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22.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9"/>
  </p:notesMasterIdLst>
  <p:sldIdLst>
    <p:sldId id="412" r:id="rId2"/>
    <p:sldId id="1367" r:id="rId3"/>
    <p:sldId id="1368" r:id="rId4"/>
    <p:sldId id="1949" r:id="rId5"/>
    <p:sldId id="1950" r:id="rId6"/>
    <p:sldId id="1954" r:id="rId7"/>
    <p:sldId id="1952" r:id="rId8"/>
    <p:sldId id="1834" r:id="rId9"/>
    <p:sldId id="1835" r:id="rId10"/>
    <p:sldId id="1836" r:id="rId11"/>
    <p:sldId id="1837" r:id="rId12"/>
    <p:sldId id="1838" r:id="rId13"/>
    <p:sldId id="1839" r:id="rId14"/>
    <p:sldId id="1840" r:id="rId15"/>
    <p:sldId id="1841" r:id="rId16"/>
    <p:sldId id="1842" r:id="rId17"/>
    <p:sldId id="1843" r:id="rId18"/>
    <p:sldId id="1844" r:id="rId19"/>
    <p:sldId id="1845" r:id="rId20"/>
    <p:sldId id="1846" r:id="rId21"/>
    <p:sldId id="1847" r:id="rId22"/>
    <p:sldId id="1848" r:id="rId23"/>
    <p:sldId id="1849" r:id="rId24"/>
    <p:sldId id="1850" r:id="rId25"/>
    <p:sldId id="1852" r:id="rId26"/>
    <p:sldId id="1853" r:id="rId27"/>
    <p:sldId id="1854" r:id="rId28"/>
    <p:sldId id="1855" r:id="rId29"/>
    <p:sldId id="1856" r:id="rId30"/>
    <p:sldId id="1857" r:id="rId31"/>
    <p:sldId id="1858" r:id="rId32"/>
    <p:sldId id="1908" r:id="rId33"/>
    <p:sldId id="1886" r:id="rId34"/>
    <p:sldId id="1885" r:id="rId35"/>
    <p:sldId id="1888" r:id="rId36"/>
    <p:sldId id="1900" r:id="rId37"/>
    <p:sldId id="1901" r:id="rId38"/>
    <p:sldId id="1902" r:id="rId39"/>
    <p:sldId id="1903" r:id="rId40"/>
    <p:sldId id="1859" r:id="rId41"/>
    <p:sldId id="1860" r:id="rId42"/>
    <p:sldId id="1861" r:id="rId43"/>
    <p:sldId id="1862" r:id="rId44"/>
    <p:sldId id="1863" r:id="rId45"/>
    <p:sldId id="1931" r:id="rId46"/>
    <p:sldId id="1864" r:id="rId47"/>
    <p:sldId id="1865" r:id="rId48"/>
    <p:sldId id="1866" r:id="rId49"/>
    <p:sldId id="1867" r:id="rId50"/>
    <p:sldId id="1868" r:id="rId51"/>
    <p:sldId id="1869" r:id="rId52"/>
    <p:sldId id="1870" r:id="rId53"/>
    <p:sldId id="1871" r:id="rId54"/>
    <p:sldId id="1872" r:id="rId55"/>
    <p:sldId id="1873" r:id="rId56"/>
    <p:sldId id="1874" r:id="rId57"/>
    <p:sldId id="1875" r:id="rId58"/>
    <p:sldId id="1876" r:id="rId59"/>
    <p:sldId id="1877" r:id="rId60"/>
    <p:sldId id="1878" r:id="rId61"/>
    <p:sldId id="1879" r:id="rId62"/>
    <p:sldId id="1880" r:id="rId63"/>
    <p:sldId id="1881" r:id="rId64"/>
    <p:sldId id="1882" r:id="rId65"/>
    <p:sldId id="1883" r:id="rId66"/>
    <p:sldId id="1884" r:id="rId67"/>
    <p:sldId id="1604" r:id="rId68"/>
    <p:sldId id="1605" r:id="rId69"/>
    <p:sldId id="1138" r:id="rId70"/>
    <p:sldId id="1141" r:id="rId71"/>
    <p:sldId id="1142" r:id="rId72"/>
    <p:sldId id="1143" r:id="rId73"/>
    <p:sldId id="1631" r:id="rId74"/>
    <p:sldId id="1632" r:id="rId75"/>
    <p:sldId id="1633" r:id="rId76"/>
    <p:sldId id="1634" r:id="rId77"/>
    <p:sldId id="1544" r:id="rId78"/>
    <p:sldId id="1545" r:id="rId79"/>
    <p:sldId id="1546" r:id="rId80"/>
    <p:sldId id="1547" r:id="rId81"/>
    <p:sldId id="1548" r:id="rId82"/>
    <p:sldId id="1549" r:id="rId83"/>
    <p:sldId id="1550" r:id="rId84"/>
    <p:sldId id="1551" r:id="rId85"/>
    <p:sldId id="1552" r:id="rId86"/>
    <p:sldId id="1558" r:id="rId87"/>
    <p:sldId id="1907" r:id="rId88"/>
    <p:sldId id="1947" r:id="rId89"/>
    <p:sldId id="1948" r:id="rId90"/>
    <p:sldId id="1554" r:id="rId91"/>
    <p:sldId id="1555" r:id="rId92"/>
    <p:sldId id="1152" r:id="rId93"/>
    <p:sldId id="1153" r:id="rId94"/>
    <p:sldId id="1556" r:id="rId95"/>
    <p:sldId id="1155" r:id="rId96"/>
    <p:sldId id="1156" r:id="rId97"/>
    <p:sldId id="1158" r:id="rId98"/>
    <p:sldId id="1515" r:id="rId99"/>
    <p:sldId id="1516" r:id="rId100"/>
    <p:sldId id="1517" r:id="rId101"/>
    <p:sldId id="1520" r:id="rId102"/>
    <p:sldId id="1521" r:id="rId103"/>
    <p:sldId id="1522" r:id="rId104"/>
    <p:sldId id="1523" r:id="rId105"/>
    <p:sldId id="1524" r:id="rId106"/>
    <p:sldId id="1525" r:id="rId107"/>
    <p:sldId id="1526" r:id="rId108"/>
    <p:sldId id="1913" r:id="rId109"/>
    <p:sldId id="1914" r:id="rId110"/>
    <p:sldId id="1912" r:id="rId111"/>
    <p:sldId id="1527" r:id="rId112"/>
    <p:sldId id="1528" r:id="rId113"/>
    <p:sldId id="1529" r:id="rId114"/>
    <p:sldId id="1530" r:id="rId115"/>
    <p:sldId id="1531" r:id="rId116"/>
    <p:sldId id="1532" r:id="rId117"/>
    <p:sldId id="1951" r:id="rId118"/>
    <p:sldId id="1932" r:id="rId119"/>
    <p:sldId id="1933" r:id="rId120"/>
    <p:sldId id="1934" r:id="rId121"/>
    <p:sldId id="1935" r:id="rId122"/>
    <p:sldId id="1936" r:id="rId123"/>
    <p:sldId id="1937" r:id="rId124"/>
    <p:sldId id="1938" r:id="rId125"/>
    <p:sldId id="1939" r:id="rId126"/>
    <p:sldId id="1940" r:id="rId127"/>
    <p:sldId id="1941" r:id="rId128"/>
    <p:sldId id="1942" r:id="rId129"/>
    <p:sldId id="1943" r:id="rId130"/>
    <p:sldId id="1944" r:id="rId131"/>
    <p:sldId id="1945" r:id="rId132"/>
    <p:sldId id="1946" r:id="rId133"/>
    <p:sldId id="1533" r:id="rId134"/>
    <p:sldId id="1534" r:id="rId135"/>
    <p:sldId id="1535" r:id="rId136"/>
    <p:sldId id="1536" r:id="rId137"/>
    <p:sldId id="1537" r:id="rId138"/>
    <p:sldId id="1538" r:id="rId139"/>
    <p:sldId id="1582" r:id="rId140"/>
    <p:sldId id="1583" r:id="rId141"/>
    <p:sldId id="1584" r:id="rId142"/>
    <p:sldId id="1585" r:id="rId143"/>
    <p:sldId id="1586" r:id="rId144"/>
    <p:sldId id="1587" r:id="rId145"/>
    <p:sldId id="1588" r:id="rId146"/>
    <p:sldId id="1589" r:id="rId147"/>
    <p:sldId id="1593" r:id="rId148"/>
    <p:sldId id="1594" r:id="rId149"/>
    <p:sldId id="1595" r:id="rId150"/>
    <p:sldId id="1596" r:id="rId151"/>
    <p:sldId id="1628" r:id="rId152"/>
    <p:sldId id="1624" r:id="rId153"/>
    <p:sldId id="1625" r:id="rId154"/>
    <p:sldId id="1630" r:id="rId155"/>
    <p:sldId id="1617" r:id="rId156"/>
    <p:sldId id="1599" r:id="rId157"/>
    <p:sldId id="1539" r:id="rId158"/>
    <p:sldId id="1621" r:id="rId159"/>
    <p:sldId id="1622" r:id="rId160"/>
    <p:sldId id="1619" r:id="rId161"/>
    <p:sldId id="1620" r:id="rId162"/>
    <p:sldId id="1541" r:id="rId163"/>
    <p:sldId id="1559" r:id="rId164"/>
    <p:sldId id="1561" r:id="rId165"/>
    <p:sldId id="1562" r:id="rId166"/>
    <p:sldId id="1563" r:id="rId167"/>
    <p:sldId id="1629" r:id="rId168"/>
    <p:sldId id="1635" r:id="rId169"/>
    <p:sldId id="1636" r:id="rId170"/>
    <p:sldId id="1894" r:id="rId171"/>
    <p:sldId id="1895" r:id="rId172"/>
    <p:sldId id="1637" r:id="rId173"/>
    <p:sldId id="1638" r:id="rId174"/>
    <p:sldId id="1920" r:id="rId175"/>
    <p:sldId id="1927" r:id="rId176"/>
    <p:sldId id="1639" r:id="rId177"/>
    <p:sldId id="1909" r:id="rId178"/>
    <p:sldId id="1910" r:id="rId179"/>
    <p:sldId id="1911" r:id="rId180"/>
    <p:sldId id="1643" r:id="rId181"/>
    <p:sldId id="1915" r:id="rId182"/>
    <p:sldId id="1916" r:id="rId183"/>
    <p:sldId id="1917" r:id="rId184"/>
    <p:sldId id="1918" r:id="rId185"/>
    <p:sldId id="1654" r:id="rId186"/>
    <p:sldId id="1655" r:id="rId187"/>
    <p:sldId id="1656" r:id="rId188"/>
    <p:sldId id="1657" r:id="rId189"/>
    <p:sldId id="1658" r:id="rId190"/>
    <p:sldId id="1659" r:id="rId191"/>
    <p:sldId id="1906" r:id="rId192"/>
    <p:sldId id="1897" r:id="rId193"/>
    <p:sldId id="1898" r:id="rId194"/>
    <p:sldId id="1899" r:id="rId195"/>
    <p:sldId id="1904" r:id="rId196"/>
    <p:sldId id="1673" r:id="rId197"/>
    <p:sldId id="1674" r:id="rId198"/>
    <p:sldId id="1675" r:id="rId199"/>
    <p:sldId id="1676" r:id="rId200"/>
    <p:sldId id="1677" r:id="rId201"/>
    <p:sldId id="1678" r:id="rId202"/>
    <p:sldId id="1679" r:id="rId203"/>
    <p:sldId id="1682" r:id="rId204"/>
    <p:sldId id="1683" r:id="rId205"/>
    <p:sldId id="1684" r:id="rId206"/>
    <p:sldId id="1686" r:id="rId207"/>
    <p:sldId id="1687" r:id="rId208"/>
    <p:sldId id="1688" r:id="rId209"/>
    <p:sldId id="1689" r:id="rId210"/>
    <p:sldId id="1690" r:id="rId211"/>
    <p:sldId id="1691" r:id="rId212"/>
    <p:sldId id="1692" r:id="rId213"/>
    <p:sldId id="1693" r:id="rId214"/>
    <p:sldId id="1703" r:id="rId215"/>
    <p:sldId id="1704" r:id="rId216"/>
    <p:sldId id="1705" r:id="rId217"/>
    <p:sldId id="1706" r:id="rId218"/>
    <p:sldId id="1707" r:id="rId219"/>
    <p:sldId id="1708" r:id="rId220"/>
    <p:sldId id="1709" r:id="rId221"/>
    <p:sldId id="1710" r:id="rId222"/>
    <p:sldId id="1711" r:id="rId223"/>
    <p:sldId id="1712" r:id="rId224"/>
    <p:sldId id="1713" r:id="rId225"/>
    <p:sldId id="1714" r:id="rId226"/>
    <p:sldId id="1715" r:id="rId227"/>
    <p:sldId id="1716" r:id="rId228"/>
    <p:sldId id="1717" r:id="rId229"/>
    <p:sldId id="1718" r:id="rId230"/>
    <p:sldId id="1719" r:id="rId231"/>
    <p:sldId id="1720" r:id="rId232"/>
    <p:sldId id="1721" r:id="rId233"/>
    <p:sldId id="1722" r:id="rId234"/>
    <p:sldId id="1723" r:id="rId235"/>
    <p:sldId id="1724" r:id="rId236"/>
    <p:sldId id="1725" r:id="rId237"/>
    <p:sldId id="1726" r:id="rId238"/>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umimoji="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umimoji="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umimoji="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umimoji="1" kern="1200">
        <a:solidFill>
          <a:schemeClr val="tx1"/>
        </a:solidFill>
        <a:latin typeface="Arial" charset="0"/>
        <a:ea typeface="ＭＳ Ｐゴシック" charset="0"/>
        <a:cs typeface="ＭＳ Ｐゴシック" charset="0"/>
      </a:defRPr>
    </a:lvl5pPr>
    <a:lvl6pPr marL="2286000" algn="l" defTabSz="457200" rtl="0" eaLnBrk="1" latinLnBrk="0" hangingPunct="1">
      <a:defRPr kumimoji="1" kern="1200">
        <a:solidFill>
          <a:schemeClr val="tx1"/>
        </a:solidFill>
        <a:latin typeface="Arial" charset="0"/>
        <a:ea typeface="ＭＳ Ｐゴシック" charset="0"/>
        <a:cs typeface="ＭＳ Ｐゴシック" charset="0"/>
      </a:defRPr>
    </a:lvl6pPr>
    <a:lvl7pPr marL="2743200" algn="l" defTabSz="457200" rtl="0" eaLnBrk="1" latinLnBrk="0" hangingPunct="1">
      <a:defRPr kumimoji="1" kern="1200">
        <a:solidFill>
          <a:schemeClr val="tx1"/>
        </a:solidFill>
        <a:latin typeface="Arial" charset="0"/>
        <a:ea typeface="ＭＳ Ｐゴシック" charset="0"/>
        <a:cs typeface="ＭＳ Ｐゴシック" charset="0"/>
      </a:defRPr>
    </a:lvl7pPr>
    <a:lvl8pPr marL="3200400" algn="l" defTabSz="457200" rtl="0" eaLnBrk="1" latinLnBrk="0" hangingPunct="1">
      <a:defRPr kumimoji="1" kern="1200">
        <a:solidFill>
          <a:schemeClr val="tx1"/>
        </a:solidFill>
        <a:latin typeface="Arial" charset="0"/>
        <a:ea typeface="ＭＳ Ｐゴシック" charset="0"/>
        <a:cs typeface="ＭＳ Ｐゴシック" charset="0"/>
      </a:defRPr>
    </a:lvl8pPr>
    <a:lvl9pPr marL="3657600" algn="l" defTabSz="457200" rtl="0" eaLnBrk="1" latinLnBrk="0" hangingPunct="1">
      <a:defRPr kumimoji="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outlineViewPr>
    <p:cViewPr>
      <p:scale>
        <a:sx n="33" d="100"/>
        <a:sy n="33" d="100"/>
      </p:scale>
      <p:origin x="16" y="34960"/>
    </p:cViewPr>
  </p:outlineViewPr>
  <p:notesTextViewPr>
    <p:cViewPr>
      <p:scale>
        <a:sx n="100" d="100"/>
        <a:sy n="100" d="100"/>
      </p:scale>
      <p:origin x="0" y="0"/>
    </p:cViewPr>
  </p:notesTextViewPr>
  <p:sorterViewPr>
    <p:cViewPr>
      <p:scale>
        <a:sx n="72" d="100"/>
        <a:sy n="72"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presProps" Target="pres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isekitomotoshi:Desktop:&#20234;&#38306;&#25991;&#26360;:04&#22320;&#22495;&#21307;&#30274;:03&#20234;&#38306;&#38306;&#20418;&#33258;&#27835;&#20307;&#30149;&#38498;&#12539;&#20250;&#35696;&#31561;:&#38306;&#12534;&#21407;&#30149;&#38498;:&#38306;&#12465;&#21407;&#30149;&#38498;&#20844;&#21942;&#20225;&#26989;&#24180;&#37969;.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Macintosh%20HD:Users:isekitomotoshi:Desktop:&#20234;&#38306;&#25991;&#26360;:04&#22320;&#22495;&#21307;&#30274;:05&#22320;&#22495;&#21307;&#30274;&#22522;&#26412;&#30340;&#12394;&#12486;&#12441;&#12540;&#12479;:&#33258;&#27835;&#20307;&#30149;&#38498;&#12398;&#32076;&#21942;&#25351;&#27161;.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Macintosh%20HD:Users:isekitomotoshi:Desktop:&#20234;&#38306;&#25991;&#26360;:04&#22320;&#22495;&#21307;&#30274;:07&#21402;&#21172;&#30465;:&#21307;&#30274;&#32076;&#28168;&#23455;&#24907;&#35519;&#26619;:2013&#24180;&#21307;&#30274;&#32076;&#28168;&#23455;&#24907;&#35519;&#26619;:&#21307;&#30274;&#32076;&#28168;&#23455;&#24907;&#35519;&#26619;&#12464;&#12521;&#12501;.xls"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Macintosh%20HD:Users:isekitomotoshi:Desktop:H25&#30149;&#24202;&#25968;&#12539;&#22320;&#22495;&#24046;&#25351;&#25968;.xlsm"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Macintosh%20HD:Users:isekitomotoshi:Desktop:H25&#30149;&#24202;&#25968;&#12539;&#22320;&#22495;&#24046;&#25351;&#25968;.xlsm" TargetMode="External"/><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isekitomotoshi:Desktop:H25&#30149;&#24202;&#25968;&#12539;&#22320;&#22495;&#24046;&#25351;&#25968;.xlsm"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isekitomotoshi:Desktop:H25&#30149;&#24202;&#25968;&#12539;&#22320;&#22495;&#24046;&#25351;&#25968;.xlsm"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Macintosh%20HD:Users:isekitomotoshi:Desktop:H25&#30149;&#24202;&#25968;&#12539;&#22320;&#22495;&#24046;&#25351;&#25968;.xlsm"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Macintosh%20HD:Users:isekitomotoshi:Desktop:&#20234;&#38306;&#25991;&#26360;:04&#22320;&#22495;&#21307;&#30274;:05&#22320;&#22495;&#21307;&#30274;&#22522;&#26412;&#30340;&#12394;&#12487;&#12540;&#12479;:&#33258;&#27835;&#20307;&#30149;&#38498;&#12398;&#32076;&#21942;&#25351;&#27161;.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isekitomotoshi:Desktop:&#20234;&#38306;&#25991;&#26360;:04&#22320;&#22495;&#21307;&#30274;:05&#22320;&#22495;&#21307;&#30274;&#22522;&#26412;&#30340;&#12394;&#12487;&#12540;&#12479;:&#33258;&#27835;&#20307;&#30149;&#38498;&#12398;&#32076;&#21942;&#25351;&#27161;.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isekitomotoshi:Desktop:&#20234;&#38306;&#25991;&#26360;:04&#22320;&#22495;&#21307;&#30274;:05&#22320;&#22495;&#21307;&#30274;&#22522;&#26412;&#30340;&#12394;&#12487;&#12540;&#12479;:&#33258;&#27835;&#20307;&#30149;&#38498;&#12398;&#32076;&#21942;&#25351;&#27161;.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Macintosh%20HD:Users:isekitomotoshi:Desktop:&#20234;&#38306;&#25991;&#26360;:04&#22320;&#22495;&#21307;&#30274;:05&#22320;&#22495;&#21307;&#30274;&#22522;&#26412;&#30340;&#12394;&#12486;&#12441;&#12540;&#12479;:&#32076;&#21942;&#20027;&#20307;&#21029;&#12539;&#30149;&#24202;&#35215;&#27169;&#21029;&#21307;&#26989;&#21454;&#25903;&#27604;&#29575;&#12398;&#25512;&#31227;.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Macintosh%20HD:Users:isekitomotoshi:Desktop:&#20234;&#38306;&#25991;&#26360;:04&#22320;&#22495;&#21307;&#30274;:05&#22320;&#22495;&#21307;&#30274;&#22522;&#26412;&#30340;&#12394;&#12486;&#12441;&#12540;&#12479;:&#32076;&#21942;&#20027;&#20307;&#21029;&#12539;&#30149;&#24202;&#35215;&#27169;&#21029;&#21307;&#26989;&#21454;&#25903;&#27604;&#29575;&#12398;&#25512;&#31227;.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866632631020897E-2"/>
          <c:y val="4.1269841269841297E-2"/>
          <c:w val="0.88176429006224599"/>
          <c:h val="0.851362799028336"/>
        </c:manualLayout>
      </c:layout>
      <c:lineChart>
        <c:grouping val="standard"/>
        <c:varyColors val="0"/>
        <c:ser>
          <c:idx val="2"/>
          <c:order val="0"/>
          <c:tx>
            <c:v>看護師数</c:v>
          </c:tx>
          <c:spPr>
            <a:ln w="25400">
              <a:solidFill>
                <a:srgbClr val="99CC00"/>
              </a:solidFill>
              <a:prstDash val="solid"/>
            </a:ln>
          </c:spPr>
          <c:marker>
            <c:symbol val="star"/>
            <c:size val="8"/>
          </c:marker>
          <c:dLbls>
            <c:spPr>
              <a:noFill/>
              <a:ln w="25400">
                <a:noFill/>
              </a:ln>
            </c:spPr>
            <c:txPr>
              <a:bodyPr/>
              <a:lstStyle/>
              <a:p>
                <a:pPr>
                  <a:defRPr sz="20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職員数!$F$2:$S$2</c:f>
              <c:strCache>
                <c:ptCount val="14"/>
                <c:pt idx="0">
                  <c:v>H11</c:v>
                </c:pt>
                <c:pt idx="1">
                  <c:v>H12</c:v>
                </c:pt>
                <c:pt idx="2">
                  <c:v>H13</c:v>
                </c:pt>
                <c:pt idx="3">
                  <c:v>H14</c:v>
                </c:pt>
                <c:pt idx="4">
                  <c:v>H15</c:v>
                </c:pt>
                <c:pt idx="5">
                  <c:v>H16</c:v>
                </c:pt>
                <c:pt idx="6">
                  <c:v>H17</c:v>
                </c:pt>
                <c:pt idx="7">
                  <c:v>H18</c:v>
                </c:pt>
                <c:pt idx="8">
                  <c:v>H19</c:v>
                </c:pt>
                <c:pt idx="9">
                  <c:v>H20</c:v>
                </c:pt>
                <c:pt idx="10">
                  <c:v>H21</c:v>
                </c:pt>
                <c:pt idx="11">
                  <c:v>H22</c:v>
                </c:pt>
                <c:pt idx="12">
                  <c:v>H23</c:v>
                </c:pt>
                <c:pt idx="13">
                  <c:v>H24</c:v>
                </c:pt>
              </c:strCache>
            </c:strRef>
          </c:cat>
          <c:val>
            <c:numRef>
              <c:f>職員数!$F$19:$S$19</c:f>
              <c:numCache>
                <c:formatCode>#,##0_ </c:formatCode>
                <c:ptCount val="14"/>
                <c:pt idx="0">
                  <c:v>79</c:v>
                </c:pt>
                <c:pt idx="1">
                  <c:v>76</c:v>
                </c:pt>
                <c:pt idx="2">
                  <c:v>74</c:v>
                </c:pt>
                <c:pt idx="3">
                  <c:v>78</c:v>
                </c:pt>
                <c:pt idx="4">
                  <c:v>75</c:v>
                </c:pt>
                <c:pt idx="5">
                  <c:v>81</c:v>
                </c:pt>
                <c:pt idx="6">
                  <c:v>76</c:v>
                </c:pt>
                <c:pt idx="7">
                  <c:v>77</c:v>
                </c:pt>
                <c:pt idx="8">
                  <c:v>77</c:v>
                </c:pt>
                <c:pt idx="9">
                  <c:v>76</c:v>
                </c:pt>
                <c:pt idx="10">
                  <c:v>72</c:v>
                </c:pt>
                <c:pt idx="11">
                  <c:v>72</c:v>
                </c:pt>
                <c:pt idx="12">
                  <c:v>70</c:v>
                </c:pt>
                <c:pt idx="13">
                  <c:v>64</c:v>
                </c:pt>
              </c:numCache>
            </c:numRef>
          </c:val>
          <c:smooth val="0"/>
        </c:ser>
        <c:dLbls>
          <c:showLegendKey val="0"/>
          <c:showVal val="0"/>
          <c:showCatName val="0"/>
          <c:showSerName val="0"/>
          <c:showPercent val="0"/>
          <c:showBubbleSize val="0"/>
        </c:dLbls>
        <c:marker val="1"/>
        <c:smooth val="0"/>
        <c:axId val="5311384"/>
        <c:axId val="5709344"/>
      </c:lineChart>
      <c:catAx>
        <c:axId val="5311384"/>
        <c:scaling>
          <c:orientation val="minMax"/>
        </c:scaling>
        <c:delete val="0"/>
        <c:axPos val="b"/>
        <c:numFmt formatCode="General" sourceLinked="1"/>
        <c:majorTickMark val="out"/>
        <c:minorTickMark val="none"/>
        <c:tickLblPos val="nextTo"/>
        <c:spPr>
          <a:ln w="3175">
            <a:solidFill>
              <a:srgbClr val="808080"/>
            </a:solidFill>
            <a:prstDash val="solid"/>
          </a:ln>
        </c:spPr>
        <c:txPr>
          <a:bodyPr/>
          <a:lstStyle/>
          <a:p>
            <a:pPr>
              <a:defRPr sz="1800"/>
            </a:pPr>
            <a:endParaRPr lang="ja-JP"/>
          </a:p>
        </c:txPr>
        <c:crossAx val="5709344"/>
        <c:crosses val="autoZero"/>
        <c:auto val="1"/>
        <c:lblAlgn val="ctr"/>
        <c:lblOffset val="100"/>
        <c:noMultiLvlLbl val="0"/>
      </c:catAx>
      <c:valAx>
        <c:axId val="5709344"/>
        <c:scaling>
          <c:orientation val="minMax"/>
          <c:min val="60"/>
        </c:scaling>
        <c:delete val="0"/>
        <c:axPos val="l"/>
        <c:majorGridlines>
          <c:spPr>
            <a:ln w="3175">
              <a:solidFill>
                <a:srgbClr val="808080"/>
              </a:solidFill>
              <a:prstDash val="solid"/>
            </a:ln>
          </c:spPr>
        </c:majorGridlines>
        <c:numFmt formatCode="#,##0_ " sourceLinked="1"/>
        <c:majorTickMark val="out"/>
        <c:minorTickMark val="none"/>
        <c:tickLblPos val="nextTo"/>
        <c:spPr>
          <a:ln w="3175">
            <a:solidFill>
              <a:srgbClr val="808080"/>
            </a:solidFill>
            <a:prstDash val="solid"/>
          </a:ln>
        </c:spPr>
        <c:txPr>
          <a:bodyPr/>
          <a:lstStyle/>
          <a:p>
            <a:pPr>
              <a:defRPr sz="1800"/>
            </a:pPr>
            <a:endParaRPr lang="ja-JP"/>
          </a:p>
        </c:txPr>
        <c:crossAx val="5311384"/>
        <c:crosses val="autoZero"/>
        <c:crossBetween val="between"/>
        <c:majorUnit val="5"/>
      </c:valAx>
      <c:spPr>
        <a:solidFill>
          <a:srgbClr val="FFFFFF"/>
        </a:solidFill>
        <a:ln w="25400">
          <a:noFill/>
        </a:ln>
      </c:spPr>
    </c:plotArea>
    <c:plotVisOnly val="1"/>
    <c:dispBlanksAs val="gap"/>
    <c:showDLblsOverMax val="0"/>
  </c:chart>
  <c:spPr>
    <a:solidFill>
      <a:srgbClr val="FFFFFF"/>
    </a:solidFill>
    <a:ln w="3175">
      <a:noFill/>
      <a:prstDash val="solid"/>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病院数!$A$3</c:f>
              <c:strCache>
                <c:ptCount val="1"/>
                <c:pt idx="0">
                  <c:v>病院数</c:v>
                </c:pt>
              </c:strCache>
            </c:strRef>
          </c:tx>
          <c:invertIfNegative val="0"/>
          <c:dLbls>
            <c:spPr>
              <a:noFill/>
              <a:ln>
                <a:noFill/>
              </a:ln>
              <a:effectLst/>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病院数!$B$2:$R$2</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病院数!$B$3:$R$3</c:f>
              <c:numCache>
                <c:formatCode>General</c:formatCode>
                <c:ptCount val="17"/>
                <c:pt idx="0">
                  <c:v>984</c:v>
                </c:pt>
                <c:pt idx="1">
                  <c:v>986</c:v>
                </c:pt>
                <c:pt idx="2">
                  <c:v>990</c:v>
                </c:pt>
                <c:pt idx="3">
                  <c:v>998</c:v>
                </c:pt>
                <c:pt idx="4" formatCode="#,##0_);[Red]\(#,##0\)">
                  <c:v>1002</c:v>
                </c:pt>
                <c:pt idx="5" formatCode="#,##0_);[Red]\(#,##0\)">
                  <c:v>1006</c:v>
                </c:pt>
                <c:pt idx="6" formatCode="#,##0_);[Red]\(#,##0\)">
                  <c:v>1007</c:v>
                </c:pt>
                <c:pt idx="7" formatCode="#,##0_);[Red]\(#,##0\)">
                  <c:v>1003</c:v>
                </c:pt>
                <c:pt idx="8" formatCode="#,##0_);[Red]\(#,##0\)">
                  <c:v>1000</c:v>
                </c:pt>
                <c:pt idx="9" formatCode="#,##0_);[Red]\(#,##0\)">
                  <c:v>982</c:v>
                </c:pt>
                <c:pt idx="10">
                  <c:v>973</c:v>
                </c:pt>
                <c:pt idx="11">
                  <c:v>957</c:v>
                </c:pt>
                <c:pt idx="12" formatCode="#,##0_);[Red]\(#,##0\)">
                  <c:v>936</c:v>
                </c:pt>
                <c:pt idx="13" formatCode="#,##0_);[Red]\(#,##0\)">
                  <c:v>916</c:v>
                </c:pt>
                <c:pt idx="14" formatCode="#,##0_);[Red]\(#,##0\)">
                  <c:v>883</c:v>
                </c:pt>
                <c:pt idx="15" formatCode="#,##0_);[Red]\(#,##0\)">
                  <c:v>863</c:v>
                </c:pt>
                <c:pt idx="16" formatCode="#,##0_);[Red]\(#,##0\)">
                  <c:v>847</c:v>
                </c:pt>
              </c:numCache>
            </c:numRef>
          </c:val>
        </c:ser>
        <c:dLbls>
          <c:showLegendKey val="0"/>
          <c:showVal val="0"/>
          <c:showCatName val="0"/>
          <c:showSerName val="0"/>
          <c:showPercent val="0"/>
          <c:showBubbleSize val="0"/>
        </c:dLbls>
        <c:gapWidth val="87"/>
        <c:axId val="212554272"/>
        <c:axId val="212554664"/>
      </c:barChart>
      <c:catAx>
        <c:axId val="212554272"/>
        <c:scaling>
          <c:orientation val="minMax"/>
        </c:scaling>
        <c:delete val="0"/>
        <c:axPos val="b"/>
        <c:numFmt formatCode="General" sourceLinked="1"/>
        <c:majorTickMark val="out"/>
        <c:minorTickMark val="none"/>
        <c:tickLblPos val="nextTo"/>
        <c:txPr>
          <a:bodyPr/>
          <a:lstStyle/>
          <a:p>
            <a:pPr>
              <a:defRPr sz="1600"/>
            </a:pPr>
            <a:endParaRPr lang="ja-JP"/>
          </a:p>
        </c:txPr>
        <c:crossAx val="212554664"/>
        <c:crosses val="autoZero"/>
        <c:auto val="1"/>
        <c:lblAlgn val="ctr"/>
        <c:lblOffset val="100"/>
        <c:noMultiLvlLbl val="0"/>
      </c:catAx>
      <c:valAx>
        <c:axId val="212554664"/>
        <c:scaling>
          <c:orientation val="minMax"/>
        </c:scaling>
        <c:delete val="0"/>
        <c:axPos val="l"/>
        <c:majorGridlines/>
        <c:numFmt formatCode="General" sourceLinked="1"/>
        <c:majorTickMark val="out"/>
        <c:minorTickMark val="none"/>
        <c:tickLblPos val="nextTo"/>
        <c:txPr>
          <a:bodyPr/>
          <a:lstStyle/>
          <a:p>
            <a:pPr>
              <a:defRPr sz="1400"/>
            </a:pPr>
            <a:endParaRPr lang="ja-JP"/>
          </a:p>
        </c:txPr>
        <c:crossAx val="212554272"/>
        <c:crosses val="autoZero"/>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5562107696047897E-2"/>
          <c:y val="2.46964473517199E-2"/>
          <c:w val="0.92987267285970998"/>
          <c:h val="0.878417541557305"/>
        </c:manualLayout>
      </c:layout>
      <c:barChart>
        <c:barDir val="col"/>
        <c:grouping val="stacked"/>
        <c:varyColors val="0"/>
        <c:ser>
          <c:idx val="0"/>
          <c:order val="0"/>
          <c:tx>
            <c:strRef>
              <c:f>Sheet1!$B$6</c:f>
              <c:strCache>
                <c:ptCount val="1"/>
                <c:pt idx="0">
                  <c:v>給与費</c:v>
                </c:pt>
              </c:strCache>
            </c:strRef>
          </c:tx>
          <c:spPr>
            <a:solidFill>
              <a:srgbClr val="FF0000"/>
            </a:solidFill>
            <a:ln w="12700">
              <a:solidFill>
                <a:srgbClr val="000000"/>
              </a:solidFill>
              <a:prstDash val="solid"/>
            </a:ln>
          </c:spPr>
          <c:invertIfNegative val="0"/>
          <c:dLbls>
            <c:dLbl>
              <c:idx val="0"/>
              <c:tx>
                <c:rich>
                  <a:bodyPr/>
                  <a:lstStyle/>
                  <a:p>
                    <a:r>
                      <a:rPr lang="en-US" altLang="ja-JP" smtClean="0"/>
                      <a:t> </a:t>
                    </a:r>
                    <a:r>
                      <a:rPr lang="en-US" altLang="ja-JP" dirty="0"/>
                      <a:t>52.4 </a:t>
                    </a:r>
                  </a:p>
                </c:rich>
              </c:tx>
              <c:showLegendKey val="0"/>
              <c:showVal val="1"/>
              <c:showCatName val="0"/>
              <c:showSerName val="1"/>
              <c:showPercent val="0"/>
              <c:showBubbleSize val="0"/>
              <c:extLst>
                <c:ext xmlns:c15="http://schemas.microsoft.com/office/drawing/2012/chart" uri="{CE6537A1-D6FC-4f65-9D91-7224C49458BB}"/>
              </c:extLst>
            </c:dLbl>
            <c:dLbl>
              <c:idx val="1"/>
              <c:tx>
                <c:rich>
                  <a:bodyPr/>
                  <a:lstStyle/>
                  <a:p>
                    <a:r>
                      <a:rPr lang="ja-JP" altLang="en-US" smtClean="0"/>
                      <a:t>給与費</a:t>
                    </a:r>
                    <a:r>
                      <a:rPr lang="en-US" altLang="ja-JP" smtClean="0"/>
                      <a:t/>
                    </a:r>
                    <a:br>
                      <a:rPr lang="en-US" altLang="ja-JP" smtClean="0"/>
                    </a:br>
                    <a:r>
                      <a:rPr lang="en-US" altLang="ja-JP" smtClean="0"/>
                      <a:t> </a:t>
                    </a:r>
                    <a:r>
                      <a:rPr lang="en-US" altLang="ja-JP"/>
                      <a:t>54.1</a:t>
                    </a:r>
                  </a:p>
                </c:rich>
              </c:tx>
              <c:showLegendKey val="0"/>
              <c:showVal val="1"/>
              <c:showCatName val="0"/>
              <c:showSerName val="1"/>
              <c:showPercent val="0"/>
              <c:showBubbleSize val="0"/>
              <c:extLst>
                <c:ext xmlns:c15="http://schemas.microsoft.com/office/drawing/2012/chart" uri="{CE6537A1-D6FC-4f65-9D91-7224C49458BB}"/>
              </c:extLst>
            </c:dLbl>
            <c:dLbl>
              <c:idx val="2"/>
              <c:tx>
                <c:rich>
                  <a:bodyPr/>
                  <a:lstStyle/>
                  <a:p>
                    <a:r>
                      <a:rPr lang="en-US" altLang="ja-JP" smtClean="0"/>
                      <a:t>51.1</a:t>
                    </a:r>
                    <a:endParaRPr lang="en-US" altLang="ja-JP" dirty="0"/>
                  </a:p>
                </c:rich>
              </c:tx>
              <c:showLegendKey val="0"/>
              <c:showVal val="1"/>
              <c:showCatName val="0"/>
              <c:showSerName val="1"/>
              <c:showPercent val="0"/>
              <c:showBubbleSize val="0"/>
              <c:extLst>
                <c:ext xmlns:c15="http://schemas.microsoft.com/office/drawing/2012/chart" uri="{CE6537A1-D6FC-4f65-9D91-7224C49458BB}"/>
              </c:extLst>
            </c:dLbl>
            <c:dLbl>
              <c:idx val="3"/>
              <c:tx>
                <c:rich>
                  <a:bodyPr/>
                  <a:lstStyle/>
                  <a:p>
                    <a:r>
                      <a:rPr lang="en-US" altLang="ja-JP" smtClean="0"/>
                      <a:t> </a:t>
                    </a:r>
                    <a:r>
                      <a:rPr lang="en-US" altLang="ja-JP" dirty="0"/>
                      <a:t>54.8</a:t>
                    </a:r>
                  </a:p>
                </c:rich>
              </c:tx>
              <c:showLegendKey val="0"/>
              <c:showVal val="1"/>
              <c:showCatName val="0"/>
              <c:showSerName val="1"/>
              <c:showPercent val="0"/>
              <c:showBubbleSize val="0"/>
              <c:extLst>
                <c:ext xmlns:c15="http://schemas.microsoft.com/office/drawing/2012/chart" uri="{CE6537A1-D6FC-4f65-9D91-7224C49458BB}"/>
              </c:extLst>
            </c:dLbl>
            <c:spPr>
              <a:noFill/>
              <a:ln w="25400">
                <a:noFill/>
              </a:ln>
            </c:spPr>
            <c:txPr>
              <a:bodyPr/>
              <a:lstStyle/>
              <a:p>
                <a:pPr>
                  <a:defRPr sz="20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Sheet1!$C$5:$F$5</c:f>
              <c:strCache>
                <c:ptCount val="4"/>
                <c:pt idx="0">
                  <c:v>国立</c:v>
                </c:pt>
                <c:pt idx="1">
                  <c:v>自治体立</c:v>
                </c:pt>
                <c:pt idx="2">
                  <c:v>公的</c:v>
                </c:pt>
                <c:pt idx="3">
                  <c:v>医療法人</c:v>
                </c:pt>
              </c:strCache>
            </c:strRef>
          </c:cat>
          <c:val>
            <c:numRef>
              <c:f>Sheet1!$C$6:$F$6</c:f>
              <c:numCache>
                <c:formatCode>General</c:formatCode>
                <c:ptCount val="4"/>
                <c:pt idx="0" formatCode="0.0_ ">
                  <c:v>52.4</c:v>
                </c:pt>
                <c:pt idx="1">
                  <c:v>54.1</c:v>
                </c:pt>
                <c:pt idx="2">
                  <c:v>51.1</c:v>
                </c:pt>
                <c:pt idx="3">
                  <c:v>54.8</c:v>
                </c:pt>
              </c:numCache>
            </c:numRef>
          </c:val>
        </c:ser>
        <c:ser>
          <c:idx val="1"/>
          <c:order val="1"/>
          <c:tx>
            <c:strRef>
              <c:f>Sheet1!$B$7</c:f>
              <c:strCache>
                <c:ptCount val="1"/>
                <c:pt idx="0">
                  <c:v>医薬品費</c:v>
                </c:pt>
              </c:strCache>
            </c:strRef>
          </c:tx>
          <c:spPr>
            <a:pattFill prst="pct5">
              <a:fgClr>
                <a:srgbClr val="C6D9F1"/>
              </a:fgClr>
              <a:bgClr>
                <a:srgbClr xmlns:mc="http://schemas.openxmlformats.org/markup-compatibility/2006" xmlns:a14="http://schemas.microsoft.com/office/drawing/2010/main" val="FFFFFF" mc:Ignorable="a14" a14:legacySpreadsheetColorIndex="1"/>
              </a:bgClr>
            </a:pattFill>
            <a:ln w="12700">
              <a:solidFill>
                <a:srgbClr val="000000"/>
              </a:solidFill>
              <a:prstDash val="solid"/>
            </a:ln>
          </c:spPr>
          <c:invertIfNegative val="0"/>
          <c:dLbls>
            <c:dLbl>
              <c:idx val="0"/>
              <c:tx>
                <c:rich>
                  <a:bodyPr/>
                  <a:lstStyle/>
                  <a:p>
                    <a:r>
                      <a:rPr lang="en-US" altLang="ja-JP" smtClean="0"/>
                      <a:t> </a:t>
                    </a:r>
                    <a:r>
                      <a:rPr lang="en-US" altLang="ja-JP" dirty="0"/>
                      <a:t>13.8 </a:t>
                    </a:r>
                  </a:p>
                </c:rich>
              </c:tx>
              <c:showLegendKey val="0"/>
              <c:showVal val="1"/>
              <c:showCatName val="0"/>
              <c:showSerName val="1"/>
              <c:showPercent val="0"/>
              <c:showBubbleSize val="0"/>
              <c:extLst>
                <c:ext xmlns:c15="http://schemas.microsoft.com/office/drawing/2012/chart" uri="{CE6537A1-D6FC-4f65-9D91-7224C49458BB}"/>
              </c:extLst>
            </c:dLbl>
            <c:dLbl>
              <c:idx val="1"/>
              <c:tx>
                <c:rich>
                  <a:bodyPr/>
                  <a:lstStyle/>
                  <a:p>
                    <a:r>
                      <a:rPr lang="ja-JP" altLang="en-US"/>
                      <a:t>医</a:t>
                    </a:r>
                    <a:r>
                      <a:rPr lang="ja-JP" altLang="en-US" smtClean="0"/>
                      <a:t>薬品費</a:t>
                    </a:r>
                    <a:r>
                      <a:rPr lang="en-US" altLang="ja-JP" smtClean="0"/>
                      <a:t/>
                    </a:r>
                    <a:br>
                      <a:rPr lang="en-US" altLang="ja-JP" smtClean="0"/>
                    </a:br>
                    <a:r>
                      <a:rPr lang="en-US" altLang="ja-JP" smtClean="0"/>
                      <a:t> </a:t>
                    </a:r>
                    <a:r>
                      <a:rPr lang="en-US" altLang="ja-JP"/>
                      <a:t>16.1</a:t>
                    </a:r>
                  </a:p>
                </c:rich>
              </c:tx>
              <c:showLegendKey val="0"/>
              <c:showVal val="1"/>
              <c:showCatName val="0"/>
              <c:showSerName val="1"/>
              <c:showPercent val="0"/>
              <c:showBubbleSize val="0"/>
              <c:extLst>
                <c:ext xmlns:c15="http://schemas.microsoft.com/office/drawing/2012/chart" uri="{CE6537A1-D6FC-4f65-9D91-7224C49458BB}"/>
              </c:extLst>
            </c:dLbl>
            <c:dLbl>
              <c:idx val="2"/>
              <c:tx>
                <c:rich>
                  <a:bodyPr/>
                  <a:lstStyle/>
                  <a:p>
                    <a:r>
                      <a:rPr lang="en-US" altLang="ja-JP" smtClean="0"/>
                      <a:t>17</a:t>
                    </a:r>
                    <a:endParaRPr lang="en-US" altLang="ja-JP" dirty="0"/>
                  </a:p>
                </c:rich>
              </c:tx>
              <c:showLegendKey val="0"/>
              <c:showVal val="1"/>
              <c:showCatName val="0"/>
              <c:showSerName val="1"/>
              <c:showPercent val="0"/>
              <c:showBubbleSize val="0"/>
              <c:extLst>
                <c:ext xmlns:c15="http://schemas.microsoft.com/office/drawing/2012/chart" uri="{CE6537A1-D6FC-4f65-9D91-7224C49458BB}"/>
              </c:extLst>
            </c:dLbl>
            <c:dLbl>
              <c:idx val="3"/>
              <c:tx>
                <c:rich>
                  <a:bodyPr/>
                  <a:lstStyle/>
                  <a:p>
                    <a:r>
                      <a:rPr lang="en-US" altLang="ja-JP" dirty="0" smtClean="0"/>
                      <a:t>9.3</a:t>
                    </a:r>
                    <a:endParaRPr lang="en-US" altLang="ja-JP" dirty="0"/>
                  </a:p>
                </c:rich>
              </c:tx>
              <c:showLegendKey val="0"/>
              <c:showVal val="1"/>
              <c:showCatName val="0"/>
              <c:showSerName val="1"/>
              <c:showPercent val="0"/>
              <c:showBubbleSize val="0"/>
              <c:extLst>
                <c:ext xmlns:c15="http://schemas.microsoft.com/office/drawing/2012/chart" uri="{CE6537A1-D6FC-4f65-9D91-7224C49458BB}"/>
              </c:extLst>
            </c:dLbl>
            <c:spPr>
              <a:noFill/>
              <a:ln w="25400">
                <a:noFill/>
              </a:ln>
            </c:spPr>
            <c:txPr>
              <a:bodyPr/>
              <a:lstStyle/>
              <a:p>
                <a:pPr>
                  <a:defRPr sz="20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Sheet1!$C$5:$F$5</c:f>
              <c:strCache>
                <c:ptCount val="4"/>
                <c:pt idx="0">
                  <c:v>国立</c:v>
                </c:pt>
                <c:pt idx="1">
                  <c:v>自治体立</c:v>
                </c:pt>
                <c:pt idx="2">
                  <c:v>公的</c:v>
                </c:pt>
                <c:pt idx="3">
                  <c:v>医療法人</c:v>
                </c:pt>
              </c:strCache>
            </c:strRef>
          </c:cat>
          <c:val>
            <c:numRef>
              <c:f>Sheet1!$C$7:$F$7</c:f>
              <c:numCache>
                <c:formatCode>General</c:formatCode>
                <c:ptCount val="4"/>
                <c:pt idx="0" formatCode="0.0_ ">
                  <c:v>13.8</c:v>
                </c:pt>
                <c:pt idx="1">
                  <c:v>16.100000000000001</c:v>
                </c:pt>
                <c:pt idx="2">
                  <c:v>17</c:v>
                </c:pt>
                <c:pt idx="3">
                  <c:v>9.3000000000000007</c:v>
                </c:pt>
              </c:numCache>
            </c:numRef>
          </c:val>
        </c:ser>
        <c:ser>
          <c:idx val="2"/>
          <c:order val="2"/>
          <c:tx>
            <c:strRef>
              <c:f>Sheet1!$B$8</c:f>
              <c:strCache>
                <c:ptCount val="1"/>
                <c:pt idx="0">
                  <c:v>診療材料費</c:v>
                </c:pt>
              </c:strCache>
            </c:strRef>
          </c:tx>
          <c:spPr>
            <a:solidFill>
              <a:srgbClr val="FFFF00"/>
            </a:solidFill>
            <a:ln w="12700">
              <a:solidFill>
                <a:srgbClr val="000000"/>
              </a:solidFill>
              <a:prstDash val="solid"/>
            </a:ln>
          </c:spPr>
          <c:invertIfNegative val="0"/>
          <c:dLbls>
            <c:dLbl>
              <c:idx val="0"/>
              <c:tx>
                <c:rich>
                  <a:bodyPr/>
                  <a:lstStyle/>
                  <a:p>
                    <a:r>
                      <a:rPr lang="en-US" altLang="ja-JP" smtClean="0"/>
                      <a:t>9.6 </a:t>
                    </a:r>
                    <a:endParaRPr lang="en-US" altLang="ja-JP" dirty="0"/>
                  </a:p>
                </c:rich>
              </c:tx>
              <c:showLegendKey val="0"/>
              <c:showVal val="1"/>
              <c:showCatName val="0"/>
              <c:showSerName val="1"/>
              <c:showPercent val="0"/>
              <c:showBubbleSize val="0"/>
              <c:extLst>
                <c:ext xmlns:c15="http://schemas.microsoft.com/office/drawing/2012/chart" uri="{CE6537A1-D6FC-4f65-9D91-7224C49458BB}"/>
              </c:extLst>
            </c:dLbl>
            <c:dLbl>
              <c:idx val="1"/>
              <c:tx>
                <c:rich>
                  <a:bodyPr/>
                  <a:lstStyle/>
                  <a:p>
                    <a:r>
                      <a:rPr lang="ja-JP" altLang="en-US"/>
                      <a:t>診療</a:t>
                    </a:r>
                    <a:r>
                      <a:rPr lang="ja-JP" altLang="en-US" smtClean="0"/>
                      <a:t>材料費</a:t>
                    </a:r>
                    <a:r>
                      <a:rPr lang="en-US" altLang="ja-JP" smtClean="0"/>
                      <a:t> 9.9</a:t>
                    </a:r>
                    <a:endParaRPr lang="en-US" altLang="ja-JP"/>
                  </a:p>
                </c:rich>
              </c:tx>
              <c:showLegendKey val="0"/>
              <c:showVal val="1"/>
              <c:showCatName val="0"/>
              <c:showSerName val="1"/>
              <c:showPercent val="0"/>
              <c:showBubbleSize val="0"/>
              <c:extLst>
                <c:ext xmlns:c15="http://schemas.microsoft.com/office/drawing/2012/chart" uri="{CE6537A1-D6FC-4f65-9D91-7224C49458BB}"/>
              </c:extLst>
            </c:dLbl>
            <c:dLbl>
              <c:idx val="2"/>
              <c:tx>
                <c:rich>
                  <a:bodyPr/>
                  <a:lstStyle/>
                  <a:p>
                    <a:r>
                      <a:rPr lang="en-US" altLang="ja-JP" smtClean="0"/>
                      <a:t>9.4</a:t>
                    </a:r>
                    <a:endParaRPr lang="en-US" altLang="ja-JP" dirty="0"/>
                  </a:p>
                </c:rich>
              </c:tx>
              <c:showLegendKey val="0"/>
              <c:showVal val="1"/>
              <c:showCatName val="0"/>
              <c:showSerName val="1"/>
              <c:showPercent val="0"/>
              <c:showBubbleSize val="0"/>
              <c:extLst>
                <c:ext xmlns:c15="http://schemas.microsoft.com/office/drawing/2012/chart" uri="{CE6537A1-D6FC-4f65-9D91-7224C49458BB}"/>
              </c:extLst>
            </c:dLbl>
            <c:dLbl>
              <c:idx val="3"/>
              <c:tx>
                <c:rich>
                  <a:bodyPr/>
                  <a:lstStyle/>
                  <a:p>
                    <a:r>
                      <a:rPr lang="en-US" altLang="ja-JP" smtClean="0"/>
                      <a:t>7.3</a:t>
                    </a:r>
                    <a:endParaRPr lang="en-US" altLang="ja-JP" dirty="0"/>
                  </a:p>
                </c:rich>
              </c:tx>
              <c:showLegendKey val="0"/>
              <c:showVal val="1"/>
              <c:showCatName val="0"/>
              <c:showSerName val="1"/>
              <c:showPercent val="0"/>
              <c:showBubbleSize val="0"/>
              <c:extLst>
                <c:ext xmlns:c15="http://schemas.microsoft.com/office/drawing/2012/chart" uri="{CE6537A1-D6FC-4f65-9D91-7224C49458BB}"/>
              </c:extLst>
            </c:dLbl>
            <c:spPr>
              <a:noFill/>
              <a:ln w="25400">
                <a:noFill/>
              </a:ln>
            </c:spPr>
            <c:txPr>
              <a:bodyPr/>
              <a:lstStyle/>
              <a:p>
                <a:pPr>
                  <a:defRPr sz="20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Sheet1!$C$5:$F$5</c:f>
              <c:strCache>
                <c:ptCount val="4"/>
                <c:pt idx="0">
                  <c:v>国立</c:v>
                </c:pt>
                <c:pt idx="1">
                  <c:v>自治体立</c:v>
                </c:pt>
                <c:pt idx="2">
                  <c:v>公的</c:v>
                </c:pt>
                <c:pt idx="3">
                  <c:v>医療法人</c:v>
                </c:pt>
              </c:strCache>
            </c:strRef>
          </c:cat>
          <c:val>
            <c:numRef>
              <c:f>Sheet1!$C$8:$F$8</c:f>
              <c:numCache>
                <c:formatCode>General</c:formatCode>
                <c:ptCount val="4"/>
                <c:pt idx="0" formatCode="0.0_ ">
                  <c:v>9.6</c:v>
                </c:pt>
                <c:pt idx="1">
                  <c:v>9.9</c:v>
                </c:pt>
                <c:pt idx="2">
                  <c:v>9.4</c:v>
                </c:pt>
                <c:pt idx="3">
                  <c:v>7.3</c:v>
                </c:pt>
              </c:numCache>
            </c:numRef>
          </c:val>
        </c:ser>
        <c:ser>
          <c:idx val="3"/>
          <c:order val="3"/>
          <c:tx>
            <c:strRef>
              <c:f>Sheet1!$B$9</c:f>
              <c:strCache>
                <c:ptCount val="1"/>
                <c:pt idx="0">
                  <c:v>委託費</c:v>
                </c:pt>
              </c:strCache>
            </c:strRef>
          </c:tx>
          <c:spPr>
            <a:pattFill prst="wdDnDiag">
              <a:fgClr>
                <a:srgbClr val="C6D9F1"/>
              </a:fgClr>
              <a:bgClr>
                <a:srgbClr xmlns:mc="http://schemas.openxmlformats.org/markup-compatibility/2006" xmlns:a14="http://schemas.microsoft.com/office/drawing/2010/main" val="FFFFFF" mc:Ignorable="a14" a14:legacySpreadsheetColorIndex="1"/>
              </a:bgClr>
            </a:pattFill>
            <a:ln w="12700">
              <a:solidFill>
                <a:srgbClr val="000000"/>
              </a:solidFill>
              <a:prstDash val="solid"/>
            </a:ln>
          </c:spPr>
          <c:invertIfNegative val="0"/>
          <c:dLbls>
            <c:dLbl>
              <c:idx val="0"/>
              <c:tx>
                <c:rich>
                  <a:bodyPr/>
                  <a:lstStyle/>
                  <a:p>
                    <a:r>
                      <a:rPr lang="en-US" altLang="ja-JP" smtClean="0"/>
                      <a:t>5.1 </a:t>
                    </a:r>
                    <a:endParaRPr lang="en-US" altLang="ja-JP" dirty="0"/>
                  </a:p>
                </c:rich>
              </c:tx>
              <c:showLegendKey val="0"/>
              <c:showVal val="1"/>
              <c:showCatName val="0"/>
              <c:showSerName val="1"/>
              <c:showPercent val="0"/>
              <c:showBubbleSize val="0"/>
              <c:extLst>
                <c:ext xmlns:c15="http://schemas.microsoft.com/office/drawing/2012/chart" uri="{CE6537A1-D6FC-4f65-9D91-7224C49458BB}"/>
              </c:extLst>
            </c:dLbl>
            <c:dLbl>
              <c:idx val="1"/>
              <c:tx>
                <c:rich>
                  <a:bodyPr/>
                  <a:lstStyle/>
                  <a:p>
                    <a:r>
                      <a:rPr lang="ja-JP" altLang="en-US" smtClean="0"/>
                      <a:t>委託費</a:t>
                    </a:r>
                    <a:r>
                      <a:rPr lang="en-US" altLang="ja-JP" smtClean="0"/>
                      <a:t> </a:t>
                    </a:r>
                    <a:r>
                      <a:rPr lang="en-US" altLang="ja-JP"/>
                      <a:t>8.5 </a:t>
                    </a:r>
                  </a:p>
                </c:rich>
              </c:tx>
              <c:showLegendKey val="0"/>
              <c:showVal val="1"/>
              <c:showCatName val="0"/>
              <c:showSerName val="1"/>
              <c:showPercent val="0"/>
              <c:showBubbleSize val="0"/>
              <c:extLst>
                <c:ext xmlns:c15="http://schemas.microsoft.com/office/drawing/2012/chart" uri="{CE6537A1-D6FC-4f65-9D91-7224C49458BB}"/>
              </c:extLst>
            </c:dLbl>
            <c:dLbl>
              <c:idx val="2"/>
              <c:tx>
                <c:rich>
                  <a:bodyPr/>
                  <a:lstStyle/>
                  <a:p>
                    <a:r>
                      <a:rPr lang="en-US" altLang="ja-JP" smtClean="0"/>
                      <a:t>5.3</a:t>
                    </a:r>
                    <a:endParaRPr lang="en-US" altLang="ja-JP" dirty="0"/>
                  </a:p>
                </c:rich>
              </c:tx>
              <c:showLegendKey val="0"/>
              <c:showVal val="1"/>
              <c:showCatName val="0"/>
              <c:showSerName val="1"/>
              <c:showPercent val="0"/>
              <c:showBubbleSize val="0"/>
              <c:extLst>
                <c:ext xmlns:c15="http://schemas.microsoft.com/office/drawing/2012/chart" uri="{CE6537A1-D6FC-4f65-9D91-7224C49458BB}"/>
              </c:extLst>
            </c:dLbl>
            <c:dLbl>
              <c:idx val="3"/>
              <c:tx>
                <c:rich>
                  <a:bodyPr/>
                  <a:lstStyle/>
                  <a:p>
                    <a:r>
                      <a:rPr lang="en-US" altLang="ja-JP" smtClean="0"/>
                      <a:t>5.2</a:t>
                    </a:r>
                    <a:endParaRPr lang="en-US" altLang="ja-JP" dirty="0"/>
                  </a:p>
                </c:rich>
              </c:tx>
              <c:showLegendKey val="0"/>
              <c:showVal val="1"/>
              <c:showCatName val="0"/>
              <c:showSerName val="1"/>
              <c:showPercent val="0"/>
              <c:showBubbleSize val="0"/>
              <c:extLst>
                <c:ext xmlns:c15="http://schemas.microsoft.com/office/drawing/2012/chart" uri="{CE6537A1-D6FC-4f65-9D91-7224C49458BB}"/>
              </c:extLst>
            </c:dLbl>
            <c:spPr>
              <a:noFill/>
              <a:ln w="25400">
                <a:noFill/>
              </a:ln>
            </c:spPr>
            <c:txPr>
              <a:bodyPr/>
              <a:lstStyle/>
              <a:p>
                <a:pPr>
                  <a:defRPr sz="20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Sheet1!$C$5:$F$5</c:f>
              <c:strCache>
                <c:ptCount val="4"/>
                <c:pt idx="0">
                  <c:v>国立</c:v>
                </c:pt>
                <c:pt idx="1">
                  <c:v>自治体立</c:v>
                </c:pt>
                <c:pt idx="2">
                  <c:v>公的</c:v>
                </c:pt>
                <c:pt idx="3">
                  <c:v>医療法人</c:v>
                </c:pt>
              </c:strCache>
            </c:strRef>
          </c:cat>
          <c:val>
            <c:numRef>
              <c:f>Sheet1!$C$9:$F$9</c:f>
              <c:numCache>
                <c:formatCode>0.0_ </c:formatCode>
                <c:ptCount val="4"/>
                <c:pt idx="0">
                  <c:v>5.0999999999999996</c:v>
                </c:pt>
                <c:pt idx="1">
                  <c:v>8.5</c:v>
                </c:pt>
                <c:pt idx="2" formatCode="General">
                  <c:v>5.3</c:v>
                </c:pt>
                <c:pt idx="3" formatCode="General">
                  <c:v>5.2</c:v>
                </c:pt>
              </c:numCache>
            </c:numRef>
          </c:val>
        </c:ser>
        <c:ser>
          <c:idx val="4"/>
          <c:order val="4"/>
          <c:tx>
            <c:strRef>
              <c:f>Sheet1!$B$10</c:f>
              <c:strCache>
                <c:ptCount val="1"/>
                <c:pt idx="0">
                  <c:v>減価償却費</c:v>
                </c:pt>
              </c:strCache>
            </c:strRef>
          </c:tx>
          <c:spPr>
            <a:solidFill>
              <a:schemeClr val="tx2">
                <a:lumMod val="40000"/>
                <a:lumOff val="60000"/>
              </a:schemeClr>
            </a:solidFill>
            <a:ln w="12700">
              <a:solidFill>
                <a:srgbClr val="000000"/>
              </a:solidFill>
              <a:prstDash val="solid"/>
            </a:ln>
          </c:spPr>
          <c:invertIfNegative val="0"/>
          <c:dLbls>
            <c:dLbl>
              <c:idx val="0"/>
              <c:tx>
                <c:rich>
                  <a:bodyPr/>
                  <a:lstStyle/>
                  <a:p>
                    <a:r>
                      <a:rPr lang="en-US" altLang="ja-JP" smtClean="0"/>
                      <a:t>7.3 </a:t>
                    </a:r>
                    <a:endParaRPr lang="en-US" altLang="ja-JP" dirty="0"/>
                  </a:p>
                </c:rich>
              </c:tx>
              <c:showLegendKey val="0"/>
              <c:showVal val="1"/>
              <c:showCatName val="0"/>
              <c:showSerName val="1"/>
              <c:showPercent val="0"/>
              <c:showBubbleSize val="0"/>
              <c:extLst>
                <c:ext xmlns:c15="http://schemas.microsoft.com/office/drawing/2012/chart" uri="{CE6537A1-D6FC-4f65-9D91-7224C49458BB}"/>
              </c:extLst>
            </c:dLbl>
            <c:dLbl>
              <c:idx val="1"/>
              <c:tx>
                <c:rich>
                  <a:bodyPr/>
                  <a:lstStyle/>
                  <a:p>
                    <a:r>
                      <a:rPr lang="ja-JP" altLang="en-US" smtClean="0"/>
                      <a:t>減価償却費</a:t>
                    </a:r>
                    <a:r>
                      <a:rPr lang="en-US" altLang="ja-JP" smtClean="0"/>
                      <a:t> </a:t>
                    </a:r>
                    <a:r>
                      <a:rPr lang="en-US" altLang="ja-JP" dirty="0"/>
                      <a:t>6.9</a:t>
                    </a:r>
                  </a:p>
                </c:rich>
              </c:tx>
              <c:showLegendKey val="0"/>
              <c:showVal val="1"/>
              <c:showCatName val="0"/>
              <c:showSerName val="1"/>
              <c:showPercent val="0"/>
              <c:showBubbleSize val="0"/>
              <c:extLst>
                <c:ext xmlns:c15="http://schemas.microsoft.com/office/drawing/2012/chart" uri="{CE6537A1-D6FC-4f65-9D91-7224C49458BB}"/>
              </c:extLst>
            </c:dLbl>
            <c:dLbl>
              <c:idx val="2"/>
              <c:tx>
                <c:rich>
                  <a:bodyPr/>
                  <a:lstStyle/>
                  <a:p>
                    <a:r>
                      <a:rPr lang="en-US" altLang="ja-JP" smtClean="0"/>
                      <a:t>5.9</a:t>
                    </a:r>
                    <a:endParaRPr lang="en-US" altLang="ja-JP" dirty="0"/>
                  </a:p>
                </c:rich>
              </c:tx>
              <c:showLegendKey val="0"/>
              <c:showVal val="1"/>
              <c:showCatName val="0"/>
              <c:showSerName val="1"/>
              <c:showPercent val="0"/>
              <c:showBubbleSize val="0"/>
              <c:extLst>
                <c:ext xmlns:c15="http://schemas.microsoft.com/office/drawing/2012/chart" uri="{CE6537A1-D6FC-4f65-9D91-7224C49458BB}"/>
              </c:extLst>
            </c:dLbl>
            <c:dLbl>
              <c:idx val="3"/>
              <c:tx>
                <c:rich>
                  <a:bodyPr/>
                  <a:lstStyle/>
                  <a:p>
                    <a:r>
                      <a:rPr lang="en-US" altLang="ja-JP" smtClean="0"/>
                      <a:t>4</a:t>
                    </a:r>
                    <a:endParaRPr lang="en-US" altLang="ja-JP" dirty="0"/>
                  </a:p>
                </c:rich>
              </c:tx>
              <c:showLegendKey val="0"/>
              <c:showVal val="1"/>
              <c:showCatName val="0"/>
              <c:showSerName val="1"/>
              <c:showPercent val="0"/>
              <c:showBubbleSize val="0"/>
              <c:extLst>
                <c:ext xmlns:c15="http://schemas.microsoft.com/office/drawing/2012/chart" uri="{CE6537A1-D6FC-4f65-9D91-7224C49458BB}"/>
              </c:extLst>
            </c:dLbl>
            <c:spPr>
              <a:noFill/>
              <a:ln w="25400">
                <a:noFill/>
              </a:ln>
            </c:spPr>
            <c:txPr>
              <a:bodyPr/>
              <a:lstStyle/>
              <a:p>
                <a:pPr>
                  <a:defRPr sz="20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Sheet1!$C$5:$F$5</c:f>
              <c:strCache>
                <c:ptCount val="4"/>
                <c:pt idx="0">
                  <c:v>国立</c:v>
                </c:pt>
                <c:pt idx="1">
                  <c:v>自治体立</c:v>
                </c:pt>
                <c:pt idx="2">
                  <c:v>公的</c:v>
                </c:pt>
                <c:pt idx="3">
                  <c:v>医療法人</c:v>
                </c:pt>
              </c:strCache>
            </c:strRef>
          </c:cat>
          <c:val>
            <c:numRef>
              <c:f>Sheet1!$C$10:$F$10</c:f>
              <c:numCache>
                <c:formatCode>General</c:formatCode>
                <c:ptCount val="4"/>
                <c:pt idx="0" formatCode="0.0_ ">
                  <c:v>7.3</c:v>
                </c:pt>
                <c:pt idx="1">
                  <c:v>6.9</c:v>
                </c:pt>
                <c:pt idx="2">
                  <c:v>5.9</c:v>
                </c:pt>
                <c:pt idx="3">
                  <c:v>4</c:v>
                </c:pt>
              </c:numCache>
            </c:numRef>
          </c:val>
        </c:ser>
        <c:ser>
          <c:idx val="5"/>
          <c:order val="5"/>
          <c:tx>
            <c:strRef>
              <c:f>Sheet1!$B$11</c:f>
              <c:strCache>
                <c:ptCount val="1"/>
                <c:pt idx="0">
                  <c:v>経費、その他の費用</c:v>
                </c:pt>
              </c:strCache>
            </c:strRef>
          </c:tx>
          <c:spPr>
            <a:solidFill>
              <a:srgbClr val="FFFFFF"/>
            </a:solidFill>
            <a:ln w="12700">
              <a:solidFill>
                <a:srgbClr val="000000"/>
              </a:solidFill>
              <a:prstDash val="solid"/>
            </a:ln>
          </c:spPr>
          <c:invertIfNegative val="0"/>
          <c:dLbls>
            <c:dLbl>
              <c:idx val="0"/>
              <c:tx>
                <c:rich>
                  <a:bodyPr/>
                  <a:lstStyle/>
                  <a:p>
                    <a:r>
                      <a:rPr lang="en-US" altLang="ja-JP" smtClean="0"/>
                      <a:t>11.9 </a:t>
                    </a:r>
                    <a:endParaRPr lang="en-US" altLang="ja-JP" dirty="0"/>
                  </a:p>
                </c:rich>
              </c:tx>
              <c:showLegendKey val="0"/>
              <c:showVal val="1"/>
              <c:showCatName val="0"/>
              <c:showSerName val="1"/>
              <c:showPercent val="0"/>
              <c:showBubbleSize val="0"/>
              <c:extLst>
                <c:ext xmlns:c15="http://schemas.microsoft.com/office/drawing/2012/chart" uri="{CE6537A1-D6FC-4f65-9D91-7224C49458BB}"/>
              </c:extLst>
            </c:dLbl>
            <c:dLbl>
              <c:idx val="1"/>
              <c:layout>
                <c:manualLayout>
                  <c:x val="2.78913134810138E-3"/>
                  <c:y val="-1.35135135135135E-2"/>
                </c:manualLayout>
              </c:layout>
              <c:tx>
                <c:rich>
                  <a:bodyPr/>
                  <a:lstStyle/>
                  <a:p>
                    <a:r>
                      <a:rPr lang="ja-JP" altLang="en-US" smtClean="0"/>
                      <a:t>経費その他</a:t>
                    </a:r>
                    <a:r>
                      <a:rPr lang="en-US" altLang="ja-JP" smtClean="0"/>
                      <a:t> </a:t>
                    </a:r>
                    <a:r>
                      <a:rPr lang="en-US" altLang="ja-JP" dirty="0"/>
                      <a:t>10.3 </a:t>
                    </a:r>
                  </a:p>
                </c:rich>
              </c:tx>
              <c:showLegendKey val="0"/>
              <c:showVal val="1"/>
              <c:showCatName val="0"/>
              <c:showSerName val="1"/>
              <c:showPercent val="0"/>
              <c:showBubbleSize val="0"/>
              <c:extLst>
                <c:ext xmlns:c15="http://schemas.microsoft.com/office/drawing/2012/chart" uri="{CE6537A1-D6FC-4f65-9D91-7224C49458BB}"/>
              </c:extLst>
            </c:dLbl>
            <c:dLbl>
              <c:idx val="2"/>
              <c:tx>
                <c:rich>
                  <a:bodyPr/>
                  <a:lstStyle/>
                  <a:p>
                    <a:r>
                      <a:rPr lang="en-US" altLang="ja-JP" smtClean="0"/>
                      <a:t>10.4 </a:t>
                    </a:r>
                    <a:endParaRPr lang="en-US" altLang="ja-JP" dirty="0"/>
                  </a:p>
                </c:rich>
              </c:tx>
              <c:showLegendKey val="0"/>
              <c:showVal val="1"/>
              <c:showCatName val="0"/>
              <c:showSerName val="1"/>
              <c:showPercent val="0"/>
              <c:showBubbleSize val="0"/>
              <c:extLst>
                <c:ext xmlns:c15="http://schemas.microsoft.com/office/drawing/2012/chart" uri="{CE6537A1-D6FC-4f65-9D91-7224C49458BB}"/>
              </c:extLst>
            </c:dLbl>
            <c:dLbl>
              <c:idx val="3"/>
              <c:tx>
                <c:rich>
                  <a:bodyPr/>
                  <a:lstStyle/>
                  <a:p>
                    <a:r>
                      <a:rPr lang="en-US" altLang="ja-JP" smtClean="0"/>
                      <a:t>15.0 </a:t>
                    </a:r>
                    <a:endParaRPr lang="en-US" altLang="ja-JP" dirty="0"/>
                  </a:p>
                </c:rich>
              </c:tx>
              <c:showLegendKey val="0"/>
              <c:showVal val="1"/>
              <c:showCatName val="0"/>
              <c:showSerName val="1"/>
              <c:showPercent val="0"/>
              <c:showBubbleSize val="0"/>
              <c:extLst>
                <c:ext xmlns:c15="http://schemas.microsoft.com/office/drawing/2012/chart" uri="{CE6537A1-D6FC-4f65-9D91-7224C49458BB}"/>
              </c:extLst>
            </c:dLbl>
            <c:spPr>
              <a:noFill/>
              <a:ln w="25400">
                <a:noFill/>
              </a:ln>
            </c:spPr>
            <c:txPr>
              <a:bodyPr/>
              <a:lstStyle/>
              <a:p>
                <a:pPr>
                  <a:defRPr sz="20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Sheet1!$C$5:$F$5</c:f>
              <c:strCache>
                <c:ptCount val="4"/>
                <c:pt idx="0">
                  <c:v>国立</c:v>
                </c:pt>
                <c:pt idx="1">
                  <c:v>自治体立</c:v>
                </c:pt>
                <c:pt idx="2">
                  <c:v>公的</c:v>
                </c:pt>
                <c:pt idx="3">
                  <c:v>医療法人</c:v>
                </c:pt>
              </c:strCache>
            </c:strRef>
          </c:cat>
          <c:val>
            <c:numRef>
              <c:f>Sheet1!$C$11:$F$11</c:f>
              <c:numCache>
                <c:formatCode>0.0_ </c:formatCode>
                <c:ptCount val="4"/>
                <c:pt idx="0">
                  <c:v>11.9</c:v>
                </c:pt>
                <c:pt idx="1">
                  <c:v>10.3</c:v>
                </c:pt>
                <c:pt idx="2">
                  <c:v>10.4</c:v>
                </c:pt>
                <c:pt idx="3">
                  <c:v>15</c:v>
                </c:pt>
              </c:numCache>
            </c:numRef>
          </c:val>
        </c:ser>
        <c:dLbls>
          <c:showLegendKey val="0"/>
          <c:showVal val="0"/>
          <c:showCatName val="0"/>
          <c:showSerName val="0"/>
          <c:showPercent val="0"/>
          <c:showBubbleSize val="0"/>
        </c:dLbls>
        <c:gapWidth val="90"/>
        <c:overlap val="100"/>
        <c:axId val="212555056"/>
        <c:axId val="212555448"/>
      </c:barChart>
      <c:catAx>
        <c:axId val="212555056"/>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2000" b="0" i="0" u="none" strike="noStrike" baseline="0">
                <a:solidFill>
                  <a:srgbClr val="000000"/>
                </a:solidFill>
                <a:latin typeface="ＭＳ Ｐゴシック"/>
                <a:ea typeface="ＭＳ Ｐゴシック"/>
                <a:cs typeface="ＭＳ Ｐゴシック"/>
              </a:defRPr>
            </a:pPr>
            <a:endParaRPr lang="ja-JP"/>
          </a:p>
        </c:txPr>
        <c:crossAx val="212555448"/>
        <c:crosses val="autoZero"/>
        <c:auto val="1"/>
        <c:lblAlgn val="ctr"/>
        <c:lblOffset val="100"/>
        <c:tickLblSkip val="1"/>
        <c:tickMarkSkip val="1"/>
        <c:noMultiLvlLbl val="0"/>
      </c:catAx>
      <c:valAx>
        <c:axId val="212555448"/>
        <c:scaling>
          <c:orientation val="minMax"/>
        </c:scaling>
        <c:delete val="0"/>
        <c:axPos val="l"/>
        <c:majorGridlines>
          <c:spPr>
            <a:ln w="3175">
              <a:solidFill>
                <a:srgbClr val="000000"/>
              </a:solidFill>
              <a:prstDash val="solid"/>
            </a:ln>
          </c:spPr>
        </c:majorGridlines>
        <c:numFmt formatCode="0_ " sourceLinked="0"/>
        <c:majorTickMark val="in"/>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ＭＳ Ｐゴシック"/>
                <a:ea typeface="ＭＳ Ｐゴシック"/>
                <a:cs typeface="ＭＳ Ｐゴシック"/>
              </a:defRPr>
            </a:pPr>
            <a:endParaRPr lang="ja-JP"/>
          </a:p>
        </c:txPr>
        <c:crossAx val="212555056"/>
        <c:crosses val="autoZero"/>
        <c:crossBetween val="between"/>
      </c:valAx>
      <c:spPr>
        <a:solidFill>
          <a:srgbClr val="FFFFFF"/>
        </a:solidFill>
        <a:ln w="12700">
          <a:solidFill>
            <a:srgbClr val="808080"/>
          </a:solidFill>
          <a:prstDash val="solid"/>
        </a:ln>
      </c:spPr>
    </c:plotArea>
    <c:plotVisOnly val="1"/>
    <c:dispBlanksAs val="gap"/>
    <c:showDLblsOverMax val="0"/>
  </c:chart>
  <c:spPr>
    <a:noFill/>
    <a:ln w="9525">
      <a:noFill/>
    </a:ln>
  </c:spPr>
  <c:txPr>
    <a:bodyPr/>
    <a:lstStyle/>
    <a:p>
      <a:pPr>
        <a:defRPr sz="1075"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47625">
              <a:noFill/>
            </a:ln>
          </c:spPr>
          <c:dLbls>
            <c:dLbl>
              <c:idx val="0"/>
              <c:tx>
                <c:rich>
                  <a:bodyPr/>
                  <a:lstStyle/>
                  <a:p>
                    <a:r>
                      <a:rPr lang="ja-JP" altLang="en-US"/>
                      <a:t>北海道</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ja-JP" altLang="en-US"/>
                      <a:t>青森</a:t>
                    </a: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ja-JP" altLang="en-US"/>
                      <a:t>岩手</a:t>
                    </a:r>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ja-JP" altLang="en-US"/>
                      <a:t>宮城</a:t>
                    </a:r>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ja-JP" altLang="en-US"/>
                      <a:t>秋田</a:t>
                    </a:r>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ja-JP" altLang="en-US"/>
                      <a:t>山形</a:t>
                    </a:r>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ja-JP" altLang="en-US"/>
                      <a:t>福島</a:t>
                    </a:r>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ja-JP" altLang="en-US"/>
                      <a:t>茨城</a:t>
                    </a:r>
                  </a:p>
                </c:rich>
              </c:tx>
              <c:showLegendKey val="0"/>
              <c:showVal val="1"/>
              <c:showCatName val="0"/>
              <c:showSerName val="0"/>
              <c:showPercent val="0"/>
              <c:showBubbleSize val="0"/>
              <c:extLst>
                <c:ext xmlns:c15="http://schemas.microsoft.com/office/drawing/2012/chart" uri="{CE6537A1-D6FC-4f65-9D91-7224C49458BB}"/>
              </c:extLst>
            </c:dLbl>
            <c:dLbl>
              <c:idx val="8"/>
              <c:tx>
                <c:rich>
                  <a:bodyPr/>
                  <a:lstStyle/>
                  <a:p>
                    <a:r>
                      <a:rPr lang="ja-JP" altLang="en-US"/>
                      <a:t>栃木</a:t>
                    </a:r>
                  </a:p>
                </c:rich>
              </c:tx>
              <c:showLegendKey val="0"/>
              <c:showVal val="1"/>
              <c:showCatName val="0"/>
              <c:showSerName val="0"/>
              <c:showPercent val="0"/>
              <c:showBubbleSize val="0"/>
              <c:extLst>
                <c:ext xmlns:c15="http://schemas.microsoft.com/office/drawing/2012/chart" uri="{CE6537A1-D6FC-4f65-9D91-7224C49458BB}"/>
              </c:extLst>
            </c:dLbl>
            <c:dLbl>
              <c:idx val="9"/>
              <c:tx>
                <c:rich>
                  <a:bodyPr/>
                  <a:lstStyle/>
                  <a:p>
                    <a:r>
                      <a:rPr lang="ja-JP" altLang="en-US"/>
                      <a:t>群馬</a:t>
                    </a:r>
                  </a:p>
                </c:rich>
              </c:tx>
              <c:showLegendKey val="0"/>
              <c:showVal val="1"/>
              <c:showCatName val="0"/>
              <c:showSerName val="0"/>
              <c:showPercent val="0"/>
              <c:showBubbleSize val="0"/>
              <c:extLst>
                <c:ext xmlns:c15="http://schemas.microsoft.com/office/drawing/2012/chart" uri="{CE6537A1-D6FC-4f65-9D91-7224C49458BB}"/>
              </c:extLst>
            </c:dLbl>
            <c:dLbl>
              <c:idx val="10"/>
              <c:tx>
                <c:rich>
                  <a:bodyPr/>
                  <a:lstStyle/>
                  <a:p>
                    <a:r>
                      <a:rPr lang="ja-JP" altLang="en-US"/>
                      <a:t>埼玉</a:t>
                    </a:r>
                  </a:p>
                </c:rich>
              </c:tx>
              <c:showLegendKey val="0"/>
              <c:showVal val="1"/>
              <c:showCatName val="0"/>
              <c:showSerName val="0"/>
              <c:showPercent val="0"/>
              <c:showBubbleSize val="0"/>
              <c:extLst>
                <c:ext xmlns:c15="http://schemas.microsoft.com/office/drawing/2012/chart" uri="{CE6537A1-D6FC-4f65-9D91-7224C49458BB}"/>
              </c:extLst>
            </c:dLbl>
            <c:dLbl>
              <c:idx val="11"/>
              <c:tx>
                <c:rich>
                  <a:bodyPr/>
                  <a:lstStyle/>
                  <a:p>
                    <a:r>
                      <a:rPr lang="ja-JP" altLang="en-US"/>
                      <a:t>千葉</a:t>
                    </a:r>
                  </a:p>
                </c:rich>
              </c:tx>
              <c:showLegendKey val="0"/>
              <c:showVal val="1"/>
              <c:showCatName val="0"/>
              <c:showSerName val="0"/>
              <c:showPercent val="0"/>
              <c:showBubbleSize val="0"/>
              <c:extLst>
                <c:ext xmlns:c15="http://schemas.microsoft.com/office/drawing/2012/chart" uri="{CE6537A1-D6FC-4f65-9D91-7224C49458BB}"/>
              </c:extLst>
            </c:dLbl>
            <c:dLbl>
              <c:idx val="12"/>
              <c:tx>
                <c:rich>
                  <a:bodyPr/>
                  <a:lstStyle/>
                  <a:p>
                    <a:r>
                      <a:rPr lang="ja-JP" altLang="en-US"/>
                      <a:t>東京</a:t>
                    </a:r>
                  </a:p>
                </c:rich>
              </c:tx>
              <c:showLegendKey val="0"/>
              <c:showVal val="1"/>
              <c:showCatName val="0"/>
              <c:showSerName val="0"/>
              <c:showPercent val="0"/>
              <c:showBubbleSize val="0"/>
              <c:extLst>
                <c:ext xmlns:c15="http://schemas.microsoft.com/office/drawing/2012/chart" uri="{CE6537A1-D6FC-4f65-9D91-7224C49458BB}"/>
              </c:extLst>
            </c:dLbl>
            <c:dLbl>
              <c:idx val="13"/>
              <c:tx>
                <c:rich>
                  <a:bodyPr/>
                  <a:lstStyle/>
                  <a:p>
                    <a:r>
                      <a:rPr lang="ja-JP" altLang="en-US"/>
                      <a:t>神奈川</a:t>
                    </a:r>
                  </a:p>
                </c:rich>
              </c:tx>
              <c:showLegendKey val="0"/>
              <c:showVal val="1"/>
              <c:showCatName val="0"/>
              <c:showSerName val="0"/>
              <c:showPercent val="0"/>
              <c:showBubbleSize val="0"/>
              <c:extLst>
                <c:ext xmlns:c15="http://schemas.microsoft.com/office/drawing/2012/chart" uri="{CE6537A1-D6FC-4f65-9D91-7224C49458BB}"/>
              </c:extLst>
            </c:dLbl>
            <c:dLbl>
              <c:idx val="14"/>
              <c:tx>
                <c:rich>
                  <a:bodyPr/>
                  <a:lstStyle/>
                  <a:p>
                    <a:r>
                      <a:rPr lang="ja-JP" altLang="en-US"/>
                      <a:t>新潟</a:t>
                    </a:r>
                  </a:p>
                </c:rich>
              </c:tx>
              <c:showLegendKey val="0"/>
              <c:showVal val="1"/>
              <c:showCatName val="0"/>
              <c:showSerName val="0"/>
              <c:showPercent val="0"/>
              <c:showBubbleSize val="0"/>
              <c:extLst>
                <c:ext xmlns:c15="http://schemas.microsoft.com/office/drawing/2012/chart" uri="{CE6537A1-D6FC-4f65-9D91-7224C49458BB}"/>
              </c:extLst>
            </c:dLbl>
            <c:dLbl>
              <c:idx val="15"/>
              <c:tx>
                <c:rich>
                  <a:bodyPr/>
                  <a:lstStyle/>
                  <a:p>
                    <a:r>
                      <a:rPr lang="ja-JP" altLang="en-US"/>
                      <a:t>富山</a:t>
                    </a:r>
                  </a:p>
                </c:rich>
              </c:tx>
              <c:showLegendKey val="0"/>
              <c:showVal val="1"/>
              <c:showCatName val="0"/>
              <c:showSerName val="0"/>
              <c:showPercent val="0"/>
              <c:showBubbleSize val="0"/>
              <c:extLst>
                <c:ext xmlns:c15="http://schemas.microsoft.com/office/drawing/2012/chart" uri="{CE6537A1-D6FC-4f65-9D91-7224C49458BB}"/>
              </c:extLst>
            </c:dLbl>
            <c:dLbl>
              <c:idx val="16"/>
              <c:tx>
                <c:rich>
                  <a:bodyPr/>
                  <a:lstStyle/>
                  <a:p>
                    <a:r>
                      <a:rPr lang="ja-JP" altLang="en-US"/>
                      <a:t>石川</a:t>
                    </a:r>
                  </a:p>
                </c:rich>
              </c:tx>
              <c:showLegendKey val="0"/>
              <c:showVal val="1"/>
              <c:showCatName val="0"/>
              <c:showSerName val="0"/>
              <c:showPercent val="0"/>
              <c:showBubbleSize val="0"/>
              <c:extLst>
                <c:ext xmlns:c15="http://schemas.microsoft.com/office/drawing/2012/chart" uri="{CE6537A1-D6FC-4f65-9D91-7224C49458BB}"/>
              </c:extLst>
            </c:dLbl>
            <c:dLbl>
              <c:idx val="17"/>
              <c:tx>
                <c:rich>
                  <a:bodyPr/>
                  <a:lstStyle/>
                  <a:p>
                    <a:r>
                      <a:rPr lang="ja-JP" altLang="en-US"/>
                      <a:t>福井</a:t>
                    </a:r>
                  </a:p>
                </c:rich>
              </c:tx>
              <c:showLegendKey val="0"/>
              <c:showVal val="1"/>
              <c:showCatName val="0"/>
              <c:showSerName val="0"/>
              <c:showPercent val="0"/>
              <c:showBubbleSize val="0"/>
              <c:extLst>
                <c:ext xmlns:c15="http://schemas.microsoft.com/office/drawing/2012/chart" uri="{CE6537A1-D6FC-4f65-9D91-7224C49458BB}"/>
              </c:extLst>
            </c:dLbl>
            <c:dLbl>
              <c:idx val="18"/>
              <c:tx>
                <c:rich>
                  <a:bodyPr/>
                  <a:lstStyle/>
                  <a:p>
                    <a:r>
                      <a:rPr lang="ja-JP" altLang="en-US"/>
                      <a:t>山梨</a:t>
                    </a:r>
                  </a:p>
                </c:rich>
              </c:tx>
              <c:showLegendKey val="0"/>
              <c:showVal val="1"/>
              <c:showCatName val="0"/>
              <c:showSerName val="0"/>
              <c:showPercent val="0"/>
              <c:showBubbleSize val="0"/>
              <c:extLst>
                <c:ext xmlns:c15="http://schemas.microsoft.com/office/drawing/2012/chart" uri="{CE6537A1-D6FC-4f65-9D91-7224C49458BB}"/>
              </c:extLst>
            </c:dLbl>
            <c:dLbl>
              <c:idx val="19"/>
              <c:tx>
                <c:rich>
                  <a:bodyPr/>
                  <a:lstStyle/>
                  <a:p>
                    <a:r>
                      <a:rPr lang="ja-JP" altLang="en-US"/>
                      <a:t>長野</a:t>
                    </a:r>
                  </a:p>
                </c:rich>
              </c:tx>
              <c:showLegendKey val="0"/>
              <c:showVal val="1"/>
              <c:showCatName val="0"/>
              <c:showSerName val="0"/>
              <c:showPercent val="0"/>
              <c:showBubbleSize val="0"/>
              <c:extLst>
                <c:ext xmlns:c15="http://schemas.microsoft.com/office/drawing/2012/chart" uri="{CE6537A1-D6FC-4f65-9D91-7224C49458BB}"/>
              </c:extLst>
            </c:dLbl>
            <c:dLbl>
              <c:idx val="20"/>
              <c:tx>
                <c:rich>
                  <a:bodyPr/>
                  <a:lstStyle/>
                  <a:p>
                    <a:r>
                      <a:rPr lang="ja-JP" altLang="en-US"/>
                      <a:t>岐阜</a:t>
                    </a:r>
                  </a:p>
                </c:rich>
              </c:tx>
              <c:showLegendKey val="0"/>
              <c:showVal val="1"/>
              <c:showCatName val="0"/>
              <c:showSerName val="0"/>
              <c:showPercent val="0"/>
              <c:showBubbleSize val="0"/>
              <c:extLst>
                <c:ext xmlns:c15="http://schemas.microsoft.com/office/drawing/2012/chart" uri="{CE6537A1-D6FC-4f65-9D91-7224C49458BB}"/>
              </c:extLst>
            </c:dLbl>
            <c:dLbl>
              <c:idx val="21"/>
              <c:tx>
                <c:rich>
                  <a:bodyPr/>
                  <a:lstStyle/>
                  <a:p>
                    <a:r>
                      <a:rPr lang="ja-JP" altLang="en-US"/>
                      <a:t>静岡</a:t>
                    </a:r>
                  </a:p>
                </c:rich>
              </c:tx>
              <c:showLegendKey val="0"/>
              <c:showVal val="1"/>
              <c:showCatName val="0"/>
              <c:showSerName val="0"/>
              <c:showPercent val="0"/>
              <c:showBubbleSize val="0"/>
              <c:extLst>
                <c:ext xmlns:c15="http://schemas.microsoft.com/office/drawing/2012/chart" uri="{CE6537A1-D6FC-4f65-9D91-7224C49458BB}"/>
              </c:extLst>
            </c:dLbl>
            <c:dLbl>
              <c:idx val="22"/>
              <c:tx>
                <c:rich>
                  <a:bodyPr/>
                  <a:lstStyle/>
                  <a:p>
                    <a:r>
                      <a:rPr lang="ja-JP" altLang="en-US"/>
                      <a:t>愛知</a:t>
                    </a:r>
                  </a:p>
                </c:rich>
              </c:tx>
              <c:showLegendKey val="0"/>
              <c:showVal val="1"/>
              <c:showCatName val="0"/>
              <c:showSerName val="0"/>
              <c:showPercent val="0"/>
              <c:showBubbleSize val="0"/>
              <c:extLst>
                <c:ext xmlns:c15="http://schemas.microsoft.com/office/drawing/2012/chart" uri="{CE6537A1-D6FC-4f65-9D91-7224C49458BB}"/>
              </c:extLst>
            </c:dLbl>
            <c:dLbl>
              <c:idx val="23"/>
              <c:tx>
                <c:rich>
                  <a:bodyPr/>
                  <a:lstStyle/>
                  <a:p>
                    <a:r>
                      <a:rPr lang="ja-JP" altLang="en-US"/>
                      <a:t>三重</a:t>
                    </a:r>
                  </a:p>
                </c:rich>
              </c:tx>
              <c:showLegendKey val="0"/>
              <c:showVal val="1"/>
              <c:showCatName val="0"/>
              <c:showSerName val="0"/>
              <c:showPercent val="0"/>
              <c:showBubbleSize val="0"/>
              <c:extLst>
                <c:ext xmlns:c15="http://schemas.microsoft.com/office/drawing/2012/chart" uri="{CE6537A1-D6FC-4f65-9D91-7224C49458BB}"/>
              </c:extLst>
            </c:dLbl>
            <c:dLbl>
              <c:idx val="24"/>
              <c:tx>
                <c:rich>
                  <a:bodyPr/>
                  <a:lstStyle/>
                  <a:p>
                    <a:r>
                      <a:rPr lang="ja-JP" altLang="en-US"/>
                      <a:t>滋賀</a:t>
                    </a:r>
                  </a:p>
                </c:rich>
              </c:tx>
              <c:showLegendKey val="0"/>
              <c:showVal val="1"/>
              <c:showCatName val="0"/>
              <c:showSerName val="0"/>
              <c:showPercent val="0"/>
              <c:showBubbleSize val="0"/>
              <c:extLst>
                <c:ext xmlns:c15="http://schemas.microsoft.com/office/drawing/2012/chart" uri="{CE6537A1-D6FC-4f65-9D91-7224C49458BB}"/>
              </c:extLst>
            </c:dLbl>
            <c:dLbl>
              <c:idx val="25"/>
              <c:tx>
                <c:rich>
                  <a:bodyPr/>
                  <a:lstStyle/>
                  <a:p>
                    <a:r>
                      <a:rPr lang="ja-JP" altLang="en-US"/>
                      <a:t>京都</a:t>
                    </a:r>
                  </a:p>
                </c:rich>
              </c:tx>
              <c:showLegendKey val="0"/>
              <c:showVal val="1"/>
              <c:showCatName val="0"/>
              <c:showSerName val="0"/>
              <c:showPercent val="0"/>
              <c:showBubbleSize val="0"/>
              <c:extLst>
                <c:ext xmlns:c15="http://schemas.microsoft.com/office/drawing/2012/chart" uri="{CE6537A1-D6FC-4f65-9D91-7224C49458BB}"/>
              </c:extLst>
            </c:dLbl>
            <c:dLbl>
              <c:idx val="26"/>
              <c:tx>
                <c:rich>
                  <a:bodyPr/>
                  <a:lstStyle/>
                  <a:p>
                    <a:r>
                      <a:rPr lang="ja-JP" altLang="en-US"/>
                      <a:t>大阪</a:t>
                    </a:r>
                  </a:p>
                </c:rich>
              </c:tx>
              <c:showLegendKey val="0"/>
              <c:showVal val="1"/>
              <c:showCatName val="0"/>
              <c:showSerName val="0"/>
              <c:showPercent val="0"/>
              <c:showBubbleSize val="0"/>
              <c:extLst>
                <c:ext xmlns:c15="http://schemas.microsoft.com/office/drawing/2012/chart" uri="{CE6537A1-D6FC-4f65-9D91-7224C49458BB}"/>
              </c:extLst>
            </c:dLbl>
            <c:dLbl>
              <c:idx val="27"/>
              <c:tx>
                <c:rich>
                  <a:bodyPr/>
                  <a:lstStyle/>
                  <a:p>
                    <a:r>
                      <a:rPr lang="ja-JP" altLang="en-US"/>
                      <a:t>兵庫</a:t>
                    </a:r>
                  </a:p>
                </c:rich>
              </c:tx>
              <c:showLegendKey val="0"/>
              <c:showVal val="1"/>
              <c:showCatName val="0"/>
              <c:showSerName val="0"/>
              <c:showPercent val="0"/>
              <c:showBubbleSize val="0"/>
              <c:extLst>
                <c:ext xmlns:c15="http://schemas.microsoft.com/office/drawing/2012/chart" uri="{CE6537A1-D6FC-4f65-9D91-7224C49458BB}"/>
              </c:extLst>
            </c:dLbl>
            <c:dLbl>
              <c:idx val="28"/>
              <c:tx>
                <c:rich>
                  <a:bodyPr/>
                  <a:lstStyle/>
                  <a:p>
                    <a:r>
                      <a:rPr lang="ja-JP" altLang="en-US"/>
                      <a:t>奈良</a:t>
                    </a:r>
                  </a:p>
                </c:rich>
              </c:tx>
              <c:showLegendKey val="0"/>
              <c:showVal val="1"/>
              <c:showCatName val="0"/>
              <c:showSerName val="0"/>
              <c:showPercent val="0"/>
              <c:showBubbleSize val="0"/>
              <c:extLst>
                <c:ext xmlns:c15="http://schemas.microsoft.com/office/drawing/2012/chart" uri="{CE6537A1-D6FC-4f65-9D91-7224C49458BB}"/>
              </c:extLst>
            </c:dLbl>
            <c:dLbl>
              <c:idx val="29"/>
              <c:tx>
                <c:rich>
                  <a:bodyPr/>
                  <a:lstStyle/>
                  <a:p>
                    <a:r>
                      <a:rPr lang="ja-JP" altLang="en-US"/>
                      <a:t>和歌山</a:t>
                    </a:r>
                  </a:p>
                </c:rich>
              </c:tx>
              <c:showLegendKey val="0"/>
              <c:showVal val="1"/>
              <c:showCatName val="0"/>
              <c:showSerName val="0"/>
              <c:showPercent val="0"/>
              <c:showBubbleSize val="0"/>
              <c:extLst>
                <c:ext xmlns:c15="http://schemas.microsoft.com/office/drawing/2012/chart" uri="{CE6537A1-D6FC-4f65-9D91-7224C49458BB}"/>
              </c:extLst>
            </c:dLbl>
            <c:dLbl>
              <c:idx val="30"/>
              <c:tx>
                <c:rich>
                  <a:bodyPr/>
                  <a:lstStyle/>
                  <a:p>
                    <a:r>
                      <a:rPr lang="ja-JP" altLang="en-US"/>
                      <a:t>鳥取</a:t>
                    </a:r>
                  </a:p>
                </c:rich>
              </c:tx>
              <c:showLegendKey val="0"/>
              <c:showVal val="1"/>
              <c:showCatName val="0"/>
              <c:showSerName val="0"/>
              <c:showPercent val="0"/>
              <c:showBubbleSize val="0"/>
              <c:extLst>
                <c:ext xmlns:c15="http://schemas.microsoft.com/office/drawing/2012/chart" uri="{CE6537A1-D6FC-4f65-9D91-7224C49458BB}"/>
              </c:extLst>
            </c:dLbl>
            <c:dLbl>
              <c:idx val="31"/>
              <c:tx>
                <c:rich>
                  <a:bodyPr/>
                  <a:lstStyle/>
                  <a:p>
                    <a:r>
                      <a:rPr lang="ja-JP" altLang="en-US"/>
                      <a:t>島根</a:t>
                    </a:r>
                  </a:p>
                </c:rich>
              </c:tx>
              <c:showLegendKey val="0"/>
              <c:showVal val="1"/>
              <c:showCatName val="0"/>
              <c:showSerName val="0"/>
              <c:showPercent val="0"/>
              <c:showBubbleSize val="0"/>
              <c:extLst>
                <c:ext xmlns:c15="http://schemas.microsoft.com/office/drawing/2012/chart" uri="{CE6537A1-D6FC-4f65-9D91-7224C49458BB}"/>
              </c:extLst>
            </c:dLbl>
            <c:dLbl>
              <c:idx val="32"/>
              <c:tx>
                <c:rich>
                  <a:bodyPr/>
                  <a:lstStyle/>
                  <a:p>
                    <a:r>
                      <a:rPr lang="ja-JP" altLang="en-US"/>
                      <a:t>岡山</a:t>
                    </a:r>
                  </a:p>
                </c:rich>
              </c:tx>
              <c:showLegendKey val="0"/>
              <c:showVal val="1"/>
              <c:showCatName val="0"/>
              <c:showSerName val="0"/>
              <c:showPercent val="0"/>
              <c:showBubbleSize val="0"/>
              <c:extLst>
                <c:ext xmlns:c15="http://schemas.microsoft.com/office/drawing/2012/chart" uri="{CE6537A1-D6FC-4f65-9D91-7224C49458BB}"/>
              </c:extLst>
            </c:dLbl>
            <c:dLbl>
              <c:idx val="33"/>
              <c:tx>
                <c:rich>
                  <a:bodyPr/>
                  <a:lstStyle/>
                  <a:p>
                    <a:r>
                      <a:rPr lang="ja-JP" altLang="en-US"/>
                      <a:t>広島</a:t>
                    </a:r>
                  </a:p>
                </c:rich>
              </c:tx>
              <c:showLegendKey val="0"/>
              <c:showVal val="1"/>
              <c:showCatName val="0"/>
              <c:showSerName val="0"/>
              <c:showPercent val="0"/>
              <c:showBubbleSize val="0"/>
              <c:extLst>
                <c:ext xmlns:c15="http://schemas.microsoft.com/office/drawing/2012/chart" uri="{CE6537A1-D6FC-4f65-9D91-7224C49458BB}"/>
              </c:extLst>
            </c:dLbl>
            <c:dLbl>
              <c:idx val="34"/>
              <c:tx>
                <c:rich>
                  <a:bodyPr/>
                  <a:lstStyle/>
                  <a:p>
                    <a:r>
                      <a:rPr lang="ja-JP" altLang="en-US"/>
                      <a:t>山口</a:t>
                    </a:r>
                  </a:p>
                </c:rich>
              </c:tx>
              <c:showLegendKey val="0"/>
              <c:showVal val="1"/>
              <c:showCatName val="0"/>
              <c:showSerName val="0"/>
              <c:showPercent val="0"/>
              <c:showBubbleSize val="0"/>
              <c:extLst>
                <c:ext xmlns:c15="http://schemas.microsoft.com/office/drawing/2012/chart" uri="{CE6537A1-D6FC-4f65-9D91-7224C49458BB}"/>
              </c:extLst>
            </c:dLbl>
            <c:dLbl>
              <c:idx val="35"/>
              <c:tx>
                <c:rich>
                  <a:bodyPr/>
                  <a:lstStyle/>
                  <a:p>
                    <a:r>
                      <a:rPr lang="ja-JP" altLang="en-US"/>
                      <a:t>徳島</a:t>
                    </a:r>
                  </a:p>
                </c:rich>
              </c:tx>
              <c:showLegendKey val="0"/>
              <c:showVal val="1"/>
              <c:showCatName val="0"/>
              <c:showSerName val="0"/>
              <c:showPercent val="0"/>
              <c:showBubbleSize val="0"/>
              <c:extLst>
                <c:ext xmlns:c15="http://schemas.microsoft.com/office/drawing/2012/chart" uri="{CE6537A1-D6FC-4f65-9D91-7224C49458BB}"/>
              </c:extLst>
            </c:dLbl>
            <c:dLbl>
              <c:idx val="36"/>
              <c:tx>
                <c:rich>
                  <a:bodyPr/>
                  <a:lstStyle/>
                  <a:p>
                    <a:r>
                      <a:rPr lang="ja-JP" altLang="en-US"/>
                      <a:t>香川</a:t>
                    </a:r>
                  </a:p>
                </c:rich>
              </c:tx>
              <c:showLegendKey val="0"/>
              <c:showVal val="1"/>
              <c:showCatName val="0"/>
              <c:showSerName val="0"/>
              <c:showPercent val="0"/>
              <c:showBubbleSize val="0"/>
              <c:extLst>
                <c:ext xmlns:c15="http://schemas.microsoft.com/office/drawing/2012/chart" uri="{CE6537A1-D6FC-4f65-9D91-7224C49458BB}"/>
              </c:extLst>
            </c:dLbl>
            <c:dLbl>
              <c:idx val="37"/>
              <c:tx>
                <c:rich>
                  <a:bodyPr/>
                  <a:lstStyle/>
                  <a:p>
                    <a:r>
                      <a:rPr lang="ja-JP" altLang="en-US"/>
                      <a:t>愛媛</a:t>
                    </a:r>
                  </a:p>
                </c:rich>
              </c:tx>
              <c:showLegendKey val="0"/>
              <c:showVal val="1"/>
              <c:showCatName val="0"/>
              <c:showSerName val="0"/>
              <c:showPercent val="0"/>
              <c:showBubbleSize val="0"/>
              <c:extLst>
                <c:ext xmlns:c15="http://schemas.microsoft.com/office/drawing/2012/chart" uri="{CE6537A1-D6FC-4f65-9D91-7224C49458BB}"/>
              </c:extLst>
            </c:dLbl>
            <c:dLbl>
              <c:idx val="38"/>
              <c:tx>
                <c:rich>
                  <a:bodyPr/>
                  <a:lstStyle/>
                  <a:p>
                    <a:r>
                      <a:rPr lang="ja-JP" altLang="en-US"/>
                      <a:t>高知</a:t>
                    </a:r>
                  </a:p>
                </c:rich>
              </c:tx>
              <c:showLegendKey val="0"/>
              <c:showVal val="1"/>
              <c:showCatName val="0"/>
              <c:showSerName val="0"/>
              <c:showPercent val="0"/>
              <c:showBubbleSize val="0"/>
              <c:extLst>
                <c:ext xmlns:c15="http://schemas.microsoft.com/office/drawing/2012/chart" uri="{CE6537A1-D6FC-4f65-9D91-7224C49458BB}"/>
              </c:extLst>
            </c:dLbl>
            <c:dLbl>
              <c:idx val="39"/>
              <c:tx>
                <c:rich>
                  <a:bodyPr/>
                  <a:lstStyle/>
                  <a:p>
                    <a:r>
                      <a:rPr lang="ja-JP" altLang="en-US"/>
                      <a:t>福岡</a:t>
                    </a:r>
                  </a:p>
                </c:rich>
              </c:tx>
              <c:showLegendKey val="0"/>
              <c:showVal val="1"/>
              <c:showCatName val="0"/>
              <c:showSerName val="0"/>
              <c:showPercent val="0"/>
              <c:showBubbleSize val="0"/>
              <c:extLst>
                <c:ext xmlns:c15="http://schemas.microsoft.com/office/drawing/2012/chart" uri="{CE6537A1-D6FC-4f65-9D91-7224C49458BB}"/>
              </c:extLst>
            </c:dLbl>
            <c:dLbl>
              <c:idx val="40"/>
              <c:tx>
                <c:rich>
                  <a:bodyPr/>
                  <a:lstStyle/>
                  <a:p>
                    <a:r>
                      <a:rPr lang="ja-JP" altLang="en-US"/>
                      <a:t>佐賀</a:t>
                    </a:r>
                  </a:p>
                </c:rich>
              </c:tx>
              <c:showLegendKey val="0"/>
              <c:showVal val="1"/>
              <c:showCatName val="0"/>
              <c:showSerName val="0"/>
              <c:showPercent val="0"/>
              <c:showBubbleSize val="0"/>
              <c:extLst>
                <c:ext xmlns:c15="http://schemas.microsoft.com/office/drawing/2012/chart" uri="{CE6537A1-D6FC-4f65-9D91-7224C49458BB}"/>
              </c:extLst>
            </c:dLbl>
            <c:dLbl>
              <c:idx val="41"/>
              <c:tx>
                <c:rich>
                  <a:bodyPr/>
                  <a:lstStyle/>
                  <a:p>
                    <a:r>
                      <a:rPr lang="ja-JP" altLang="en-US"/>
                      <a:t>長崎</a:t>
                    </a:r>
                  </a:p>
                </c:rich>
              </c:tx>
              <c:showLegendKey val="0"/>
              <c:showVal val="1"/>
              <c:showCatName val="0"/>
              <c:showSerName val="0"/>
              <c:showPercent val="0"/>
              <c:showBubbleSize val="0"/>
              <c:extLst>
                <c:ext xmlns:c15="http://schemas.microsoft.com/office/drawing/2012/chart" uri="{CE6537A1-D6FC-4f65-9D91-7224C49458BB}"/>
              </c:extLst>
            </c:dLbl>
            <c:dLbl>
              <c:idx val="42"/>
              <c:tx>
                <c:rich>
                  <a:bodyPr/>
                  <a:lstStyle/>
                  <a:p>
                    <a:r>
                      <a:rPr lang="ja-JP" altLang="en-US"/>
                      <a:t>熊本</a:t>
                    </a:r>
                  </a:p>
                </c:rich>
              </c:tx>
              <c:showLegendKey val="0"/>
              <c:showVal val="1"/>
              <c:showCatName val="0"/>
              <c:showSerName val="0"/>
              <c:showPercent val="0"/>
              <c:showBubbleSize val="0"/>
              <c:extLst>
                <c:ext xmlns:c15="http://schemas.microsoft.com/office/drawing/2012/chart" uri="{CE6537A1-D6FC-4f65-9D91-7224C49458BB}"/>
              </c:extLst>
            </c:dLbl>
            <c:dLbl>
              <c:idx val="43"/>
              <c:tx>
                <c:rich>
                  <a:bodyPr/>
                  <a:lstStyle/>
                  <a:p>
                    <a:r>
                      <a:rPr lang="ja-JP" altLang="en-US"/>
                      <a:t>大分</a:t>
                    </a:r>
                  </a:p>
                </c:rich>
              </c:tx>
              <c:showLegendKey val="0"/>
              <c:showVal val="1"/>
              <c:showCatName val="0"/>
              <c:showSerName val="0"/>
              <c:showPercent val="0"/>
              <c:showBubbleSize val="0"/>
              <c:extLst>
                <c:ext xmlns:c15="http://schemas.microsoft.com/office/drawing/2012/chart" uri="{CE6537A1-D6FC-4f65-9D91-7224C49458BB}"/>
              </c:extLst>
            </c:dLbl>
            <c:dLbl>
              <c:idx val="44"/>
              <c:tx>
                <c:rich>
                  <a:bodyPr/>
                  <a:lstStyle/>
                  <a:p>
                    <a:r>
                      <a:rPr lang="ja-JP" altLang="en-US"/>
                      <a:t>宮崎</a:t>
                    </a:r>
                  </a:p>
                </c:rich>
              </c:tx>
              <c:showLegendKey val="0"/>
              <c:showVal val="1"/>
              <c:showCatName val="0"/>
              <c:showSerName val="0"/>
              <c:showPercent val="0"/>
              <c:showBubbleSize val="0"/>
              <c:extLst>
                <c:ext xmlns:c15="http://schemas.microsoft.com/office/drawing/2012/chart" uri="{CE6537A1-D6FC-4f65-9D91-7224C49458BB}"/>
              </c:extLst>
            </c:dLbl>
            <c:dLbl>
              <c:idx val="45"/>
              <c:tx>
                <c:rich>
                  <a:bodyPr/>
                  <a:lstStyle/>
                  <a:p>
                    <a:r>
                      <a:rPr lang="ja-JP" altLang="en-US"/>
                      <a:t>鹿児島</a:t>
                    </a:r>
                  </a:p>
                </c:rich>
              </c:tx>
              <c:showLegendKey val="0"/>
              <c:showVal val="1"/>
              <c:showCatName val="0"/>
              <c:showSerName val="0"/>
              <c:showPercent val="0"/>
              <c:showBubbleSize val="0"/>
              <c:extLst>
                <c:ext xmlns:c15="http://schemas.microsoft.com/office/drawing/2012/chart" uri="{CE6537A1-D6FC-4f65-9D91-7224C49458BB}"/>
              </c:extLst>
            </c:dLbl>
            <c:dLbl>
              <c:idx val="46"/>
              <c:tx>
                <c:rich>
                  <a:bodyPr/>
                  <a:lstStyle/>
                  <a:p>
                    <a:r>
                      <a:rPr lang="ja-JP" altLang="en-US"/>
                      <a:t>沖縄</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自治体病院・地域差指数!$B$4:$B$50</c:f>
              <c:numCache>
                <c:formatCode>0%</c:formatCode>
                <c:ptCount val="47"/>
                <c:pt idx="0">
                  <c:v>0.17504481893151699</c:v>
                </c:pt>
                <c:pt idx="1">
                  <c:v>0.38142809252430399</c:v>
                </c:pt>
                <c:pt idx="2">
                  <c:v>0.40068371198632602</c:v>
                </c:pt>
                <c:pt idx="3">
                  <c:v>0.2445466686452</c:v>
                </c:pt>
                <c:pt idx="4">
                  <c:v>0.236407571486106</c:v>
                </c:pt>
                <c:pt idx="5">
                  <c:v>0.47260737233682798</c:v>
                </c:pt>
                <c:pt idx="6">
                  <c:v>0.17187879966927699</c:v>
                </c:pt>
                <c:pt idx="7">
                  <c:v>6.5501233135064493E-2</c:v>
                </c:pt>
                <c:pt idx="8">
                  <c:v>6.5944990610847201E-2</c:v>
                </c:pt>
                <c:pt idx="9">
                  <c:v>0.17624647224835399</c:v>
                </c:pt>
                <c:pt idx="10">
                  <c:v>8.3246618106139397E-2</c:v>
                </c:pt>
                <c:pt idx="11">
                  <c:v>0.16143366170614101</c:v>
                </c:pt>
                <c:pt idx="12">
                  <c:v>8.1824588267023907E-2</c:v>
                </c:pt>
                <c:pt idx="13">
                  <c:v>0.16167568779425401</c:v>
                </c:pt>
                <c:pt idx="14">
                  <c:v>0.224302937399014</c:v>
                </c:pt>
                <c:pt idx="15">
                  <c:v>0.28747771224797702</c:v>
                </c:pt>
                <c:pt idx="16">
                  <c:v>0.24730565652700701</c:v>
                </c:pt>
                <c:pt idx="17">
                  <c:v>0.244754511120436</c:v>
                </c:pt>
                <c:pt idx="18">
                  <c:v>0.29117419639898401</c:v>
                </c:pt>
                <c:pt idx="19">
                  <c:v>0.21958279727991201</c:v>
                </c:pt>
                <c:pt idx="20">
                  <c:v>0.31412735985220203</c:v>
                </c:pt>
                <c:pt idx="21">
                  <c:v>0.29076481304226998</c:v>
                </c:pt>
                <c:pt idx="22">
                  <c:v>0.21080220749788101</c:v>
                </c:pt>
                <c:pt idx="23">
                  <c:v>0.24685451001240499</c:v>
                </c:pt>
                <c:pt idx="24">
                  <c:v>0.29675017451330199</c:v>
                </c:pt>
                <c:pt idx="25">
                  <c:v>0.13338849053134799</c:v>
                </c:pt>
                <c:pt idx="26">
                  <c:v>0.114045146630991</c:v>
                </c:pt>
                <c:pt idx="27">
                  <c:v>0.21482830858912499</c:v>
                </c:pt>
                <c:pt idx="28">
                  <c:v>0.23464163822525599</c:v>
                </c:pt>
                <c:pt idx="29">
                  <c:v>0.293536878785365</c:v>
                </c:pt>
                <c:pt idx="30">
                  <c:v>0.226389063087922</c:v>
                </c:pt>
                <c:pt idx="31">
                  <c:v>0.29322015687117198</c:v>
                </c:pt>
                <c:pt idx="32">
                  <c:v>9.1336633663366307E-2</c:v>
                </c:pt>
                <c:pt idx="33">
                  <c:v>0.14924790584561801</c:v>
                </c:pt>
                <c:pt idx="34">
                  <c:v>0.130800906861611</c:v>
                </c:pt>
                <c:pt idx="35">
                  <c:v>0.16328159645232801</c:v>
                </c:pt>
                <c:pt idx="36">
                  <c:v>0.23754336171554699</c:v>
                </c:pt>
                <c:pt idx="37">
                  <c:v>0.20598042379262099</c:v>
                </c:pt>
                <c:pt idx="38">
                  <c:v>0.123033946681241</c:v>
                </c:pt>
                <c:pt idx="39">
                  <c:v>5.5971592793191097E-2</c:v>
                </c:pt>
                <c:pt idx="40">
                  <c:v>9.1532811364920502E-2</c:v>
                </c:pt>
                <c:pt idx="41">
                  <c:v>0.179633751517604</c:v>
                </c:pt>
                <c:pt idx="42">
                  <c:v>0.123912248628885</c:v>
                </c:pt>
                <c:pt idx="43">
                  <c:v>9.1417537785471695E-2</c:v>
                </c:pt>
                <c:pt idx="44">
                  <c:v>0.1604550016728</c:v>
                </c:pt>
                <c:pt idx="45">
                  <c:v>9.3856209150326803E-2</c:v>
                </c:pt>
                <c:pt idx="46">
                  <c:v>0.17445845457484599</c:v>
                </c:pt>
              </c:numCache>
            </c:numRef>
          </c:xVal>
          <c:yVal>
            <c:numRef>
              <c:f>自治体病院・地域差指数!$C$4:$C$50</c:f>
              <c:numCache>
                <c:formatCode>#,##0.000</c:formatCode>
                <c:ptCount val="47"/>
                <c:pt idx="0">
                  <c:v>1.1562358450902299</c:v>
                </c:pt>
                <c:pt idx="1">
                  <c:v>0.91581197815644999</c:v>
                </c:pt>
                <c:pt idx="2">
                  <c:v>0.90064737222782498</c:v>
                </c:pt>
                <c:pt idx="3">
                  <c:v>0.94411082825982995</c:v>
                </c:pt>
                <c:pt idx="4">
                  <c:v>0.94158129819304803</c:v>
                </c:pt>
                <c:pt idx="5">
                  <c:v>0.92542249038875102</c:v>
                </c:pt>
                <c:pt idx="6">
                  <c:v>0.94177459880299597</c:v>
                </c:pt>
                <c:pt idx="7">
                  <c:v>0.894383757251488</c:v>
                </c:pt>
                <c:pt idx="8">
                  <c:v>0.90032652243484901</c:v>
                </c:pt>
                <c:pt idx="9">
                  <c:v>0.92443563698970199</c:v>
                </c:pt>
                <c:pt idx="10">
                  <c:v>0.91798150365945097</c:v>
                </c:pt>
                <c:pt idx="11">
                  <c:v>0.87671611750228495</c:v>
                </c:pt>
                <c:pt idx="12">
                  <c:v>0.98113023690548695</c:v>
                </c:pt>
                <c:pt idx="13">
                  <c:v>0.93856794977999103</c:v>
                </c:pt>
                <c:pt idx="14">
                  <c:v>0.87430939636766203</c:v>
                </c:pt>
                <c:pt idx="15">
                  <c:v>0.97189834736682001</c:v>
                </c:pt>
                <c:pt idx="16">
                  <c:v>1.0780384214320919</c:v>
                </c:pt>
                <c:pt idx="17">
                  <c:v>0.99774015154958196</c:v>
                </c:pt>
                <c:pt idx="18">
                  <c:v>0.91727480067312395</c:v>
                </c:pt>
                <c:pt idx="19">
                  <c:v>0.89319324650258702</c:v>
                </c:pt>
                <c:pt idx="20">
                  <c:v>0.94335977865048404</c:v>
                </c:pt>
                <c:pt idx="21">
                  <c:v>0.88428507481691399</c:v>
                </c:pt>
                <c:pt idx="22">
                  <c:v>0.97354110717155695</c:v>
                </c:pt>
                <c:pt idx="23">
                  <c:v>0.92370334671514098</c:v>
                </c:pt>
                <c:pt idx="24">
                  <c:v>0.98193540418998404</c:v>
                </c:pt>
                <c:pt idx="25">
                  <c:v>1.0503390423133629</c:v>
                </c:pt>
                <c:pt idx="26">
                  <c:v>1.108104115562845</c:v>
                </c:pt>
                <c:pt idx="27">
                  <c:v>1.04349549777297</c:v>
                </c:pt>
                <c:pt idx="28">
                  <c:v>0.98030822244151195</c:v>
                </c:pt>
                <c:pt idx="29">
                  <c:v>0.98070850486815697</c:v>
                </c:pt>
                <c:pt idx="30">
                  <c:v>0.98606812542408895</c:v>
                </c:pt>
                <c:pt idx="31">
                  <c:v>1.026664562434652</c:v>
                </c:pt>
                <c:pt idx="32">
                  <c:v>1.064551430839376</c:v>
                </c:pt>
                <c:pt idx="33">
                  <c:v>1.1338091148038101</c:v>
                </c:pt>
                <c:pt idx="34">
                  <c:v>1.117942339548015</c:v>
                </c:pt>
                <c:pt idx="35">
                  <c:v>1.097174186134227</c:v>
                </c:pt>
                <c:pt idx="36">
                  <c:v>1.0866330177197641</c:v>
                </c:pt>
                <c:pt idx="37">
                  <c:v>1.0219064662032249</c:v>
                </c:pt>
                <c:pt idx="38">
                  <c:v>1.163706611397888</c:v>
                </c:pt>
                <c:pt idx="39">
                  <c:v>1.2037079433693889</c:v>
                </c:pt>
                <c:pt idx="40">
                  <c:v>1.1572922753905399</c:v>
                </c:pt>
                <c:pt idx="41">
                  <c:v>1.1576525668991919</c:v>
                </c:pt>
                <c:pt idx="42">
                  <c:v>1.1018852167506781</c:v>
                </c:pt>
                <c:pt idx="43">
                  <c:v>1.1128713131034369</c:v>
                </c:pt>
                <c:pt idx="44">
                  <c:v>1.0109535649749051</c:v>
                </c:pt>
                <c:pt idx="45">
                  <c:v>1.1299333032401191</c:v>
                </c:pt>
                <c:pt idx="46">
                  <c:v>1.0905721321741499</c:v>
                </c:pt>
              </c:numCache>
            </c:numRef>
          </c:yVal>
          <c:smooth val="0"/>
        </c:ser>
        <c:dLbls>
          <c:showLegendKey val="0"/>
          <c:showVal val="0"/>
          <c:showCatName val="0"/>
          <c:showSerName val="0"/>
          <c:showPercent val="0"/>
          <c:showBubbleSize val="0"/>
        </c:dLbls>
        <c:axId val="213326784"/>
        <c:axId val="213327176"/>
      </c:scatterChart>
      <c:valAx>
        <c:axId val="213326784"/>
        <c:scaling>
          <c:orientation val="minMax"/>
        </c:scaling>
        <c:delete val="0"/>
        <c:axPos val="b"/>
        <c:numFmt formatCode="0%" sourceLinked="1"/>
        <c:majorTickMark val="out"/>
        <c:minorTickMark val="none"/>
        <c:tickLblPos val="nextTo"/>
        <c:crossAx val="213327176"/>
        <c:crosses val="autoZero"/>
        <c:crossBetween val="midCat"/>
      </c:valAx>
      <c:valAx>
        <c:axId val="213327176"/>
        <c:scaling>
          <c:orientation val="minMax"/>
          <c:min val="0.8"/>
        </c:scaling>
        <c:delete val="0"/>
        <c:axPos val="l"/>
        <c:majorGridlines/>
        <c:numFmt formatCode="#,##0.00" sourceLinked="0"/>
        <c:majorTickMark val="out"/>
        <c:minorTickMark val="none"/>
        <c:tickLblPos val="nextTo"/>
        <c:crossAx val="213326784"/>
        <c:crosses val="autoZero"/>
        <c:crossBetween val="midCat"/>
      </c:valAx>
    </c:plotArea>
    <c:plotVisOnly val="1"/>
    <c:dispBlanksAs val="gap"/>
    <c:showDLblsOverMax val="0"/>
  </c:chart>
  <c:txPr>
    <a:bodyPr/>
    <a:lstStyle/>
    <a:p>
      <a:pPr>
        <a:defRPr sz="1400"/>
      </a:pPr>
      <a:endParaRPr lang="ja-JP"/>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47625">
              <a:noFill/>
            </a:ln>
          </c:spPr>
          <c:dLbls>
            <c:dLbl>
              <c:idx val="0"/>
              <c:tx>
                <c:rich>
                  <a:bodyPr/>
                  <a:lstStyle/>
                  <a:p>
                    <a:r>
                      <a:rPr lang="ja-JP" altLang="en-US"/>
                      <a:t>北海道</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ja-JP" altLang="en-US"/>
                      <a:t>青森</a:t>
                    </a: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ja-JP" altLang="en-US"/>
                      <a:t>岩手</a:t>
                    </a:r>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ja-JP" altLang="en-US"/>
                      <a:t>宮城</a:t>
                    </a:r>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ja-JP" altLang="en-US"/>
                      <a:t>秋田</a:t>
                    </a:r>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ja-JP" altLang="en-US"/>
                      <a:t>山形</a:t>
                    </a:r>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ja-JP" altLang="en-US"/>
                      <a:t>福島</a:t>
                    </a:r>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ja-JP" altLang="en-US"/>
                      <a:t>茨城</a:t>
                    </a:r>
                  </a:p>
                </c:rich>
              </c:tx>
              <c:showLegendKey val="0"/>
              <c:showVal val="1"/>
              <c:showCatName val="0"/>
              <c:showSerName val="0"/>
              <c:showPercent val="0"/>
              <c:showBubbleSize val="0"/>
              <c:extLst>
                <c:ext xmlns:c15="http://schemas.microsoft.com/office/drawing/2012/chart" uri="{CE6537A1-D6FC-4f65-9D91-7224C49458BB}"/>
              </c:extLst>
            </c:dLbl>
            <c:dLbl>
              <c:idx val="8"/>
              <c:tx>
                <c:rich>
                  <a:bodyPr/>
                  <a:lstStyle/>
                  <a:p>
                    <a:r>
                      <a:rPr lang="ja-JP" altLang="en-US"/>
                      <a:t>栃木</a:t>
                    </a:r>
                  </a:p>
                </c:rich>
              </c:tx>
              <c:showLegendKey val="0"/>
              <c:showVal val="1"/>
              <c:showCatName val="0"/>
              <c:showSerName val="0"/>
              <c:showPercent val="0"/>
              <c:showBubbleSize val="0"/>
              <c:extLst>
                <c:ext xmlns:c15="http://schemas.microsoft.com/office/drawing/2012/chart" uri="{CE6537A1-D6FC-4f65-9D91-7224C49458BB}"/>
              </c:extLst>
            </c:dLbl>
            <c:dLbl>
              <c:idx val="9"/>
              <c:tx>
                <c:rich>
                  <a:bodyPr/>
                  <a:lstStyle/>
                  <a:p>
                    <a:r>
                      <a:rPr lang="ja-JP" altLang="en-US"/>
                      <a:t>群馬</a:t>
                    </a:r>
                  </a:p>
                </c:rich>
              </c:tx>
              <c:showLegendKey val="0"/>
              <c:showVal val="1"/>
              <c:showCatName val="0"/>
              <c:showSerName val="0"/>
              <c:showPercent val="0"/>
              <c:showBubbleSize val="0"/>
              <c:extLst>
                <c:ext xmlns:c15="http://schemas.microsoft.com/office/drawing/2012/chart" uri="{CE6537A1-D6FC-4f65-9D91-7224C49458BB}"/>
              </c:extLst>
            </c:dLbl>
            <c:dLbl>
              <c:idx val="10"/>
              <c:tx>
                <c:rich>
                  <a:bodyPr/>
                  <a:lstStyle/>
                  <a:p>
                    <a:r>
                      <a:rPr lang="ja-JP" altLang="en-US"/>
                      <a:t>埼玉</a:t>
                    </a:r>
                  </a:p>
                </c:rich>
              </c:tx>
              <c:showLegendKey val="0"/>
              <c:showVal val="1"/>
              <c:showCatName val="0"/>
              <c:showSerName val="0"/>
              <c:showPercent val="0"/>
              <c:showBubbleSize val="0"/>
              <c:extLst>
                <c:ext xmlns:c15="http://schemas.microsoft.com/office/drawing/2012/chart" uri="{CE6537A1-D6FC-4f65-9D91-7224C49458BB}"/>
              </c:extLst>
            </c:dLbl>
            <c:dLbl>
              <c:idx val="11"/>
              <c:tx>
                <c:rich>
                  <a:bodyPr/>
                  <a:lstStyle/>
                  <a:p>
                    <a:r>
                      <a:rPr lang="ja-JP" altLang="en-US"/>
                      <a:t>千葉</a:t>
                    </a:r>
                  </a:p>
                </c:rich>
              </c:tx>
              <c:showLegendKey val="0"/>
              <c:showVal val="1"/>
              <c:showCatName val="0"/>
              <c:showSerName val="0"/>
              <c:showPercent val="0"/>
              <c:showBubbleSize val="0"/>
              <c:extLst>
                <c:ext xmlns:c15="http://schemas.microsoft.com/office/drawing/2012/chart" uri="{CE6537A1-D6FC-4f65-9D91-7224C49458BB}"/>
              </c:extLst>
            </c:dLbl>
            <c:dLbl>
              <c:idx val="12"/>
              <c:tx>
                <c:rich>
                  <a:bodyPr/>
                  <a:lstStyle/>
                  <a:p>
                    <a:r>
                      <a:rPr lang="ja-JP" altLang="en-US"/>
                      <a:t>東京</a:t>
                    </a:r>
                  </a:p>
                </c:rich>
              </c:tx>
              <c:showLegendKey val="0"/>
              <c:showVal val="1"/>
              <c:showCatName val="0"/>
              <c:showSerName val="0"/>
              <c:showPercent val="0"/>
              <c:showBubbleSize val="0"/>
              <c:extLst>
                <c:ext xmlns:c15="http://schemas.microsoft.com/office/drawing/2012/chart" uri="{CE6537A1-D6FC-4f65-9D91-7224C49458BB}"/>
              </c:extLst>
            </c:dLbl>
            <c:dLbl>
              <c:idx val="13"/>
              <c:tx>
                <c:rich>
                  <a:bodyPr/>
                  <a:lstStyle/>
                  <a:p>
                    <a:r>
                      <a:rPr lang="ja-JP" altLang="en-US"/>
                      <a:t>神奈川</a:t>
                    </a:r>
                  </a:p>
                </c:rich>
              </c:tx>
              <c:showLegendKey val="0"/>
              <c:showVal val="1"/>
              <c:showCatName val="0"/>
              <c:showSerName val="0"/>
              <c:showPercent val="0"/>
              <c:showBubbleSize val="0"/>
              <c:extLst>
                <c:ext xmlns:c15="http://schemas.microsoft.com/office/drawing/2012/chart" uri="{CE6537A1-D6FC-4f65-9D91-7224C49458BB}"/>
              </c:extLst>
            </c:dLbl>
            <c:dLbl>
              <c:idx val="14"/>
              <c:tx>
                <c:rich>
                  <a:bodyPr/>
                  <a:lstStyle/>
                  <a:p>
                    <a:r>
                      <a:rPr lang="ja-JP" altLang="en-US"/>
                      <a:t>新潟</a:t>
                    </a:r>
                  </a:p>
                </c:rich>
              </c:tx>
              <c:showLegendKey val="0"/>
              <c:showVal val="1"/>
              <c:showCatName val="0"/>
              <c:showSerName val="0"/>
              <c:showPercent val="0"/>
              <c:showBubbleSize val="0"/>
              <c:extLst>
                <c:ext xmlns:c15="http://schemas.microsoft.com/office/drawing/2012/chart" uri="{CE6537A1-D6FC-4f65-9D91-7224C49458BB}"/>
              </c:extLst>
            </c:dLbl>
            <c:dLbl>
              <c:idx val="15"/>
              <c:tx>
                <c:rich>
                  <a:bodyPr/>
                  <a:lstStyle/>
                  <a:p>
                    <a:r>
                      <a:rPr lang="ja-JP" altLang="en-US"/>
                      <a:t>富山</a:t>
                    </a:r>
                  </a:p>
                </c:rich>
              </c:tx>
              <c:showLegendKey val="0"/>
              <c:showVal val="1"/>
              <c:showCatName val="0"/>
              <c:showSerName val="0"/>
              <c:showPercent val="0"/>
              <c:showBubbleSize val="0"/>
              <c:extLst>
                <c:ext xmlns:c15="http://schemas.microsoft.com/office/drawing/2012/chart" uri="{CE6537A1-D6FC-4f65-9D91-7224C49458BB}"/>
              </c:extLst>
            </c:dLbl>
            <c:dLbl>
              <c:idx val="16"/>
              <c:tx>
                <c:rich>
                  <a:bodyPr/>
                  <a:lstStyle/>
                  <a:p>
                    <a:r>
                      <a:rPr lang="ja-JP" altLang="en-US"/>
                      <a:t>石川</a:t>
                    </a:r>
                  </a:p>
                </c:rich>
              </c:tx>
              <c:showLegendKey val="0"/>
              <c:showVal val="1"/>
              <c:showCatName val="0"/>
              <c:showSerName val="0"/>
              <c:showPercent val="0"/>
              <c:showBubbleSize val="0"/>
              <c:extLst>
                <c:ext xmlns:c15="http://schemas.microsoft.com/office/drawing/2012/chart" uri="{CE6537A1-D6FC-4f65-9D91-7224C49458BB}"/>
              </c:extLst>
            </c:dLbl>
            <c:dLbl>
              <c:idx val="17"/>
              <c:tx>
                <c:rich>
                  <a:bodyPr/>
                  <a:lstStyle/>
                  <a:p>
                    <a:r>
                      <a:rPr lang="ja-JP" altLang="en-US"/>
                      <a:t>福井</a:t>
                    </a:r>
                  </a:p>
                </c:rich>
              </c:tx>
              <c:showLegendKey val="0"/>
              <c:showVal val="1"/>
              <c:showCatName val="0"/>
              <c:showSerName val="0"/>
              <c:showPercent val="0"/>
              <c:showBubbleSize val="0"/>
              <c:extLst>
                <c:ext xmlns:c15="http://schemas.microsoft.com/office/drawing/2012/chart" uri="{CE6537A1-D6FC-4f65-9D91-7224C49458BB}"/>
              </c:extLst>
            </c:dLbl>
            <c:dLbl>
              <c:idx val="18"/>
              <c:tx>
                <c:rich>
                  <a:bodyPr/>
                  <a:lstStyle/>
                  <a:p>
                    <a:r>
                      <a:rPr lang="ja-JP" altLang="en-US"/>
                      <a:t>山梨</a:t>
                    </a:r>
                  </a:p>
                </c:rich>
              </c:tx>
              <c:showLegendKey val="0"/>
              <c:showVal val="1"/>
              <c:showCatName val="0"/>
              <c:showSerName val="0"/>
              <c:showPercent val="0"/>
              <c:showBubbleSize val="0"/>
              <c:extLst>
                <c:ext xmlns:c15="http://schemas.microsoft.com/office/drawing/2012/chart" uri="{CE6537A1-D6FC-4f65-9D91-7224C49458BB}"/>
              </c:extLst>
            </c:dLbl>
            <c:dLbl>
              <c:idx val="19"/>
              <c:tx>
                <c:rich>
                  <a:bodyPr/>
                  <a:lstStyle/>
                  <a:p>
                    <a:r>
                      <a:rPr lang="ja-JP" altLang="en-US"/>
                      <a:t>長野</a:t>
                    </a:r>
                  </a:p>
                </c:rich>
              </c:tx>
              <c:showLegendKey val="0"/>
              <c:showVal val="1"/>
              <c:showCatName val="0"/>
              <c:showSerName val="0"/>
              <c:showPercent val="0"/>
              <c:showBubbleSize val="0"/>
              <c:extLst>
                <c:ext xmlns:c15="http://schemas.microsoft.com/office/drawing/2012/chart" uri="{CE6537A1-D6FC-4f65-9D91-7224C49458BB}"/>
              </c:extLst>
            </c:dLbl>
            <c:dLbl>
              <c:idx val="20"/>
              <c:tx>
                <c:rich>
                  <a:bodyPr/>
                  <a:lstStyle/>
                  <a:p>
                    <a:r>
                      <a:rPr lang="ja-JP" altLang="en-US"/>
                      <a:t>岐阜</a:t>
                    </a:r>
                  </a:p>
                </c:rich>
              </c:tx>
              <c:showLegendKey val="0"/>
              <c:showVal val="1"/>
              <c:showCatName val="0"/>
              <c:showSerName val="0"/>
              <c:showPercent val="0"/>
              <c:showBubbleSize val="0"/>
              <c:extLst>
                <c:ext xmlns:c15="http://schemas.microsoft.com/office/drawing/2012/chart" uri="{CE6537A1-D6FC-4f65-9D91-7224C49458BB}"/>
              </c:extLst>
            </c:dLbl>
            <c:dLbl>
              <c:idx val="21"/>
              <c:tx>
                <c:rich>
                  <a:bodyPr/>
                  <a:lstStyle/>
                  <a:p>
                    <a:r>
                      <a:rPr lang="ja-JP" altLang="en-US"/>
                      <a:t>静岡</a:t>
                    </a:r>
                  </a:p>
                </c:rich>
              </c:tx>
              <c:showLegendKey val="0"/>
              <c:showVal val="1"/>
              <c:showCatName val="0"/>
              <c:showSerName val="0"/>
              <c:showPercent val="0"/>
              <c:showBubbleSize val="0"/>
              <c:extLst>
                <c:ext xmlns:c15="http://schemas.microsoft.com/office/drawing/2012/chart" uri="{CE6537A1-D6FC-4f65-9D91-7224C49458BB}"/>
              </c:extLst>
            </c:dLbl>
            <c:dLbl>
              <c:idx val="22"/>
              <c:tx>
                <c:rich>
                  <a:bodyPr/>
                  <a:lstStyle/>
                  <a:p>
                    <a:r>
                      <a:rPr lang="ja-JP" altLang="en-US"/>
                      <a:t>愛知</a:t>
                    </a:r>
                  </a:p>
                </c:rich>
              </c:tx>
              <c:showLegendKey val="0"/>
              <c:showVal val="1"/>
              <c:showCatName val="0"/>
              <c:showSerName val="0"/>
              <c:showPercent val="0"/>
              <c:showBubbleSize val="0"/>
              <c:extLst>
                <c:ext xmlns:c15="http://schemas.microsoft.com/office/drawing/2012/chart" uri="{CE6537A1-D6FC-4f65-9D91-7224C49458BB}"/>
              </c:extLst>
            </c:dLbl>
            <c:dLbl>
              <c:idx val="23"/>
              <c:tx>
                <c:rich>
                  <a:bodyPr/>
                  <a:lstStyle/>
                  <a:p>
                    <a:r>
                      <a:rPr lang="ja-JP" altLang="en-US"/>
                      <a:t>三重</a:t>
                    </a:r>
                  </a:p>
                </c:rich>
              </c:tx>
              <c:showLegendKey val="0"/>
              <c:showVal val="1"/>
              <c:showCatName val="0"/>
              <c:showSerName val="0"/>
              <c:showPercent val="0"/>
              <c:showBubbleSize val="0"/>
              <c:extLst>
                <c:ext xmlns:c15="http://schemas.microsoft.com/office/drawing/2012/chart" uri="{CE6537A1-D6FC-4f65-9D91-7224C49458BB}"/>
              </c:extLst>
            </c:dLbl>
            <c:dLbl>
              <c:idx val="24"/>
              <c:tx>
                <c:rich>
                  <a:bodyPr/>
                  <a:lstStyle/>
                  <a:p>
                    <a:r>
                      <a:rPr lang="ja-JP" altLang="en-US"/>
                      <a:t>滋賀</a:t>
                    </a:r>
                  </a:p>
                </c:rich>
              </c:tx>
              <c:showLegendKey val="0"/>
              <c:showVal val="1"/>
              <c:showCatName val="0"/>
              <c:showSerName val="0"/>
              <c:showPercent val="0"/>
              <c:showBubbleSize val="0"/>
              <c:extLst>
                <c:ext xmlns:c15="http://schemas.microsoft.com/office/drawing/2012/chart" uri="{CE6537A1-D6FC-4f65-9D91-7224C49458BB}"/>
              </c:extLst>
            </c:dLbl>
            <c:dLbl>
              <c:idx val="25"/>
              <c:tx>
                <c:rich>
                  <a:bodyPr/>
                  <a:lstStyle/>
                  <a:p>
                    <a:r>
                      <a:rPr lang="ja-JP" altLang="en-US"/>
                      <a:t>京都</a:t>
                    </a:r>
                  </a:p>
                </c:rich>
              </c:tx>
              <c:showLegendKey val="0"/>
              <c:showVal val="1"/>
              <c:showCatName val="0"/>
              <c:showSerName val="0"/>
              <c:showPercent val="0"/>
              <c:showBubbleSize val="0"/>
              <c:extLst>
                <c:ext xmlns:c15="http://schemas.microsoft.com/office/drawing/2012/chart" uri="{CE6537A1-D6FC-4f65-9D91-7224C49458BB}"/>
              </c:extLst>
            </c:dLbl>
            <c:dLbl>
              <c:idx val="26"/>
              <c:tx>
                <c:rich>
                  <a:bodyPr/>
                  <a:lstStyle/>
                  <a:p>
                    <a:r>
                      <a:rPr lang="ja-JP" altLang="en-US"/>
                      <a:t>大阪</a:t>
                    </a:r>
                  </a:p>
                </c:rich>
              </c:tx>
              <c:showLegendKey val="0"/>
              <c:showVal val="1"/>
              <c:showCatName val="0"/>
              <c:showSerName val="0"/>
              <c:showPercent val="0"/>
              <c:showBubbleSize val="0"/>
              <c:extLst>
                <c:ext xmlns:c15="http://schemas.microsoft.com/office/drawing/2012/chart" uri="{CE6537A1-D6FC-4f65-9D91-7224C49458BB}"/>
              </c:extLst>
            </c:dLbl>
            <c:dLbl>
              <c:idx val="27"/>
              <c:tx>
                <c:rich>
                  <a:bodyPr/>
                  <a:lstStyle/>
                  <a:p>
                    <a:r>
                      <a:rPr lang="ja-JP" altLang="en-US"/>
                      <a:t>兵庫</a:t>
                    </a:r>
                  </a:p>
                </c:rich>
              </c:tx>
              <c:showLegendKey val="0"/>
              <c:showVal val="1"/>
              <c:showCatName val="0"/>
              <c:showSerName val="0"/>
              <c:showPercent val="0"/>
              <c:showBubbleSize val="0"/>
              <c:extLst>
                <c:ext xmlns:c15="http://schemas.microsoft.com/office/drawing/2012/chart" uri="{CE6537A1-D6FC-4f65-9D91-7224C49458BB}"/>
              </c:extLst>
            </c:dLbl>
            <c:dLbl>
              <c:idx val="28"/>
              <c:tx>
                <c:rich>
                  <a:bodyPr/>
                  <a:lstStyle/>
                  <a:p>
                    <a:r>
                      <a:rPr lang="ja-JP" altLang="en-US"/>
                      <a:t>奈良</a:t>
                    </a:r>
                  </a:p>
                </c:rich>
              </c:tx>
              <c:showLegendKey val="0"/>
              <c:showVal val="1"/>
              <c:showCatName val="0"/>
              <c:showSerName val="0"/>
              <c:showPercent val="0"/>
              <c:showBubbleSize val="0"/>
              <c:extLst>
                <c:ext xmlns:c15="http://schemas.microsoft.com/office/drawing/2012/chart" uri="{CE6537A1-D6FC-4f65-9D91-7224C49458BB}"/>
              </c:extLst>
            </c:dLbl>
            <c:dLbl>
              <c:idx val="29"/>
              <c:tx>
                <c:rich>
                  <a:bodyPr/>
                  <a:lstStyle/>
                  <a:p>
                    <a:r>
                      <a:rPr lang="ja-JP" altLang="en-US"/>
                      <a:t>和歌山</a:t>
                    </a:r>
                  </a:p>
                </c:rich>
              </c:tx>
              <c:showLegendKey val="0"/>
              <c:showVal val="1"/>
              <c:showCatName val="0"/>
              <c:showSerName val="0"/>
              <c:showPercent val="0"/>
              <c:showBubbleSize val="0"/>
              <c:extLst>
                <c:ext xmlns:c15="http://schemas.microsoft.com/office/drawing/2012/chart" uri="{CE6537A1-D6FC-4f65-9D91-7224C49458BB}"/>
              </c:extLst>
            </c:dLbl>
            <c:dLbl>
              <c:idx val="30"/>
              <c:tx>
                <c:rich>
                  <a:bodyPr/>
                  <a:lstStyle/>
                  <a:p>
                    <a:r>
                      <a:rPr lang="ja-JP" altLang="en-US"/>
                      <a:t>鳥取</a:t>
                    </a:r>
                  </a:p>
                </c:rich>
              </c:tx>
              <c:showLegendKey val="0"/>
              <c:showVal val="1"/>
              <c:showCatName val="0"/>
              <c:showSerName val="0"/>
              <c:showPercent val="0"/>
              <c:showBubbleSize val="0"/>
              <c:extLst>
                <c:ext xmlns:c15="http://schemas.microsoft.com/office/drawing/2012/chart" uri="{CE6537A1-D6FC-4f65-9D91-7224C49458BB}"/>
              </c:extLst>
            </c:dLbl>
            <c:dLbl>
              <c:idx val="31"/>
              <c:tx>
                <c:rich>
                  <a:bodyPr/>
                  <a:lstStyle/>
                  <a:p>
                    <a:r>
                      <a:rPr lang="ja-JP" altLang="en-US"/>
                      <a:t>島根</a:t>
                    </a:r>
                  </a:p>
                </c:rich>
              </c:tx>
              <c:showLegendKey val="0"/>
              <c:showVal val="1"/>
              <c:showCatName val="0"/>
              <c:showSerName val="0"/>
              <c:showPercent val="0"/>
              <c:showBubbleSize val="0"/>
              <c:extLst>
                <c:ext xmlns:c15="http://schemas.microsoft.com/office/drawing/2012/chart" uri="{CE6537A1-D6FC-4f65-9D91-7224C49458BB}"/>
              </c:extLst>
            </c:dLbl>
            <c:dLbl>
              <c:idx val="32"/>
              <c:tx>
                <c:rich>
                  <a:bodyPr/>
                  <a:lstStyle/>
                  <a:p>
                    <a:r>
                      <a:rPr lang="ja-JP" altLang="en-US"/>
                      <a:t>岡山</a:t>
                    </a:r>
                  </a:p>
                </c:rich>
              </c:tx>
              <c:showLegendKey val="0"/>
              <c:showVal val="1"/>
              <c:showCatName val="0"/>
              <c:showSerName val="0"/>
              <c:showPercent val="0"/>
              <c:showBubbleSize val="0"/>
              <c:extLst>
                <c:ext xmlns:c15="http://schemas.microsoft.com/office/drawing/2012/chart" uri="{CE6537A1-D6FC-4f65-9D91-7224C49458BB}"/>
              </c:extLst>
            </c:dLbl>
            <c:dLbl>
              <c:idx val="33"/>
              <c:tx>
                <c:rich>
                  <a:bodyPr/>
                  <a:lstStyle/>
                  <a:p>
                    <a:r>
                      <a:rPr lang="ja-JP" altLang="en-US"/>
                      <a:t>広島</a:t>
                    </a:r>
                  </a:p>
                </c:rich>
              </c:tx>
              <c:showLegendKey val="0"/>
              <c:showVal val="1"/>
              <c:showCatName val="0"/>
              <c:showSerName val="0"/>
              <c:showPercent val="0"/>
              <c:showBubbleSize val="0"/>
              <c:extLst>
                <c:ext xmlns:c15="http://schemas.microsoft.com/office/drawing/2012/chart" uri="{CE6537A1-D6FC-4f65-9D91-7224C49458BB}"/>
              </c:extLst>
            </c:dLbl>
            <c:dLbl>
              <c:idx val="34"/>
              <c:tx>
                <c:rich>
                  <a:bodyPr/>
                  <a:lstStyle/>
                  <a:p>
                    <a:r>
                      <a:rPr lang="ja-JP" altLang="en-US"/>
                      <a:t>山口</a:t>
                    </a:r>
                  </a:p>
                </c:rich>
              </c:tx>
              <c:showLegendKey val="0"/>
              <c:showVal val="1"/>
              <c:showCatName val="0"/>
              <c:showSerName val="0"/>
              <c:showPercent val="0"/>
              <c:showBubbleSize val="0"/>
              <c:extLst>
                <c:ext xmlns:c15="http://schemas.microsoft.com/office/drawing/2012/chart" uri="{CE6537A1-D6FC-4f65-9D91-7224C49458BB}"/>
              </c:extLst>
            </c:dLbl>
            <c:dLbl>
              <c:idx val="35"/>
              <c:tx>
                <c:rich>
                  <a:bodyPr/>
                  <a:lstStyle/>
                  <a:p>
                    <a:r>
                      <a:rPr lang="ja-JP" altLang="en-US"/>
                      <a:t>徳島</a:t>
                    </a:r>
                  </a:p>
                </c:rich>
              </c:tx>
              <c:showLegendKey val="0"/>
              <c:showVal val="1"/>
              <c:showCatName val="0"/>
              <c:showSerName val="0"/>
              <c:showPercent val="0"/>
              <c:showBubbleSize val="0"/>
              <c:extLst>
                <c:ext xmlns:c15="http://schemas.microsoft.com/office/drawing/2012/chart" uri="{CE6537A1-D6FC-4f65-9D91-7224C49458BB}"/>
              </c:extLst>
            </c:dLbl>
            <c:dLbl>
              <c:idx val="36"/>
              <c:tx>
                <c:rich>
                  <a:bodyPr/>
                  <a:lstStyle/>
                  <a:p>
                    <a:r>
                      <a:rPr lang="ja-JP" altLang="en-US"/>
                      <a:t>香川</a:t>
                    </a:r>
                  </a:p>
                </c:rich>
              </c:tx>
              <c:showLegendKey val="0"/>
              <c:showVal val="1"/>
              <c:showCatName val="0"/>
              <c:showSerName val="0"/>
              <c:showPercent val="0"/>
              <c:showBubbleSize val="0"/>
              <c:extLst>
                <c:ext xmlns:c15="http://schemas.microsoft.com/office/drawing/2012/chart" uri="{CE6537A1-D6FC-4f65-9D91-7224C49458BB}"/>
              </c:extLst>
            </c:dLbl>
            <c:dLbl>
              <c:idx val="37"/>
              <c:tx>
                <c:rich>
                  <a:bodyPr/>
                  <a:lstStyle/>
                  <a:p>
                    <a:r>
                      <a:rPr lang="ja-JP" altLang="en-US"/>
                      <a:t>愛媛</a:t>
                    </a:r>
                  </a:p>
                </c:rich>
              </c:tx>
              <c:showLegendKey val="0"/>
              <c:showVal val="1"/>
              <c:showCatName val="0"/>
              <c:showSerName val="0"/>
              <c:showPercent val="0"/>
              <c:showBubbleSize val="0"/>
              <c:extLst>
                <c:ext xmlns:c15="http://schemas.microsoft.com/office/drawing/2012/chart" uri="{CE6537A1-D6FC-4f65-9D91-7224C49458BB}"/>
              </c:extLst>
            </c:dLbl>
            <c:dLbl>
              <c:idx val="38"/>
              <c:tx>
                <c:rich>
                  <a:bodyPr/>
                  <a:lstStyle/>
                  <a:p>
                    <a:r>
                      <a:rPr lang="ja-JP" altLang="en-US"/>
                      <a:t>高知</a:t>
                    </a:r>
                  </a:p>
                </c:rich>
              </c:tx>
              <c:showLegendKey val="0"/>
              <c:showVal val="1"/>
              <c:showCatName val="0"/>
              <c:showSerName val="0"/>
              <c:showPercent val="0"/>
              <c:showBubbleSize val="0"/>
              <c:extLst>
                <c:ext xmlns:c15="http://schemas.microsoft.com/office/drawing/2012/chart" uri="{CE6537A1-D6FC-4f65-9D91-7224C49458BB}"/>
              </c:extLst>
            </c:dLbl>
            <c:dLbl>
              <c:idx val="39"/>
              <c:tx>
                <c:rich>
                  <a:bodyPr/>
                  <a:lstStyle/>
                  <a:p>
                    <a:r>
                      <a:rPr lang="ja-JP" altLang="en-US"/>
                      <a:t>福岡</a:t>
                    </a:r>
                  </a:p>
                </c:rich>
              </c:tx>
              <c:showLegendKey val="0"/>
              <c:showVal val="1"/>
              <c:showCatName val="0"/>
              <c:showSerName val="0"/>
              <c:showPercent val="0"/>
              <c:showBubbleSize val="0"/>
              <c:extLst>
                <c:ext xmlns:c15="http://schemas.microsoft.com/office/drawing/2012/chart" uri="{CE6537A1-D6FC-4f65-9D91-7224C49458BB}"/>
              </c:extLst>
            </c:dLbl>
            <c:dLbl>
              <c:idx val="40"/>
              <c:tx>
                <c:rich>
                  <a:bodyPr/>
                  <a:lstStyle/>
                  <a:p>
                    <a:r>
                      <a:rPr lang="ja-JP" altLang="en-US"/>
                      <a:t>佐賀</a:t>
                    </a:r>
                  </a:p>
                </c:rich>
              </c:tx>
              <c:showLegendKey val="0"/>
              <c:showVal val="1"/>
              <c:showCatName val="0"/>
              <c:showSerName val="0"/>
              <c:showPercent val="0"/>
              <c:showBubbleSize val="0"/>
              <c:extLst>
                <c:ext xmlns:c15="http://schemas.microsoft.com/office/drawing/2012/chart" uri="{CE6537A1-D6FC-4f65-9D91-7224C49458BB}"/>
              </c:extLst>
            </c:dLbl>
            <c:dLbl>
              <c:idx val="41"/>
              <c:tx>
                <c:rich>
                  <a:bodyPr/>
                  <a:lstStyle/>
                  <a:p>
                    <a:r>
                      <a:rPr lang="ja-JP" altLang="en-US"/>
                      <a:t>長崎</a:t>
                    </a:r>
                  </a:p>
                </c:rich>
              </c:tx>
              <c:showLegendKey val="0"/>
              <c:showVal val="1"/>
              <c:showCatName val="0"/>
              <c:showSerName val="0"/>
              <c:showPercent val="0"/>
              <c:showBubbleSize val="0"/>
              <c:extLst>
                <c:ext xmlns:c15="http://schemas.microsoft.com/office/drawing/2012/chart" uri="{CE6537A1-D6FC-4f65-9D91-7224C49458BB}"/>
              </c:extLst>
            </c:dLbl>
            <c:dLbl>
              <c:idx val="42"/>
              <c:tx>
                <c:rich>
                  <a:bodyPr/>
                  <a:lstStyle/>
                  <a:p>
                    <a:r>
                      <a:rPr lang="ja-JP" altLang="en-US"/>
                      <a:t>熊本</a:t>
                    </a:r>
                  </a:p>
                </c:rich>
              </c:tx>
              <c:showLegendKey val="0"/>
              <c:showVal val="1"/>
              <c:showCatName val="0"/>
              <c:showSerName val="0"/>
              <c:showPercent val="0"/>
              <c:showBubbleSize val="0"/>
              <c:extLst>
                <c:ext xmlns:c15="http://schemas.microsoft.com/office/drawing/2012/chart" uri="{CE6537A1-D6FC-4f65-9D91-7224C49458BB}"/>
              </c:extLst>
            </c:dLbl>
            <c:dLbl>
              <c:idx val="43"/>
              <c:tx>
                <c:rich>
                  <a:bodyPr/>
                  <a:lstStyle/>
                  <a:p>
                    <a:r>
                      <a:rPr lang="ja-JP" altLang="en-US"/>
                      <a:t>大分</a:t>
                    </a:r>
                  </a:p>
                </c:rich>
              </c:tx>
              <c:showLegendKey val="0"/>
              <c:showVal val="1"/>
              <c:showCatName val="0"/>
              <c:showSerName val="0"/>
              <c:showPercent val="0"/>
              <c:showBubbleSize val="0"/>
              <c:extLst>
                <c:ext xmlns:c15="http://schemas.microsoft.com/office/drawing/2012/chart" uri="{CE6537A1-D6FC-4f65-9D91-7224C49458BB}"/>
              </c:extLst>
            </c:dLbl>
            <c:dLbl>
              <c:idx val="44"/>
              <c:tx>
                <c:rich>
                  <a:bodyPr/>
                  <a:lstStyle/>
                  <a:p>
                    <a:r>
                      <a:rPr lang="ja-JP" altLang="en-US"/>
                      <a:t>宮崎</a:t>
                    </a:r>
                  </a:p>
                </c:rich>
              </c:tx>
              <c:showLegendKey val="0"/>
              <c:showVal val="1"/>
              <c:showCatName val="0"/>
              <c:showSerName val="0"/>
              <c:showPercent val="0"/>
              <c:showBubbleSize val="0"/>
              <c:extLst>
                <c:ext xmlns:c15="http://schemas.microsoft.com/office/drawing/2012/chart" uri="{CE6537A1-D6FC-4f65-9D91-7224C49458BB}"/>
              </c:extLst>
            </c:dLbl>
            <c:dLbl>
              <c:idx val="45"/>
              <c:tx>
                <c:rich>
                  <a:bodyPr/>
                  <a:lstStyle/>
                  <a:p>
                    <a:r>
                      <a:rPr lang="ja-JP" altLang="en-US"/>
                      <a:t>鹿児島</a:t>
                    </a:r>
                  </a:p>
                </c:rich>
              </c:tx>
              <c:showLegendKey val="0"/>
              <c:showVal val="1"/>
              <c:showCatName val="0"/>
              <c:showSerName val="0"/>
              <c:showPercent val="0"/>
              <c:showBubbleSize val="0"/>
              <c:extLst>
                <c:ext xmlns:c15="http://schemas.microsoft.com/office/drawing/2012/chart" uri="{CE6537A1-D6FC-4f65-9D91-7224C49458BB}"/>
              </c:extLst>
            </c:dLbl>
            <c:dLbl>
              <c:idx val="46"/>
              <c:tx>
                <c:rich>
                  <a:bodyPr/>
                  <a:lstStyle/>
                  <a:p>
                    <a:r>
                      <a:rPr lang="ja-JP" altLang="en-US"/>
                      <a:t>沖縄</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医療法人・地域差指数!$B$4:$B$50</c:f>
              <c:numCache>
                <c:formatCode>0%</c:formatCode>
                <c:ptCount val="47"/>
                <c:pt idx="0">
                  <c:v>0.56069080913111002</c:v>
                </c:pt>
                <c:pt idx="1">
                  <c:v>0.262286288970835</c:v>
                </c:pt>
                <c:pt idx="2">
                  <c:v>0.32889395342212102</c:v>
                </c:pt>
                <c:pt idx="3">
                  <c:v>0.29039916901617402</c:v>
                </c:pt>
                <c:pt idx="4">
                  <c:v>0.290213451469996</c:v>
                </c:pt>
                <c:pt idx="5">
                  <c:v>0.311210686506594</c:v>
                </c:pt>
                <c:pt idx="6">
                  <c:v>0.29852633626769098</c:v>
                </c:pt>
                <c:pt idx="7">
                  <c:v>0.51370956042361804</c:v>
                </c:pt>
                <c:pt idx="8">
                  <c:v>0.416657461614934</c:v>
                </c:pt>
                <c:pt idx="9">
                  <c:v>0.50117591721542798</c:v>
                </c:pt>
                <c:pt idx="10">
                  <c:v>0.63535579924757901</c:v>
                </c:pt>
                <c:pt idx="11">
                  <c:v>0.58905889750576401</c:v>
                </c:pt>
                <c:pt idx="12">
                  <c:v>0.41175037628000499</c:v>
                </c:pt>
                <c:pt idx="13">
                  <c:v>0.45232681036415501</c:v>
                </c:pt>
                <c:pt idx="14">
                  <c:v>0.38691635248788198</c:v>
                </c:pt>
                <c:pt idx="15">
                  <c:v>0.41009463722397499</c:v>
                </c:pt>
                <c:pt idx="16">
                  <c:v>0.42790638352145899</c:v>
                </c:pt>
                <c:pt idx="17">
                  <c:v>0.449748216533781</c:v>
                </c:pt>
                <c:pt idx="18">
                  <c:v>0.36628741853529201</c:v>
                </c:pt>
                <c:pt idx="19">
                  <c:v>0.315612938798015</c:v>
                </c:pt>
                <c:pt idx="20">
                  <c:v>0.36856994399861398</c:v>
                </c:pt>
                <c:pt idx="21">
                  <c:v>0.37928798592027702</c:v>
                </c:pt>
                <c:pt idx="22">
                  <c:v>0.46321125201114099</c:v>
                </c:pt>
                <c:pt idx="23">
                  <c:v>0.37007501919782598</c:v>
                </c:pt>
                <c:pt idx="24">
                  <c:v>0.37245016675715498</c:v>
                </c:pt>
                <c:pt idx="25">
                  <c:v>0.52696574125145601</c:v>
                </c:pt>
                <c:pt idx="26">
                  <c:v>0.58441103395553295</c:v>
                </c:pt>
                <c:pt idx="27">
                  <c:v>0.53443847344931195</c:v>
                </c:pt>
                <c:pt idx="28">
                  <c:v>0.47643738514045703</c:v>
                </c:pt>
                <c:pt idx="29">
                  <c:v>0.45158881606239099</c:v>
                </c:pt>
                <c:pt idx="30">
                  <c:v>0.37263263514361</c:v>
                </c:pt>
                <c:pt idx="31">
                  <c:v>0.20919737831739599</c:v>
                </c:pt>
                <c:pt idx="32">
                  <c:v>0.38502475247524698</c:v>
                </c:pt>
                <c:pt idx="33">
                  <c:v>0.48743507370822903</c:v>
                </c:pt>
                <c:pt idx="34">
                  <c:v>0.51168278350992502</c:v>
                </c:pt>
                <c:pt idx="35">
                  <c:v>0.52496674057649695</c:v>
                </c:pt>
                <c:pt idx="36">
                  <c:v>0.39403973509933798</c:v>
                </c:pt>
                <c:pt idx="37">
                  <c:v>0.48418844788641502</c:v>
                </c:pt>
                <c:pt idx="38">
                  <c:v>0.74670553227667502</c:v>
                </c:pt>
                <c:pt idx="39">
                  <c:v>0.60894495412843996</c:v>
                </c:pt>
                <c:pt idx="40">
                  <c:v>0.60505286948099102</c:v>
                </c:pt>
                <c:pt idx="41">
                  <c:v>0.52134763253743399</c:v>
                </c:pt>
                <c:pt idx="42">
                  <c:v>0.59444241316270596</c:v>
                </c:pt>
                <c:pt idx="43">
                  <c:v>0.56235435115520305</c:v>
                </c:pt>
                <c:pt idx="44">
                  <c:v>0.52599531615925099</c:v>
                </c:pt>
                <c:pt idx="45">
                  <c:v>0.60702147525676897</c:v>
                </c:pt>
                <c:pt idx="46">
                  <c:v>0.58984804397025503</c:v>
                </c:pt>
              </c:numCache>
            </c:numRef>
          </c:xVal>
          <c:yVal>
            <c:numRef>
              <c:f>医療法人・地域差指数!$C$4:$C$50</c:f>
              <c:numCache>
                <c:formatCode>#,##0.000</c:formatCode>
                <c:ptCount val="47"/>
                <c:pt idx="0">
                  <c:v>1.1562358450902299</c:v>
                </c:pt>
                <c:pt idx="1">
                  <c:v>0.91581197815644999</c:v>
                </c:pt>
                <c:pt idx="2">
                  <c:v>0.90064737222782498</c:v>
                </c:pt>
                <c:pt idx="3">
                  <c:v>0.94411082825982995</c:v>
                </c:pt>
                <c:pt idx="4">
                  <c:v>0.94158129819304803</c:v>
                </c:pt>
                <c:pt idx="5">
                  <c:v>0.92542249038875102</c:v>
                </c:pt>
                <c:pt idx="6">
                  <c:v>0.94177459880299597</c:v>
                </c:pt>
                <c:pt idx="7">
                  <c:v>0.894383757251488</c:v>
                </c:pt>
                <c:pt idx="8">
                  <c:v>0.90032652243484901</c:v>
                </c:pt>
                <c:pt idx="9">
                  <c:v>0.92443563698970199</c:v>
                </c:pt>
                <c:pt idx="10">
                  <c:v>0.91798150365945097</c:v>
                </c:pt>
                <c:pt idx="11">
                  <c:v>0.87671611750228495</c:v>
                </c:pt>
                <c:pt idx="12">
                  <c:v>0.98113023690548695</c:v>
                </c:pt>
                <c:pt idx="13">
                  <c:v>0.93856794977999103</c:v>
                </c:pt>
                <c:pt idx="14">
                  <c:v>0.87430939636766203</c:v>
                </c:pt>
                <c:pt idx="15">
                  <c:v>0.97189834736682001</c:v>
                </c:pt>
                <c:pt idx="16">
                  <c:v>1.0780384214320919</c:v>
                </c:pt>
                <c:pt idx="17">
                  <c:v>0.99774015154958196</c:v>
                </c:pt>
                <c:pt idx="18">
                  <c:v>0.91727480067312395</c:v>
                </c:pt>
                <c:pt idx="19">
                  <c:v>0.89319324650258702</c:v>
                </c:pt>
                <c:pt idx="20">
                  <c:v>0.94335977865048404</c:v>
                </c:pt>
                <c:pt idx="21">
                  <c:v>0.88428507481691399</c:v>
                </c:pt>
                <c:pt idx="22">
                  <c:v>0.97354110717155695</c:v>
                </c:pt>
                <c:pt idx="23">
                  <c:v>0.92370334671514098</c:v>
                </c:pt>
                <c:pt idx="24">
                  <c:v>0.98193540418998404</c:v>
                </c:pt>
                <c:pt idx="25">
                  <c:v>1.0503390423133629</c:v>
                </c:pt>
                <c:pt idx="26">
                  <c:v>1.108104115562845</c:v>
                </c:pt>
                <c:pt idx="27">
                  <c:v>1.04349549777297</c:v>
                </c:pt>
                <c:pt idx="28">
                  <c:v>0.98030822244151195</c:v>
                </c:pt>
                <c:pt idx="29">
                  <c:v>0.98070850486815697</c:v>
                </c:pt>
                <c:pt idx="30">
                  <c:v>0.98606812542408895</c:v>
                </c:pt>
                <c:pt idx="31">
                  <c:v>1.026664562434652</c:v>
                </c:pt>
                <c:pt idx="32">
                  <c:v>1.064551430839376</c:v>
                </c:pt>
                <c:pt idx="33">
                  <c:v>1.1338091148038101</c:v>
                </c:pt>
                <c:pt idx="34">
                  <c:v>1.117942339548015</c:v>
                </c:pt>
                <c:pt idx="35">
                  <c:v>1.097174186134227</c:v>
                </c:pt>
                <c:pt idx="36">
                  <c:v>1.0866330177197641</c:v>
                </c:pt>
                <c:pt idx="37">
                  <c:v>1.0219064662032249</c:v>
                </c:pt>
                <c:pt idx="38">
                  <c:v>1.163706611397888</c:v>
                </c:pt>
                <c:pt idx="39">
                  <c:v>1.2037079433693889</c:v>
                </c:pt>
                <c:pt idx="40">
                  <c:v>1.1572922753905399</c:v>
                </c:pt>
                <c:pt idx="41">
                  <c:v>1.1576525668991919</c:v>
                </c:pt>
                <c:pt idx="42">
                  <c:v>1.1018852167506781</c:v>
                </c:pt>
                <c:pt idx="43">
                  <c:v>1.1128713131034369</c:v>
                </c:pt>
                <c:pt idx="44">
                  <c:v>1.0109535649749051</c:v>
                </c:pt>
                <c:pt idx="45">
                  <c:v>1.1299333032401191</c:v>
                </c:pt>
                <c:pt idx="46">
                  <c:v>1.0905721321741499</c:v>
                </c:pt>
              </c:numCache>
            </c:numRef>
          </c:yVal>
          <c:smooth val="0"/>
        </c:ser>
        <c:dLbls>
          <c:showLegendKey val="0"/>
          <c:showVal val="0"/>
          <c:showCatName val="0"/>
          <c:showSerName val="0"/>
          <c:showPercent val="0"/>
          <c:showBubbleSize val="0"/>
        </c:dLbls>
        <c:axId val="217713344"/>
        <c:axId val="217713736"/>
      </c:scatterChart>
      <c:valAx>
        <c:axId val="217713344"/>
        <c:scaling>
          <c:orientation val="minMax"/>
          <c:min val="0.2"/>
        </c:scaling>
        <c:delete val="0"/>
        <c:axPos val="b"/>
        <c:numFmt formatCode="0%" sourceLinked="1"/>
        <c:majorTickMark val="out"/>
        <c:minorTickMark val="none"/>
        <c:tickLblPos val="nextTo"/>
        <c:crossAx val="217713736"/>
        <c:crosses val="autoZero"/>
        <c:crossBetween val="midCat"/>
      </c:valAx>
      <c:valAx>
        <c:axId val="217713736"/>
        <c:scaling>
          <c:orientation val="minMax"/>
          <c:min val="0.8"/>
        </c:scaling>
        <c:delete val="0"/>
        <c:axPos val="l"/>
        <c:majorGridlines/>
        <c:numFmt formatCode="#,##0.00" sourceLinked="0"/>
        <c:majorTickMark val="out"/>
        <c:minorTickMark val="none"/>
        <c:tickLblPos val="nextTo"/>
        <c:crossAx val="217713344"/>
        <c:crosses val="autoZero"/>
        <c:crossBetween val="midCat"/>
      </c:valAx>
    </c:plotArea>
    <c:plotVisOnly val="1"/>
    <c:dispBlanksAs val="gap"/>
    <c:showDLblsOverMax val="0"/>
  </c:chart>
  <c:txPr>
    <a:bodyPr/>
    <a:lstStyle/>
    <a:p>
      <a:pPr>
        <a:defRPr sz="1400"/>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47625">
              <a:noFill/>
            </a:ln>
          </c:spPr>
          <c:dLbls>
            <c:dLbl>
              <c:idx val="0"/>
              <c:tx>
                <c:rich>
                  <a:bodyPr/>
                  <a:lstStyle/>
                  <a:p>
                    <a:r>
                      <a:rPr lang="ja-JP" altLang="en-US"/>
                      <a:t>北海道</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ja-JP" altLang="en-US"/>
                      <a:t>青森</a:t>
                    </a: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ja-JP" altLang="en-US"/>
                      <a:t>岩手</a:t>
                    </a:r>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ja-JP" altLang="en-US"/>
                      <a:t>宮城</a:t>
                    </a:r>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ja-JP" altLang="en-US"/>
                      <a:t>秋田</a:t>
                    </a:r>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ja-JP" altLang="en-US"/>
                      <a:t>山形</a:t>
                    </a:r>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ja-JP" altLang="en-US"/>
                      <a:t>福島</a:t>
                    </a:r>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ja-JP" altLang="en-US"/>
                      <a:t>茨城</a:t>
                    </a:r>
                  </a:p>
                </c:rich>
              </c:tx>
              <c:showLegendKey val="0"/>
              <c:showVal val="1"/>
              <c:showCatName val="0"/>
              <c:showSerName val="0"/>
              <c:showPercent val="0"/>
              <c:showBubbleSize val="0"/>
              <c:extLst>
                <c:ext xmlns:c15="http://schemas.microsoft.com/office/drawing/2012/chart" uri="{CE6537A1-D6FC-4f65-9D91-7224C49458BB}"/>
              </c:extLst>
            </c:dLbl>
            <c:dLbl>
              <c:idx val="8"/>
              <c:tx>
                <c:rich>
                  <a:bodyPr/>
                  <a:lstStyle/>
                  <a:p>
                    <a:r>
                      <a:rPr lang="ja-JP" altLang="en-US"/>
                      <a:t>栃木</a:t>
                    </a:r>
                  </a:p>
                </c:rich>
              </c:tx>
              <c:showLegendKey val="0"/>
              <c:showVal val="1"/>
              <c:showCatName val="0"/>
              <c:showSerName val="0"/>
              <c:showPercent val="0"/>
              <c:showBubbleSize val="0"/>
              <c:extLst>
                <c:ext xmlns:c15="http://schemas.microsoft.com/office/drawing/2012/chart" uri="{CE6537A1-D6FC-4f65-9D91-7224C49458BB}"/>
              </c:extLst>
            </c:dLbl>
            <c:dLbl>
              <c:idx val="9"/>
              <c:tx>
                <c:rich>
                  <a:bodyPr/>
                  <a:lstStyle/>
                  <a:p>
                    <a:r>
                      <a:rPr lang="ja-JP" altLang="en-US"/>
                      <a:t>群馬</a:t>
                    </a:r>
                  </a:p>
                </c:rich>
              </c:tx>
              <c:showLegendKey val="0"/>
              <c:showVal val="1"/>
              <c:showCatName val="0"/>
              <c:showSerName val="0"/>
              <c:showPercent val="0"/>
              <c:showBubbleSize val="0"/>
              <c:extLst>
                <c:ext xmlns:c15="http://schemas.microsoft.com/office/drawing/2012/chart" uri="{CE6537A1-D6FC-4f65-9D91-7224C49458BB}"/>
              </c:extLst>
            </c:dLbl>
            <c:dLbl>
              <c:idx val="10"/>
              <c:tx>
                <c:rich>
                  <a:bodyPr/>
                  <a:lstStyle/>
                  <a:p>
                    <a:r>
                      <a:rPr lang="ja-JP" altLang="en-US"/>
                      <a:t>埼玉</a:t>
                    </a:r>
                  </a:p>
                </c:rich>
              </c:tx>
              <c:showLegendKey val="0"/>
              <c:showVal val="1"/>
              <c:showCatName val="0"/>
              <c:showSerName val="0"/>
              <c:showPercent val="0"/>
              <c:showBubbleSize val="0"/>
              <c:extLst>
                <c:ext xmlns:c15="http://schemas.microsoft.com/office/drawing/2012/chart" uri="{CE6537A1-D6FC-4f65-9D91-7224C49458BB}"/>
              </c:extLst>
            </c:dLbl>
            <c:dLbl>
              <c:idx val="11"/>
              <c:tx>
                <c:rich>
                  <a:bodyPr/>
                  <a:lstStyle/>
                  <a:p>
                    <a:r>
                      <a:rPr lang="ja-JP" altLang="en-US"/>
                      <a:t>千葉</a:t>
                    </a:r>
                  </a:p>
                </c:rich>
              </c:tx>
              <c:showLegendKey val="0"/>
              <c:showVal val="1"/>
              <c:showCatName val="0"/>
              <c:showSerName val="0"/>
              <c:showPercent val="0"/>
              <c:showBubbleSize val="0"/>
              <c:extLst>
                <c:ext xmlns:c15="http://schemas.microsoft.com/office/drawing/2012/chart" uri="{CE6537A1-D6FC-4f65-9D91-7224C49458BB}"/>
              </c:extLst>
            </c:dLbl>
            <c:dLbl>
              <c:idx val="12"/>
              <c:tx>
                <c:rich>
                  <a:bodyPr/>
                  <a:lstStyle/>
                  <a:p>
                    <a:r>
                      <a:rPr lang="ja-JP" altLang="en-US"/>
                      <a:t>東京</a:t>
                    </a:r>
                  </a:p>
                </c:rich>
              </c:tx>
              <c:showLegendKey val="0"/>
              <c:showVal val="1"/>
              <c:showCatName val="0"/>
              <c:showSerName val="0"/>
              <c:showPercent val="0"/>
              <c:showBubbleSize val="0"/>
              <c:extLst>
                <c:ext xmlns:c15="http://schemas.microsoft.com/office/drawing/2012/chart" uri="{CE6537A1-D6FC-4f65-9D91-7224C49458BB}"/>
              </c:extLst>
            </c:dLbl>
            <c:dLbl>
              <c:idx val="13"/>
              <c:tx>
                <c:rich>
                  <a:bodyPr/>
                  <a:lstStyle/>
                  <a:p>
                    <a:r>
                      <a:rPr lang="ja-JP" altLang="en-US"/>
                      <a:t>神奈川</a:t>
                    </a:r>
                  </a:p>
                </c:rich>
              </c:tx>
              <c:showLegendKey val="0"/>
              <c:showVal val="1"/>
              <c:showCatName val="0"/>
              <c:showSerName val="0"/>
              <c:showPercent val="0"/>
              <c:showBubbleSize val="0"/>
              <c:extLst>
                <c:ext xmlns:c15="http://schemas.microsoft.com/office/drawing/2012/chart" uri="{CE6537A1-D6FC-4f65-9D91-7224C49458BB}"/>
              </c:extLst>
            </c:dLbl>
            <c:dLbl>
              <c:idx val="14"/>
              <c:tx>
                <c:rich>
                  <a:bodyPr/>
                  <a:lstStyle/>
                  <a:p>
                    <a:r>
                      <a:rPr lang="ja-JP" altLang="en-US"/>
                      <a:t>新潟</a:t>
                    </a:r>
                  </a:p>
                </c:rich>
              </c:tx>
              <c:showLegendKey val="0"/>
              <c:showVal val="1"/>
              <c:showCatName val="0"/>
              <c:showSerName val="0"/>
              <c:showPercent val="0"/>
              <c:showBubbleSize val="0"/>
              <c:extLst>
                <c:ext xmlns:c15="http://schemas.microsoft.com/office/drawing/2012/chart" uri="{CE6537A1-D6FC-4f65-9D91-7224C49458BB}"/>
              </c:extLst>
            </c:dLbl>
            <c:dLbl>
              <c:idx val="15"/>
              <c:tx>
                <c:rich>
                  <a:bodyPr/>
                  <a:lstStyle/>
                  <a:p>
                    <a:r>
                      <a:rPr lang="ja-JP" altLang="en-US"/>
                      <a:t>富山</a:t>
                    </a:r>
                  </a:p>
                </c:rich>
              </c:tx>
              <c:showLegendKey val="0"/>
              <c:showVal val="1"/>
              <c:showCatName val="0"/>
              <c:showSerName val="0"/>
              <c:showPercent val="0"/>
              <c:showBubbleSize val="0"/>
              <c:extLst>
                <c:ext xmlns:c15="http://schemas.microsoft.com/office/drawing/2012/chart" uri="{CE6537A1-D6FC-4f65-9D91-7224C49458BB}"/>
              </c:extLst>
            </c:dLbl>
            <c:dLbl>
              <c:idx val="16"/>
              <c:tx>
                <c:rich>
                  <a:bodyPr/>
                  <a:lstStyle/>
                  <a:p>
                    <a:r>
                      <a:rPr lang="ja-JP" altLang="en-US"/>
                      <a:t>石川</a:t>
                    </a:r>
                  </a:p>
                </c:rich>
              </c:tx>
              <c:showLegendKey val="0"/>
              <c:showVal val="1"/>
              <c:showCatName val="0"/>
              <c:showSerName val="0"/>
              <c:showPercent val="0"/>
              <c:showBubbleSize val="0"/>
              <c:extLst>
                <c:ext xmlns:c15="http://schemas.microsoft.com/office/drawing/2012/chart" uri="{CE6537A1-D6FC-4f65-9D91-7224C49458BB}"/>
              </c:extLst>
            </c:dLbl>
            <c:dLbl>
              <c:idx val="17"/>
              <c:tx>
                <c:rich>
                  <a:bodyPr/>
                  <a:lstStyle/>
                  <a:p>
                    <a:r>
                      <a:rPr lang="ja-JP" altLang="en-US"/>
                      <a:t>福井</a:t>
                    </a:r>
                  </a:p>
                </c:rich>
              </c:tx>
              <c:showLegendKey val="0"/>
              <c:showVal val="1"/>
              <c:showCatName val="0"/>
              <c:showSerName val="0"/>
              <c:showPercent val="0"/>
              <c:showBubbleSize val="0"/>
              <c:extLst>
                <c:ext xmlns:c15="http://schemas.microsoft.com/office/drawing/2012/chart" uri="{CE6537A1-D6FC-4f65-9D91-7224C49458BB}"/>
              </c:extLst>
            </c:dLbl>
            <c:dLbl>
              <c:idx val="18"/>
              <c:tx>
                <c:rich>
                  <a:bodyPr/>
                  <a:lstStyle/>
                  <a:p>
                    <a:r>
                      <a:rPr lang="ja-JP" altLang="en-US"/>
                      <a:t>山梨</a:t>
                    </a:r>
                  </a:p>
                </c:rich>
              </c:tx>
              <c:showLegendKey val="0"/>
              <c:showVal val="1"/>
              <c:showCatName val="0"/>
              <c:showSerName val="0"/>
              <c:showPercent val="0"/>
              <c:showBubbleSize val="0"/>
              <c:extLst>
                <c:ext xmlns:c15="http://schemas.microsoft.com/office/drawing/2012/chart" uri="{CE6537A1-D6FC-4f65-9D91-7224C49458BB}"/>
              </c:extLst>
            </c:dLbl>
            <c:dLbl>
              <c:idx val="19"/>
              <c:tx>
                <c:rich>
                  <a:bodyPr/>
                  <a:lstStyle/>
                  <a:p>
                    <a:r>
                      <a:rPr lang="ja-JP" altLang="en-US"/>
                      <a:t>長野</a:t>
                    </a:r>
                  </a:p>
                </c:rich>
              </c:tx>
              <c:showLegendKey val="0"/>
              <c:showVal val="1"/>
              <c:showCatName val="0"/>
              <c:showSerName val="0"/>
              <c:showPercent val="0"/>
              <c:showBubbleSize val="0"/>
              <c:extLst>
                <c:ext xmlns:c15="http://schemas.microsoft.com/office/drawing/2012/chart" uri="{CE6537A1-D6FC-4f65-9D91-7224C49458BB}"/>
              </c:extLst>
            </c:dLbl>
            <c:dLbl>
              <c:idx val="20"/>
              <c:tx>
                <c:rich>
                  <a:bodyPr/>
                  <a:lstStyle/>
                  <a:p>
                    <a:r>
                      <a:rPr lang="ja-JP" altLang="en-US"/>
                      <a:t>岐阜</a:t>
                    </a:r>
                  </a:p>
                </c:rich>
              </c:tx>
              <c:showLegendKey val="0"/>
              <c:showVal val="1"/>
              <c:showCatName val="0"/>
              <c:showSerName val="0"/>
              <c:showPercent val="0"/>
              <c:showBubbleSize val="0"/>
              <c:extLst>
                <c:ext xmlns:c15="http://schemas.microsoft.com/office/drawing/2012/chart" uri="{CE6537A1-D6FC-4f65-9D91-7224C49458BB}"/>
              </c:extLst>
            </c:dLbl>
            <c:dLbl>
              <c:idx val="21"/>
              <c:tx>
                <c:rich>
                  <a:bodyPr/>
                  <a:lstStyle/>
                  <a:p>
                    <a:r>
                      <a:rPr lang="ja-JP" altLang="en-US"/>
                      <a:t>静岡</a:t>
                    </a:r>
                  </a:p>
                </c:rich>
              </c:tx>
              <c:showLegendKey val="0"/>
              <c:showVal val="1"/>
              <c:showCatName val="0"/>
              <c:showSerName val="0"/>
              <c:showPercent val="0"/>
              <c:showBubbleSize val="0"/>
              <c:extLst>
                <c:ext xmlns:c15="http://schemas.microsoft.com/office/drawing/2012/chart" uri="{CE6537A1-D6FC-4f65-9D91-7224C49458BB}"/>
              </c:extLst>
            </c:dLbl>
            <c:dLbl>
              <c:idx val="22"/>
              <c:tx>
                <c:rich>
                  <a:bodyPr/>
                  <a:lstStyle/>
                  <a:p>
                    <a:r>
                      <a:rPr lang="ja-JP" altLang="en-US"/>
                      <a:t>愛知</a:t>
                    </a:r>
                  </a:p>
                </c:rich>
              </c:tx>
              <c:showLegendKey val="0"/>
              <c:showVal val="1"/>
              <c:showCatName val="0"/>
              <c:showSerName val="0"/>
              <c:showPercent val="0"/>
              <c:showBubbleSize val="0"/>
              <c:extLst>
                <c:ext xmlns:c15="http://schemas.microsoft.com/office/drawing/2012/chart" uri="{CE6537A1-D6FC-4f65-9D91-7224C49458BB}"/>
              </c:extLst>
            </c:dLbl>
            <c:dLbl>
              <c:idx val="23"/>
              <c:tx>
                <c:rich>
                  <a:bodyPr/>
                  <a:lstStyle/>
                  <a:p>
                    <a:r>
                      <a:rPr lang="ja-JP" altLang="en-US"/>
                      <a:t>三重</a:t>
                    </a:r>
                  </a:p>
                </c:rich>
              </c:tx>
              <c:showLegendKey val="0"/>
              <c:showVal val="1"/>
              <c:showCatName val="0"/>
              <c:showSerName val="0"/>
              <c:showPercent val="0"/>
              <c:showBubbleSize val="0"/>
              <c:extLst>
                <c:ext xmlns:c15="http://schemas.microsoft.com/office/drawing/2012/chart" uri="{CE6537A1-D6FC-4f65-9D91-7224C49458BB}"/>
              </c:extLst>
            </c:dLbl>
            <c:dLbl>
              <c:idx val="24"/>
              <c:tx>
                <c:rich>
                  <a:bodyPr/>
                  <a:lstStyle/>
                  <a:p>
                    <a:r>
                      <a:rPr lang="ja-JP" altLang="en-US"/>
                      <a:t>滋賀</a:t>
                    </a:r>
                  </a:p>
                </c:rich>
              </c:tx>
              <c:showLegendKey val="0"/>
              <c:showVal val="1"/>
              <c:showCatName val="0"/>
              <c:showSerName val="0"/>
              <c:showPercent val="0"/>
              <c:showBubbleSize val="0"/>
              <c:extLst>
                <c:ext xmlns:c15="http://schemas.microsoft.com/office/drawing/2012/chart" uri="{CE6537A1-D6FC-4f65-9D91-7224C49458BB}"/>
              </c:extLst>
            </c:dLbl>
            <c:dLbl>
              <c:idx val="25"/>
              <c:tx>
                <c:rich>
                  <a:bodyPr/>
                  <a:lstStyle/>
                  <a:p>
                    <a:r>
                      <a:rPr lang="ja-JP" altLang="en-US"/>
                      <a:t>京都</a:t>
                    </a:r>
                  </a:p>
                </c:rich>
              </c:tx>
              <c:showLegendKey val="0"/>
              <c:showVal val="1"/>
              <c:showCatName val="0"/>
              <c:showSerName val="0"/>
              <c:showPercent val="0"/>
              <c:showBubbleSize val="0"/>
              <c:extLst>
                <c:ext xmlns:c15="http://schemas.microsoft.com/office/drawing/2012/chart" uri="{CE6537A1-D6FC-4f65-9D91-7224C49458BB}"/>
              </c:extLst>
            </c:dLbl>
            <c:dLbl>
              <c:idx val="26"/>
              <c:tx>
                <c:rich>
                  <a:bodyPr/>
                  <a:lstStyle/>
                  <a:p>
                    <a:r>
                      <a:rPr lang="ja-JP" altLang="en-US"/>
                      <a:t>大阪</a:t>
                    </a:r>
                  </a:p>
                </c:rich>
              </c:tx>
              <c:showLegendKey val="0"/>
              <c:showVal val="1"/>
              <c:showCatName val="0"/>
              <c:showSerName val="0"/>
              <c:showPercent val="0"/>
              <c:showBubbleSize val="0"/>
              <c:extLst>
                <c:ext xmlns:c15="http://schemas.microsoft.com/office/drawing/2012/chart" uri="{CE6537A1-D6FC-4f65-9D91-7224C49458BB}"/>
              </c:extLst>
            </c:dLbl>
            <c:dLbl>
              <c:idx val="27"/>
              <c:tx>
                <c:rich>
                  <a:bodyPr/>
                  <a:lstStyle/>
                  <a:p>
                    <a:r>
                      <a:rPr lang="ja-JP" altLang="en-US"/>
                      <a:t>兵庫</a:t>
                    </a:r>
                  </a:p>
                </c:rich>
              </c:tx>
              <c:showLegendKey val="0"/>
              <c:showVal val="1"/>
              <c:showCatName val="0"/>
              <c:showSerName val="0"/>
              <c:showPercent val="0"/>
              <c:showBubbleSize val="0"/>
              <c:extLst>
                <c:ext xmlns:c15="http://schemas.microsoft.com/office/drawing/2012/chart" uri="{CE6537A1-D6FC-4f65-9D91-7224C49458BB}"/>
              </c:extLst>
            </c:dLbl>
            <c:dLbl>
              <c:idx val="28"/>
              <c:tx>
                <c:rich>
                  <a:bodyPr/>
                  <a:lstStyle/>
                  <a:p>
                    <a:r>
                      <a:rPr lang="ja-JP" altLang="en-US"/>
                      <a:t>奈良</a:t>
                    </a:r>
                  </a:p>
                </c:rich>
              </c:tx>
              <c:showLegendKey val="0"/>
              <c:showVal val="1"/>
              <c:showCatName val="0"/>
              <c:showSerName val="0"/>
              <c:showPercent val="0"/>
              <c:showBubbleSize val="0"/>
              <c:extLst>
                <c:ext xmlns:c15="http://schemas.microsoft.com/office/drawing/2012/chart" uri="{CE6537A1-D6FC-4f65-9D91-7224C49458BB}"/>
              </c:extLst>
            </c:dLbl>
            <c:dLbl>
              <c:idx val="29"/>
              <c:tx>
                <c:rich>
                  <a:bodyPr/>
                  <a:lstStyle/>
                  <a:p>
                    <a:r>
                      <a:rPr lang="ja-JP" altLang="en-US"/>
                      <a:t>和歌山</a:t>
                    </a:r>
                  </a:p>
                </c:rich>
              </c:tx>
              <c:showLegendKey val="0"/>
              <c:showVal val="1"/>
              <c:showCatName val="0"/>
              <c:showSerName val="0"/>
              <c:showPercent val="0"/>
              <c:showBubbleSize val="0"/>
              <c:extLst>
                <c:ext xmlns:c15="http://schemas.microsoft.com/office/drawing/2012/chart" uri="{CE6537A1-D6FC-4f65-9D91-7224C49458BB}"/>
              </c:extLst>
            </c:dLbl>
            <c:dLbl>
              <c:idx val="30"/>
              <c:tx>
                <c:rich>
                  <a:bodyPr/>
                  <a:lstStyle/>
                  <a:p>
                    <a:r>
                      <a:rPr lang="ja-JP" altLang="en-US"/>
                      <a:t>鳥取</a:t>
                    </a:r>
                  </a:p>
                </c:rich>
              </c:tx>
              <c:showLegendKey val="0"/>
              <c:showVal val="1"/>
              <c:showCatName val="0"/>
              <c:showSerName val="0"/>
              <c:showPercent val="0"/>
              <c:showBubbleSize val="0"/>
              <c:extLst>
                <c:ext xmlns:c15="http://schemas.microsoft.com/office/drawing/2012/chart" uri="{CE6537A1-D6FC-4f65-9D91-7224C49458BB}"/>
              </c:extLst>
            </c:dLbl>
            <c:dLbl>
              <c:idx val="31"/>
              <c:tx>
                <c:rich>
                  <a:bodyPr/>
                  <a:lstStyle/>
                  <a:p>
                    <a:r>
                      <a:rPr lang="ja-JP" altLang="en-US"/>
                      <a:t>島根</a:t>
                    </a:r>
                  </a:p>
                </c:rich>
              </c:tx>
              <c:showLegendKey val="0"/>
              <c:showVal val="1"/>
              <c:showCatName val="0"/>
              <c:showSerName val="0"/>
              <c:showPercent val="0"/>
              <c:showBubbleSize val="0"/>
              <c:extLst>
                <c:ext xmlns:c15="http://schemas.microsoft.com/office/drawing/2012/chart" uri="{CE6537A1-D6FC-4f65-9D91-7224C49458BB}"/>
              </c:extLst>
            </c:dLbl>
            <c:dLbl>
              <c:idx val="32"/>
              <c:tx>
                <c:rich>
                  <a:bodyPr/>
                  <a:lstStyle/>
                  <a:p>
                    <a:r>
                      <a:rPr lang="ja-JP" altLang="en-US"/>
                      <a:t>岡山</a:t>
                    </a:r>
                  </a:p>
                </c:rich>
              </c:tx>
              <c:showLegendKey val="0"/>
              <c:showVal val="1"/>
              <c:showCatName val="0"/>
              <c:showSerName val="0"/>
              <c:showPercent val="0"/>
              <c:showBubbleSize val="0"/>
              <c:extLst>
                <c:ext xmlns:c15="http://schemas.microsoft.com/office/drawing/2012/chart" uri="{CE6537A1-D6FC-4f65-9D91-7224C49458BB}"/>
              </c:extLst>
            </c:dLbl>
            <c:dLbl>
              <c:idx val="33"/>
              <c:tx>
                <c:rich>
                  <a:bodyPr/>
                  <a:lstStyle/>
                  <a:p>
                    <a:r>
                      <a:rPr lang="ja-JP" altLang="en-US"/>
                      <a:t>広島</a:t>
                    </a:r>
                  </a:p>
                </c:rich>
              </c:tx>
              <c:showLegendKey val="0"/>
              <c:showVal val="1"/>
              <c:showCatName val="0"/>
              <c:showSerName val="0"/>
              <c:showPercent val="0"/>
              <c:showBubbleSize val="0"/>
              <c:extLst>
                <c:ext xmlns:c15="http://schemas.microsoft.com/office/drawing/2012/chart" uri="{CE6537A1-D6FC-4f65-9D91-7224C49458BB}"/>
              </c:extLst>
            </c:dLbl>
            <c:dLbl>
              <c:idx val="34"/>
              <c:tx>
                <c:rich>
                  <a:bodyPr/>
                  <a:lstStyle/>
                  <a:p>
                    <a:r>
                      <a:rPr lang="ja-JP" altLang="en-US"/>
                      <a:t>山口</a:t>
                    </a:r>
                  </a:p>
                </c:rich>
              </c:tx>
              <c:showLegendKey val="0"/>
              <c:showVal val="1"/>
              <c:showCatName val="0"/>
              <c:showSerName val="0"/>
              <c:showPercent val="0"/>
              <c:showBubbleSize val="0"/>
              <c:extLst>
                <c:ext xmlns:c15="http://schemas.microsoft.com/office/drawing/2012/chart" uri="{CE6537A1-D6FC-4f65-9D91-7224C49458BB}"/>
              </c:extLst>
            </c:dLbl>
            <c:dLbl>
              <c:idx val="35"/>
              <c:tx>
                <c:rich>
                  <a:bodyPr/>
                  <a:lstStyle/>
                  <a:p>
                    <a:r>
                      <a:rPr lang="ja-JP" altLang="en-US"/>
                      <a:t>徳島</a:t>
                    </a:r>
                  </a:p>
                </c:rich>
              </c:tx>
              <c:showLegendKey val="0"/>
              <c:showVal val="1"/>
              <c:showCatName val="0"/>
              <c:showSerName val="0"/>
              <c:showPercent val="0"/>
              <c:showBubbleSize val="0"/>
              <c:extLst>
                <c:ext xmlns:c15="http://schemas.microsoft.com/office/drawing/2012/chart" uri="{CE6537A1-D6FC-4f65-9D91-7224C49458BB}"/>
              </c:extLst>
            </c:dLbl>
            <c:dLbl>
              <c:idx val="36"/>
              <c:tx>
                <c:rich>
                  <a:bodyPr/>
                  <a:lstStyle/>
                  <a:p>
                    <a:r>
                      <a:rPr lang="ja-JP" altLang="en-US"/>
                      <a:t>香川</a:t>
                    </a:r>
                  </a:p>
                </c:rich>
              </c:tx>
              <c:showLegendKey val="0"/>
              <c:showVal val="1"/>
              <c:showCatName val="0"/>
              <c:showSerName val="0"/>
              <c:showPercent val="0"/>
              <c:showBubbleSize val="0"/>
              <c:extLst>
                <c:ext xmlns:c15="http://schemas.microsoft.com/office/drawing/2012/chart" uri="{CE6537A1-D6FC-4f65-9D91-7224C49458BB}"/>
              </c:extLst>
            </c:dLbl>
            <c:dLbl>
              <c:idx val="37"/>
              <c:tx>
                <c:rich>
                  <a:bodyPr/>
                  <a:lstStyle/>
                  <a:p>
                    <a:r>
                      <a:rPr lang="ja-JP" altLang="en-US"/>
                      <a:t>愛媛</a:t>
                    </a:r>
                  </a:p>
                </c:rich>
              </c:tx>
              <c:showLegendKey val="0"/>
              <c:showVal val="1"/>
              <c:showCatName val="0"/>
              <c:showSerName val="0"/>
              <c:showPercent val="0"/>
              <c:showBubbleSize val="0"/>
              <c:extLst>
                <c:ext xmlns:c15="http://schemas.microsoft.com/office/drawing/2012/chart" uri="{CE6537A1-D6FC-4f65-9D91-7224C49458BB}"/>
              </c:extLst>
            </c:dLbl>
            <c:dLbl>
              <c:idx val="38"/>
              <c:tx>
                <c:rich>
                  <a:bodyPr/>
                  <a:lstStyle/>
                  <a:p>
                    <a:r>
                      <a:rPr lang="ja-JP" altLang="en-US"/>
                      <a:t>高知</a:t>
                    </a:r>
                  </a:p>
                </c:rich>
              </c:tx>
              <c:showLegendKey val="0"/>
              <c:showVal val="1"/>
              <c:showCatName val="0"/>
              <c:showSerName val="0"/>
              <c:showPercent val="0"/>
              <c:showBubbleSize val="0"/>
              <c:extLst>
                <c:ext xmlns:c15="http://schemas.microsoft.com/office/drawing/2012/chart" uri="{CE6537A1-D6FC-4f65-9D91-7224C49458BB}"/>
              </c:extLst>
            </c:dLbl>
            <c:dLbl>
              <c:idx val="39"/>
              <c:tx>
                <c:rich>
                  <a:bodyPr/>
                  <a:lstStyle/>
                  <a:p>
                    <a:r>
                      <a:rPr lang="ja-JP" altLang="en-US"/>
                      <a:t>福岡</a:t>
                    </a:r>
                  </a:p>
                </c:rich>
              </c:tx>
              <c:showLegendKey val="0"/>
              <c:showVal val="1"/>
              <c:showCatName val="0"/>
              <c:showSerName val="0"/>
              <c:showPercent val="0"/>
              <c:showBubbleSize val="0"/>
              <c:extLst>
                <c:ext xmlns:c15="http://schemas.microsoft.com/office/drawing/2012/chart" uri="{CE6537A1-D6FC-4f65-9D91-7224C49458BB}"/>
              </c:extLst>
            </c:dLbl>
            <c:dLbl>
              <c:idx val="40"/>
              <c:tx>
                <c:rich>
                  <a:bodyPr/>
                  <a:lstStyle/>
                  <a:p>
                    <a:r>
                      <a:rPr lang="ja-JP" altLang="en-US"/>
                      <a:t>佐賀</a:t>
                    </a:r>
                  </a:p>
                </c:rich>
              </c:tx>
              <c:showLegendKey val="0"/>
              <c:showVal val="1"/>
              <c:showCatName val="0"/>
              <c:showSerName val="0"/>
              <c:showPercent val="0"/>
              <c:showBubbleSize val="0"/>
              <c:extLst>
                <c:ext xmlns:c15="http://schemas.microsoft.com/office/drawing/2012/chart" uri="{CE6537A1-D6FC-4f65-9D91-7224C49458BB}"/>
              </c:extLst>
            </c:dLbl>
            <c:dLbl>
              <c:idx val="41"/>
              <c:tx>
                <c:rich>
                  <a:bodyPr/>
                  <a:lstStyle/>
                  <a:p>
                    <a:r>
                      <a:rPr lang="ja-JP" altLang="en-US"/>
                      <a:t>長崎</a:t>
                    </a:r>
                  </a:p>
                </c:rich>
              </c:tx>
              <c:showLegendKey val="0"/>
              <c:showVal val="1"/>
              <c:showCatName val="0"/>
              <c:showSerName val="0"/>
              <c:showPercent val="0"/>
              <c:showBubbleSize val="0"/>
              <c:extLst>
                <c:ext xmlns:c15="http://schemas.microsoft.com/office/drawing/2012/chart" uri="{CE6537A1-D6FC-4f65-9D91-7224C49458BB}"/>
              </c:extLst>
            </c:dLbl>
            <c:dLbl>
              <c:idx val="42"/>
              <c:tx>
                <c:rich>
                  <a:bodyPr/>
                  <a:lstStyle/>
                  <a:p>
                    <a:r>
                      <a:rPr lang="ja-JP" altLang="en-US"/>
                      <a:t>熊本</a:t>
                    </a:r>
                  </a:p>
                </c:rich>
              </c:tx>
              <c:showLegendKey val="0"/>
              <c:showVal val="1"/>
              <c:showCatName val="0"/>
              <c:showSerName val="0"/>
              <c:showPercent val="0"/>
              <c:showBubbleSize val="0"/>
              <c:extLst>
                <c:ext xmlns:c15="http://schemas.microsoft.com/office/drawing/2012/chart" uri="{CE6537A1-D6FC-4f65-9D91-7224C49458BB}"/>
              </c:extLst>
            </c:dLbl>
            <c:dLbl>
              <c:idx val="43"/>
              <c:tx>
                <c:rich>
                  <a:bodyPr/>
                  <a:lstStyle/>
                  <a:p>
                    <a:r>
                      <a:rPr lang="ja-JP" altLang="en-US"/>
                      <a:t>大分</a:t>
                    </a:r>
                  </a:p>
                </c:rich>
              </c:tx>
              <c:showLegendKey val="0"/>
              <c:showVal val="1"/>
              <c:showCatName val="0"/>
              <c:showSerName val="0"/>
              <c:showPercent val="0"/>
              <c:showBubbleSize val="0"/>
              <c:extLst>
                <c:ext xmlns:c15="http://schemas.microsoft.com/office/drawing/2012/chart" uri="{CE6537A1-D6FC-4f65-9D91-7224C49458BB}"/>
              </c:extLst>
            </c:dLbl>
            <c:dLbl>
              <c:idx val="44"/>
              <c:tx>
                <c:rich>
                  <a:bodyPr/>
                  <a:lstStyle/>
                  <a:p>
                    <a:r>
                      <a:rPr lang="ja-JP" altLang="en-US"/>
                      <a:t>宮崎</a:t>
                    </a:r>
                  </a:p>
                </c:rich>
              </c:tx>
              <c:showLegendKey val="0"/>
              <c:showVal val="1"/>
              <c:showCatName val="0"/>
              <c:showSerName val="0"/>
              <c:showPercent val="0"/>
              <c:showBubbleSize val="0"/>
              <c:extLst>
                <c:ext xmlns:c15="http://schemas.microsoft.com/office/drawing/2012/chart" uri="{CE6537A1-D6FC-4f65-9D91-7224C49458BB}"/>
              </c:extLst>
            </c:dLbl>
            <c:dLbl>
              <c:idx val="45"/>
              <c:tx>
                <c:rich>
                  <a:bodyPr/>
                  <a:lstStyle/>
                  <a:p>
                    <a:r>
                      <a:rPr lang="ja-JP" altLang="en-US"/>
                      <a:t>鹿児島</a:t>
                    </a:r>
                  </a:p>
                </c:rich>
              </c:tx>
              <c:showLegendKey val="0"/>
              <c:showVal val="1"/>
              <c:showCatName val="0"/>
              <c:showSerName val="0"/>
              <c:showPercent val="0"/>
              <c:showBubbleSize val="0"/>
              <c:extLst>
                <c:ext xmlns:c15="http://schemas.microsoft.com/office/drawing/2012/chart" uri="{CE6537A1-D6FC-4f65-9D91-7224C49458BB}"/>
              </c:extLst>
            </c:dLbl>
            <c:dLbl>
              <c:idx val="46"/>
              <c:tx>
                <c:rich>
                  <a:bodyPr/>
                  <a:lstStyle/>
                  <a:p>
                    <a:r>
                      <a:rPr lang="ja-JP" altLang="en-US"/>
                      <a:t>沖縄</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医療法人・地域差指数!$B$4:$B$50</c:f>
              <c:numCache>
                <c:formatCode>0%</c:formatCode>
                <c:ptCount val="47"/>
                <c:pt idx="0">
                  <c:v>0.56069080913111002</c:v>
                </c:pt>
                <c:pt idx="1">
                  <c:v>0.262286288970835</c:v>
                </c:pt>
                <c:pt idx="2">
                  <c:v>0.32889395342212102</c:v>
                </c:pt>
                <c:pt idx="3">
                  <c:v>0.29039916901617402</c:v>
                </c:pt>
                <c:pt idx="4">
                  <c:v>0.290213451469996</c:v>
                </c:pt>
                <c:pt idx="5">
                  <c:v>0.311210686506594</c:v>
                </c:pt>
                <c:pt idx="6">
                  <c:v>0.29852633626769098</c:v>
                </c:pt>
                <c:pt idx="7">
                  <c:v>0.51370956042361804</c:v>
                </c:pt>
                <c:pt idx="8">
                  <c:v>0.416657461614934</c:v>
                </c:pt>
                <c:pt idx="9">
                  <c:v>0.50117591721542798</c:v>
                </c:pt>
                <c:pt idx="10">
                  <c:v>0.63535579924757901</c:v>
                </c:pt>
                <c:pt idx="11">
                  <c:v>0.58905889750576401</c:v>
                </c:pt>
                <c:pt idx="12">
                  <c:v>0.41175037628000499</c:v>
                </c:pt>
                <c:pt idx="13">
                  <c:v>0.45232681036415501</c:v>
                </c:pt>
                <c:pt idx="14">
                  <c:v>0.38691635248788198</c:v>
                </c:pt>
                <c:pt idx="15">
                  <c:v>0.41009463722397499</c:v>
                </c:pt>
                <c:pt idx="16">
                  <c:v>0.42790638352145899</c:v>
                </c:pt>
                <c:pt idx="17">
                  <c:v>0.449748216533781</c:v>
                </c:pt>
                <c:pt idx="18">
                  <c:v>0.36628741853529201</c:v>
                </c:pt>
                <c:pt idx="19">
                  <c:v>0.315612938798015</c:v>
                </c:pt>
                <c:pt idx="20">
                  <c:v>0.36856994399861398</c:v>
                </c:pt>
                <c:pt idx="21">
                  <c:v>0.37928798592027702</c:v>
                </c:pt>
                <c:pt idx="22">
                  <c:v>0.46321125201114099</c:v>
                </c:pt>
                <c:pt idx="23">
                  <c:v>0.37007501919782598</c:v>
                </c:pt>
                <c:pt idx="24">
                  <c:v>0.37245016675715498</c:v>
                </c:pt>
                <c:pt idx="25">
                  <c:v>0.52696574125145601</c:v>
                </c:pt>
                <c:pt idx="26">
                  <c:v>0.58441103395553295</c:v>
                </c:pt>
                <c:pt idx="27">
                  <c:v>0.53443847344931195</c:v>
                </c:pt>
                <c:pt idx="28">
                  <c:v>0.47643738514045703</c:v>
                </c:pt>
                <c:pt idx="29">
                  <c:v>0.45158881606239099</c:v>
                </c:pt>
                <c:pt idx="30">
                  <c:v>0.37263263514361</c:v>
                </c:pt>
                <c:pt idx="31">
                  <c:v>0.20919737831739599</c:v>
                </c:pt>
                <c:pt idx="32">
                  <c:v>0.38502475247524698</c:v>
                </c:pt>
                <c:pt idx="33">
                  <c:v>0.48743507370822903</c:v>
                </c:pt>
                <c:pt idx="34">
                  <c:v>0.51168278350992502</c:v>
                </c:pt>
                <c:pt idx="35">
                  <c:v>0.52496674057649695</c:v>
                </c:pt>
                <c:pt idx="36">
                  <c:v>0.39403973509933798</c:v>
                </c:pt>
                <c:pt idx="37">
                  <c:v>0.48418844788641502</c:v>
                </c:pt>
                <c:pt idx="38">
                  <c:v>0.74670553227667502</c:v>
                </c:pt>
                <c:pt idx="39">
                  <c:v>0.60894495412843996</c:v>
                </c:pt>
                <c:pt idx="40">
                  <c:v>0.60505286948099102</c:v>
                </c:pt>
                <c:pt idx="41">
                  <c:v>0.52134763253743399</c:v>
                </c:pt>
                <c:pt idx="42">
                  <c:v>0.59444241316270596</c:v>
                </c:pt>
                <c:pt idx="43">
                  <c:v>0.56235435115520305</c:v>
                </c:pt>
                <c:pt idx="44">
                  <c:v>0.52599531615925099</c:v>
                </c:pt>
                <c:pt idx="45">
                  <c:v>0.60702147525676897</c:v>
                </c:pt>
                <c:pt idx="46">
                  <c:v>0.58984804397025503</c:v>
                </c:pt>
              </c:numCache>
            </c:numRef>
          </c:xVal>
          <c:yVal>
            <c:numRef>
              <c:f>医療法人・地域差指数!$C$4:$C$50</c:f>
              <c:numCache>
                <c:formatCode>#,##0.000</c:formatCode>
                <c:ptCount val="47"/>
                <c:pt idx="0">
                  <c:v>1.1562358450902299</c:v>
                </c:pt>
                <c:pt idx="1">
                  <c:v>0.91581197815644999</c:v>
                </c:pt>
                <c:pt idx="2">
                  <c:v>0.90064737222782498</c:v>
                </c:pt>
                <c:pt idx="3">
                  <c:v>0.94411082825982995</c:v>
                </c:pt>
                <c:pt idx="4">
                  <c:v>0.94158129819304803</c:v>
                </c:pt>
                <c:pt idx="5">
                  <c:v>0.92542249038875102</c:v>
                </c:pt>
                <c:pt idx="6">
                  <c:v>0.94177459880299597</c:v>
                </c:pt>
                <c:pt idx="7">
                  <c:v>0.894383757251488</c:v>
                </c:pt>
                <c:pt idx="8">
                  <c:v>0.90032652243484901</c:v>
                </c:pt>
                <c:pt idx="9">
                  <c:v>0.92443563698970199</c:v>
                </c:pt>
                <c:pt idx="10">
                  <c:v>0.91798150365945097</c:v>
                </c:pt>
                <c:pt idx="11">
                  <c:v>0.87671611750228495</c:v>
                </c:pt>
                <c:pt idx="12">
                  <c:v>0.98113023690548695</c:v>
                </c:pt>
                <c:pt idx="13">
                  <c:v>0.93856794977999103</c:v>
                </c:pt>
                <c:pt idx="14">
                  <c:v>0.87430939636766203</c:v>
                </c:pt>
                <c:pt idx="15">
                  <c:v>0.97189834736682001</c:v>
                </c:pt>
                <c:pt idx="16">
                  <c:v>1.0780384214320919</c:v>
                </c:pt>
                <c:pt idx="17">
                  <c:v>0.99774015154958196</c:v>
                </c:pt>
                <c:pt idx="18">
                  <c:v>0.91727480067312395</c:v>
                </c:pt>
                <c:pt idx="19">
                  <c:v>0.89319324650258702</c:v>
                </c:pt>
                <c:pt idx="20">
                  <c:v>0.94335977865048404</c:v>
                </c:pt>
                <c:pt idx="21">
                  <c:v>0.88428507481691399</c:v>
                </c:pt>
                <c:pt idx="22">
                  <c:v>0.97354110717155695</c:v>
                </c:pt>
                <c:pt idx="23">
                  <c:v>0.92370334671514098</c:v>
                </c:pt>
                <c:pt idx="24">
                  <c:v>0.98193540418998404</c:v>
                </c:pt>
                <c:pt idx="25">
                  <c:v>1.0503390423133629</c:v>
                </c:pt>
                <c:pt idx="26">
                  <c:v>1.108104115562845</c:v>
                </c:pt>
                <c:pt idx="27">
                  <c:v>1.04349549777297</c:v>
                </c:pt>
                <c:pt idx="28">
                  <c:v>0.98030822244151195</c:v>
                </c:pt>
                <c:pt idx="29">
                  <c:v>0.98070850486815697</c:v>
                </c:pt>
                <c:pt idx="30">
                  <c:v>0.98606812542408895</c:v>
                </c:pt>
                <c:pt idx="31">
                  <c:v>1.026664562434652</c:v>
                </c:pt>
                <c:pt idx="32">
                  <c:v>1.064551430839376</c:v>
                </c:pt>
                <c:pt idx="33">
                  <c:v>1.1338091148038101</c:v>
                </c:pt>
                <c:pt idx="34">
                  <c:v>1.117942339548015</c:v>
                </c:pt>
                <c:pt idx="35">
                  <c:v>1.097174186134227</c:v>
                </c:pt>
                <c:pt idx="36">
                  <c:v>1.0866330177197641</c:v>
                </c:pt>
                <c:pt idx="37">
                  <c:v>1.0219064662032249</c:v>
                </c:pt>
                <c:pt idx="38">
                  <c:v>1.163706611397888</c:v>
                </c:pt>
                <c:pt idx="39">
                  <c:v>1.2037079433693889</c:v>
                </c:pt>
                <c:pt idx="40">
                  <c:v>1.1572922753905399</c:v>
                </c:pt>
                <c:pt idx="41">
                  <c:v>1.1576525668991919</c:v>
                </c:pt>
                <c:pt idx="42">
                  <c:v>1.1018852167506781</c:v>
                </c:pt>
                <c:pt idx="43">
                  <c:v>1.1128713131034369</c:v>
                </c:pt>
                <c:pt idx="44">
                  <c:v>1.0109535649749051</c:v>
                </c:pt>
                <c:pt idx="45">
                  <c:v>1.1299333032401191</c:v>
                </c:pt>
                <c:pt idx="46">
                  <c:v>1.0905721321741499</c:v>
                </c:pt>
              </c:numCache>
            </c:numRef>
          </c:yVal>
          <c:smooth val="0"/>
        </c:ser>
        <c:dLbls>
          <c:showLegendKey val="0"/>
          <c:showVal val="0"/>
          <c:showCatName val="0"/>
          <c:showSerName val="0"/>
          <c:showPercent val="0"/>
          <c:showBubbleSize val="0"/>
        </c:dLbls>
        <c:axId val="208485136"/>
        <c:axId val="209043768"/>
      </c:scatterChart>
      <c:valAx>
        <c:axId val="208485136"/>
        <c:scaling>
          <c:orientation val="minMax"/>
          <c:min val="0.2"/>
        </c:scaling>
        <c:delete val="0"/>
        <c:axPos val="b"/>
        <c:numFmt formatCode="0%" sourceLinked="1"/>
        <c:majorTickMark val="out"/>
        <c:minorTickMark val="none"/>
        <c:tickLblPos val="nextTo"/>
        <c:crossAx val="209043768"/>
        <c:crosses val="autoZero"/>
        <c:crossBetween val="midCat"/>
      </c:valAx>
      <c:valAx>
        <c:axId val="209043768"/>
        <c:scaling>
          <c:orientation val="minMax"/>
          <c:min val="0.8"/>
        </c:scaling>
        <c:delete val="0"/>
        <c:axPos val="l"/>
        <c:majorGridlines/>
        <c:numFmt formatCode="#,##0.00" sourceLinked="0"/>
        <c:majorTickMark val="out"/>
        <c:minorTickMark val="none"/>
        <c:tickLblPos val="nextTo"/>
        <c:crossAx val="208485136"/>
        <c:crosses val="autoZero"/>
        <c:crossBetween val="midCat"/>
      </c:valAx>
    </c:plotArea>
    <c:plotVisOnly val="1"/>
    <c:dispBlanksAs val="gap"/>
    <c:showDLblsOverMax val="0"/>
  </c:chart>
  <c:txPr>
    <a:bodyPr/>
    <a:lstStyle/>
    <a:p>
      <a:pPr>
        <a:defRPr sz="1400"/>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47625">
              <a:noFill/>
            </a:ln>
          </c:spPr>
          <c:dLbls>
            <c:dLbl>
              <c:idx val="0"/>
              <c:tx>
                <c:rich>
                  <a:bodyPr/>
                  <a:lstStyle/>
                  <a:p>
                    <a:r>
                      <a:rPr lang="ja-JP" altLang="en-US"/>
                      <a:t>北海道</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ja-JP" altLang="en-US"/>
                      <a:t>青森</a:t>
                    </a: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ja-JP" altLang="en-US"/>
                      <a:t>岩手</a:t>
                    </a:r>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ja-JP" altLang="en-US"/>
                      <a:t>宮城</a:t>
                    </a:r>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ja-JP" altLang="en-US"/>
                      <a:t>秋田</a:t>
                    </a:r>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ja-JP" altLang="en-US"/>
                      <a:t>山形</a:t>
                    </a:r>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ja-JP" altLang="en-US"/>
                      <a:t>福島</a:t>
                    </a:r>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ja-JP" altLang="en-US"/>
                      <a:t>茨城</a:t>
                    </a:r>
                  </a:p>
                </c:rich>
              </c:tx>
              <c:showLegendKey val="0"/>
              <c:showVal val="1"/>
              <c:showCatName val="0"/>
              <c:showSerName val="0"/>
              <c:showPercent val="0"/>
              <c:showBubbleSize val="0"/>
              <c:extLst>
                <c:ext xmlns:c15="http://schemas.microsoft.com/office/drawing/2012/chart" uri="{CE6537A1-D6FC-4f65-9D91-7224C49458BB}"/>
              </c:extLst>
            </c:dLbl>
            <c:dLbl>
              <c:idx val="8"/>
              <c:tx>
                <c:rich>
                  <a:bodyPr/>
                  <a:lstStyle/>
                  <a:p>
                    <a:r>
                      <a:rPr lang="ja-JP" altLang="en-US"/>
                      <a:t>栃木</a:t>
                    </a:r>
                  </a:p>
                </c:rich>
              </c:tx>
              <c:showLegendKey val="0"/>
              <c:showVal val="1"/>
              <c:showCatName val="0"/>
              <c:showSerName val="0"/>
              <c:showPercent val="0"/>
              <c:showBubbleSize val="0"/>
              <c:extLst>
                <c:ext xmlns:c15="http://schemas.microsoft.com/office/drawing/2012/chart" uri="{CE6537A1-D6FC-4f65-9D91-7224C49458BB}"/>
              </c:extLst>
            </c:dLbl>
            <c:dLbl>
              <c:idx val="9"/>
              <c:tx>
                <c:rich>
                  <a:bodyPr/>
                  <a:lstStyle/>
                  <a:p>
                    <a:r>
                      <a:rPr lang="ja-JP" altLang="en-US"/>
                      <a:t>群馬</a:t>
                    </a:r>
                  </a:p>
                </c:rich>
              </c:tx>
              <c:showLegendKey val="0"/>
              <c:showVal val="1"/>
              <c:showCatName val="0"/>
              <c:showSerName val="0"/>
              <c:showPercent val="0"/>
              <c:showBubbleSize val="0"/>
              <c:extLst>
                <c:ext xmlns:c15="http://schemas.microsoft.com/office/drawing/2012/chart" uri="{CE6537A1-D6FC-4f65-9D91-7224C49458BB}"/>
              </c:extLst>
            </c:dLbl>
            <c:dLbl>
              <c:idx val="10"/>
              <c:tx>
                <c:rich>
                  <a:bodyPr/>
                  <a:lstStyle/>
                  <a:p>
                    <a:r>
                      <a:rPr lang="ja-JP" altLang="en-US"/>
                      <a:t>埼玉</a:t>
                    </a:r>
                  </a:p>
                </c:rich>
              </c:tx>
              <c:showLegendKey val="0"/>
              <c:showVal val="1"/>
              <c:showCatName val="0"/>
              <c:showSerName val="0"/>
              <c:showPercent val="0"/>
              <c:showBubbleSize val="0"/>
              <c:extLst>
                <c:ext xmlns:c15="http://schemas.microsoft.com/office/drawing/2012/chart" uri="{CE6537A1-D6FC-4f65-9D91-7224C49458BB}"/>
              </c:extLst>
            </c:dLbl>
            <c:dLbl>
              <c:idx val="11"/>
              <c:tx>
                <c:rich>
                  <a:bodyPr/>
                  <a:lstStyle/>
                  <a:p>
                    <a:r>
                      <a:rPr lang="ja-JP" altLang="en-US"/>
                      <a:t>千葉</a:t>
                    </a:r>
                  </a:p>
                </c:rich>
              </c:tx>
              <c:showLegendKey val="0"/>
              <c:showVal val="1"/>
              <c:showCatName val="0"/>
              <c:showSerName val="0"/>
              <c:showPercent val="0"/>
              <c:showBubbleSize val="0"/>
              <c:extLst>
                <c:ext xmlns:c15="http://schemas.microsoft.com/office/drawing/2012/chart" uri="{CE6537A1-D6FC-4f65-9D91-7224C49458BB}"/>
              </c:extLst>
            </c:dLbl>
            <c:dLbl>
              <c:idx val="12"/>
              <c:tx>
                <c:rich>
                  <a:bodyPr/>
                  <a:lstStyle/>
                  <a:p>
                    <a:r>
                      <a:rPr lang="ja-JP" altLang="en-US"/>
                      <a:t>東京</a:t>
                    </a:r>
                  </a:p>
                </c:rich>
              </c:tx>
              <c:showLegendKey val="0"/>
              <c:showVal val="1"/>
              <c:showCatName val="0"/>
              <c:showSerName val="0"/>
              <c:showPercent val="0"/>
              <c:showBubbleSize val="0"/>
              <c:extLst>
                <c:ext xmlns:c15="http://schemas.microsoft.com/office/drawing/2012/chart" uri="{CE6537A1-D6FC-4f65-9D91-7224C49458BB}"/>
              </c:extLst>
            </c:dLbl>
            <c:dLbl>
              <c:idx val="13"/>
              <c:tx>
                <c:rich>
                  <a:bodyPr/>
                  <a:lstStyle/>
                  <a:p>
                    <a:r>
                      <a:rPr lang="ja-JP" altLang="en-US"/>
                      <a:t>神奈川</a:t>
                    </a:r>
                  </a:p>
                </c:rich>
              </c:tx>
              <c:showLegendKey val="0"/>
              <c:showVal val="1"/>
              <c:showCatName val="0"/>
              <c:showSerName val="0"/>
              <c:showPercent val="0"/>
              <c:showBubbleSize val="0"/>
              <c:extLst>
                <c:ext xmlns:c15="http://schemas.microsoft.com/office/drawing/2012/chart" uri="{CE6537A1-D6FC-4f65-9D91-7224C49458BB}"/>
              </c:extLst>
            </c:dLbl>
            <c:dLbl>
              <c:idx val="14"/>
              <c:tx>
                <c:rich>
                  <a:bodyPr/>
                  <a:lstStyle/>
                  <a:p>
                    <a:r>
                      <a:rPr lang="ja-JP" altLang="en-US"/>
                      <a:t>新潟</a:t>
                    </a:r>
                  </a:p>
                </c:rich>
              </c:tx>
              <c:showLegendKey val="0"/>
              <c:showVal val="1"/>
              <c:showCatName val="0"/>
              <c:showSerName val="0"/>
              <c:showPercent val="0"/>
              <c:showBubbleSize val="0"/>
              <c:extLst>
                <c:ext xmlns:c15="http://schemas.microsoft.com/office/drawing/2012/chart" uri="{CE6537A1-D6FC-4f65-9D91-7224C49458BB}"/>
              </c:extLst>
            </c:dLbl>
            <c:dLbl>
              <c:idx val="15"/>
              <c:tx>
                <c:rich>
                  <a:bodyPr/>
                  <a:lstStyle/>
                  <a:p>
                    <a:r>
                      <a:rPr lang="ja-JP" altLang="en-US"/>
                      <a:t>富山</a:t>
                    </a:r>
                  </a:p>
                </c:rich>
              </c:tx>
              <c:showLegendKey val="0"/>
              <c:showVal val="1"/>
              <c:showCatName val="0"/>
              <c:showSerName val="0"/>
              <c:showPercent val="0"/>
              <c:showBubbleSize val="0"/>
              <c:extLst>
                <c:ext xmlns:c15="http://schemas.microsoft.com/office/drawing/2012/chart" uri="{CE6537A1-D6FC-4f65-9D91-7224C49458BB}"/>
              </c:extLst>
            </c:dLbl>
            <c:dLbl>
              <c:idx val="16"/>
              <c:tx>
                <c:rich>
                  <a:bodyPr/>
                  <a:lstStyle/>
                  <a:p>
                    <a:r>
                      <a:rPr lang="ja-JP" altLang="en-US"/>
                      <a:t>石川</a:t>
                    </a:r>
                  </a:p>
                </c:rich>
              </c:tx>
              <c:showLegendKey val="0"/>
              <c:showVal val="1"/>
              <c:showCatName val="0"/>
              <c:showSerName val="0"/>
              <c:showPercent val="0"/>
              <c:showBubbleSize val="0"/>
              <c:extLst>
                <c:ext xmlns:c15="http://schemas.microsoft.com/office/drawing/2012/chart" uri="{CE6537A1-D6FC-4f65-9D91-7224C49458BB}"/>
              </c:extLst>
            </c:dLbl>
            <c:dLbl>
              <c:idx val="17"/>
              <c:tx>
                <c:rich>
                  <a:bodyPr/>
                  <a:lstStyle/>
                  <a:p>
                    <a:r>
                      <a:rPr lang="ja-JP" altLang="en-US"/>
                      <a:t>福井</a:t>
                    </a:r>
                  </a:p>
                </c:rich>
              </c:tx>
              <c:showLegendKey val="0"/>
              <c:showVal val="1"/>
              <c:showCatName val="0"/>
              <c:showSerName val="0"/>
              <c:showPercent val="0"/>
              <c:showBubbleSize val="0"/>
              <c:extLst>
                <c:ext xmlns:c15="http://schemas.microsoft.com/office/drawing/2012/chart" uri="{CE6537A1-D6FC-4f65-9D91-7224C49458BB}"/>
              </c:extLst>
            </c:dLbl>
            <c:dLbl>
              <c:idx val="18"/>
              <c:tx>
                <c:rich>
                  <a:bodyPr/>
                  <a:lstStyle/>
                  <a:p>
                    <a:r>
                      <a:rPr lang="ja-JP" altLang="en-US"/>
                      <a:t>山梨</a:t>
                    </a:r>
                  </a:p>
                </c:rich>
              </c:tx>
              <c:showLegendKey val="0"/>
              <c:showVal val="1"/>
              <c:showCatName val="0"/>
              <c:showSerName val="0"/>
              <c:showPercent val="0"/>
              <c:showBubbleSize val="0"/>
              <c:extLst>
                <c:ext xmlns:c15="http://schemas.microsoft.com/office/drawing/2012/chart" uri="{CE6537A1-D6FC-4f65-9D91-7224C49458BB}"/>
              </c:extLst>
            </c:dLbl>
            <c:dLbl>
              <c:idx val="19"/>
              <c:tx>
                <c:rich>
                  <a:bodyPr/>
                  <a:lstStyle/>
                  <a:p>
                    <a:r>
                      <a:rPr lang="ja-JP" altLang="en-US"/>
                      <a:t>長野</a:t>
                    </a:r>
                  </a:p>
                </c:rich>
              </c:tx>
              <c:showLegendKey val="0"/>
              <c:showVal val="1"/>
              <c:showCatName val="0"/>
              <c:showSerName val="0"/>
              <c:showPercent val="0"/>
              <c:showBubbleSize val="0"/>
              <c:extLst>
                <c:ext xmlns:c15="http://schemas.microsoft.com/office/drawing/2012/chart" uri="{CE6537A1-D6FC-4f65-9D91-7224C49458BB}"/>
              </c:extLst>
            </c:dLbl>
            <c:dLbl>
              <c:idx val="20"/>
              <c:tx>
                <c:rich>
                  <a:bodyPr/>
                  <a:lstStyle/>
                  <a:p>
                    <a:r>
                      <a:rPr lang="ja-JP" altLang="en-US"/>
                      <a:t>岐阜</a:t>
                    </a:r>
                  </a:p>
                </c:rich>
              </c:tx>
              <c:showLegendKey val="0"/>
              <c:showVal val="1"/>
              <c:showCatName val="0"/>
              <c:showSerName val="0"/>
              <c:showPercent val="0"/>
              <c:showBubbleSize val="0"/>
              <c:extLst>
                <c:ext xmlns:c15="http://schemas.microsoft.com/office/drawing/2012/chart" uri="{CE6537A1-D6FC-4f65-9D91-7224C49458BB}"/>
              </c:extLst>
            </c:dLbl>
            <c:dLbl>
              <c:idx val="21"/>
              <c:tx>
                <c:rich>
                  <a:bodyPr/>
                  <a:lstStyle/>
                  <a:p>
                    <a:r>
                      <a:rPr lang="ja-JP" altLang="en-US"/>
                      <a:t>静岡</a:t>
                    </a:r>
                  </a:p>
                </c:rich>
              </c:tx>
              <c:showLegendKey val="0"/>
              <c:showVal val="1"/>
              <c:showCatName val="0"/>
              <c:showSerName val="0"/>
              <c:showPercent val="0"/>
              <c:showBubbleSize val="0"/>
              <c:extLst>
                <c:ext xmlns:c15="http://schemas.microsoft.com/office/drawing/2012/chart" uri="{CE6537A1-D6FC-4f65-9D91-7224C49458BB}"/>
              </c:extLst>
            </c:dLbl>
            <c:dLbl>
              <c:idx val="22"/>
              <c:tx>
                <c:rich>
                  <a:bodyPr/>
                  <a:lstStyle/>
                  <a:p>
                    <a:r>
                      <a:rPr lang="ja-JP" altLang="en-US"/>
                      <a:t>愛知</a:t>
                    </a:r>
                  </a:p>
                </c:rich>
              </c:tx>
              <c:showLegendKey val="0"/>
              <c:showVal val="1"/>
              <c:showCatName val="0"/>
              <c:showSerName val="0"/>
              <c:showPercent val="0"/>
              <c:showBubbleSize val="0"/>
              <c:extLst>
                <c:ext xmlns:c15="http://schemas.microsoft.com/office/drawing/2012/chart" uri="{CE6537A1-D6FC-4f65-9D91-7224C49458BB}"/>
              </c:extLst>
            </c:dLbl>
            <c:dLbl>
              <c:idx val="23"/>
              <c:tx>
                <c:rich>
                  <a:bodyPr/>
                  <a:lstStyle/>
                  <a:p>
                    <a:r>
                      <a:rPr lang="ja-JP" altLang="en-US"/>
                      <a:t>三重</a:t>
                    </a:r>
                  </a:p>
                </c:rich>
              </c:tx>
              <c:showLegendKey val="0"/>
              <c:showVal val="1"/>
              <c:showCatName val="0"/>
              <c:showSerName val="0"/>
              <c:showPercent val="0"/>
              <c:showBubbleSize val="0"/>
              <c:extLst>
                <c:ext xmlns:c15="http://schemas.microsoft.com/office/drawing/2012/chart" uri="{CE6537A1-D6FC-4f65-9D91-7224C49458BB}"/>
              </c:extLst>
            </c:dLbl>
            <c:dLbl>
              <c:idx val="24"/>
              <c:tx>
                <c:rich>
                  <a:bodyPr/>
                  <a:lstStyle/>
                  <a:p>
                    <a:r>
                      <a:rPr lang="ja-JP" altLang="en-US"/>
                      <a:t>滋賀</a:t>
                    </a:r>
                  </a:p>
                </c:rich>
              </c:tx>
              <c:showLegendKey val="0"/>
              <c:showVal val="1"/>
              <c:showCatName val="0"/>
              <c:showSerName val="0"/>
              <c:showPercent val="0"/>
              <c:showBubbleSize val="0"/>
              <c:extLst>
                <c:ext xmlns:c15="http://schemas.microsoft.com/office/drawing/2012/chart" uri="{CE6537A1-D6FC-4f65-9D91-7224C49458BB}"/>
              </c:extLst>
            </c:dLbl>
            <c:dLbl>
              <c:idx val="25"/>
              <c:tx>
                <c:rich>
                  <a:bodyPr/>
                  <a:lstStyle/>
                  <a:p>
                    <a:r>
                      <a:rPr lang="ja-JP" altLang="en-US"/>
                      <a:t>京都</a:t>
                    </a:r>
                  </a:p>
                </c:rich>
              </c:tx>
              <c:showLegendKey val="0"/>
              <c:showVal val="1"/>
              <c:showCatName val="0"/>
              <c:showSerName val="0"/>
              <c:showPercent val="0"/>
              <c:showBubbleSize val="0"/>
              <c:extLst>
                <c:ext xmlns:c15="http://schemas.microsoft.com/office/drawing/2012/chart" uri="{CE6537A1-D6FC-4f65-9D91-7224C49458BB}"/>
              </c:extLst>
            </c:dLbl>
            <c:dLbl>
              <c:idx val="26"/>
              <c:tx>
                <c:rich>
                  <a:bodyPr/>
                  <a:lstStyle/>
                  <a:p>
                    <a:r>
                      <a:rPr lang="ja-JP" altLang="en-US"/>
                      <a:t>大阪</a:t>
                    </a:r>
                  </a:p>
                </c:rich>
              </c:tx>
              <c:showLegendKey val="0"/>
              <c:showVal val="1"/>
              <c:showCatName val="0"/>
              <c:showSerName val="0"/>
              <c:showPercent val="0"/>
              <c:showBubbleSize val="0"/>
              <c:extLst>
                <c:ext xmlns:c15="http://schemas.microsoft.com/office/drawing/2012/chart" uri="{CE6537A1-D6FC-4f65-9D91-7224C49458BB}"/>
              </c:extLst>
            </c:dLbl>
            <c:dLbl>
              <c:idx val="27"/>
              <c:tx>
                <c:rich>
                  <a:bodyPr/>
                  <a:lstStyle/>
                  <a:p>
                    <a:r>
                      <a:rPr lang="ja-JP" altLang="en-US"/>
                      <a:t>兵庫</a:t>
                    </a:r>
                  </a:p>
                </c:rich>
              </c:tx>
              <c:showLegendKey val="0"/>
              <c:showVal val="1"/>
              <c:showCatName val="0"/>
              <c:showSerName val="0"/>
              <c:showPercent val="0"/>
              <c:showBubbleSize val="0"/>
              <c:extLst>
                <c:ext xmlns:c15="http://schemas.microsoft.com/office/drawing/2012/chart" uri="{CE6537A1-D6FC-4f65-9D91-7224C49458BB}"/>
              </c:extLst>
            </c:dLbl>
            <c:dLbl>
              <c:idx val="28"/>
              <c:tx>
                <c:rich>
                  <a:bodyPr/>
                  <a:lstStyle/>
                  <a:p>
                    <a:r>
                      <a:rPr lang="ja-JP" altLang="en-US"/>
                      <a:t>奈良</a:t>
                    </a:r>
                  </a:p>
                </c:rich>
              </c:tx>
              <c:showLegendKey val="0"/>
              <c:showVal val="1"/>
              <c:showCatName val="0"/>
              <c:showSerName val="0"/>
              <c:showPercent val="0"/>
              <c:showBubbleSize val="0"/>
              <c:extLst>
                <c:ext xmlns:c15="http://schemas.microsoft.com/office/drawing/2012/chart" uri="{CE6537A1-D6FC-4f65-9D91-7224C49458BB}"/>
              </c:extLst>
            </c:dLbl>
            <c:dLbl>
              <c:idx val="29"/>
              <c:tx>
                <c:rich>
                  <a:bodyPr/>
                  <a:lstStyle/>
                  <a:p>
                    <a:r>
                      <a:rPr lang="ja-JP" altLang="en-US"/>
                      <a:t>和歌山</a:t>
                    </a:r>
                  </a:p>
                </c:rich>
              </c:tx>
              <c:showLegendKey val="0"/>
              <c:showVal val="1"/>
              <c:showCatName val="0"/>
              <c:showSerName val="0"/>
              <c:showPercent val="0"/>
              <c:showBubbleSize val="0"/>
              <c:extLst>
                <c:ext xmlns:c15="http://schemas.microsoft.com/office/drawing/2012/chart" uri="{CE6537A1-D6FC-4f65-9D91-7224C49458BB}"/>
              </c:extLst>
            </c:dLbl>
            <c:dLbl>
              <c:idx val="30"/>
              <c:tx>
                <c:rich>
                  <a:bodyPr/>
                  <a:lstStyle/>
                  <a:p>
                    <a:r>
                      <a:rPr lang="ja-JP" altLang="en-US"/>
                      <a:t>鳥取</a:t>
                    </a:r>
                  </a:p>
                </c:rich>
              </c:tx>
              <c:showLegendKey val="0"/>
              <c:showVal val="1"/>
              <c:showCatName val="0"/>
              <c:showSerName val="0"/>
              <c:showPercent val="0"/>
              <c:showBubbleSize val="0"/>
              <c:extLst>
                <c:ext xmlns:c15="http://schemas.microsoft.com/office/drawing/2012/chart" uri="{CE6537A1-D6FC-4f65-9D91-7224C49458BB}"/>
              </c:extLst>
            </c:dLbl>
            <c:dLbl>
              <c:idx val="31"/>
              <c:tx>
                <c:rich>
                  <a:bodyPr/>
                  <a:lstStyle/>
                  <a:p>
                    <a:r>
                      <a:rPr lang="ja-JP" altLang="en-US"/>
                      <a:t>島根</a:t>
                    </a:r>
                  </a:p>
                </c:rich>
              </c:tx>
              <c:showLegendKey val="0"/>
              <c:showVal val="1"/>
              <c:showCatName val="0"/>
              <c:showSerName val="0"/>
              <c:showPercent val="0"/>
              <c:showBubbleSize val="0"/>
              <c:extLst>
                <c:ext xmlns:c15="http://schemas.microsoft.com/office/drawing/2012/chart" uri="{CE6537A1-D6FC-4f65-9D91-7224C49458BB}"/>
              </c:extLst>
            </c:dLbl>
            <c:dLbl>
              <c:idx val="32"/>
              <c:tx>
                <c:rich>
                  <a:bodyPr/>
                  <a:lstStyle/>
                  <a:p>
                    <a:r>
                      <a:rPr lang="ja-JP" altLang="en-US"/>
                      <a:t>岡山</a:t>
                    </a:r>
                  </a:p>
                </c:rich>
              </c:tx>
              <c:showLegendKey val="0"/>
              <c:showVal val="1"/>
              <c:showCatName val="0"/>
              <c:showSerName val="0"/>
              <c:showPercent val="0"/>
              <c:showBubbleSize val="0"/>
              <c:extLst>
                <c:ext xmlns:c15="http://schemas.microsoft.com/office/drawing/2012/chart" uri="{CE6537A1-D6FC-4f65-9D91-7224C49458BB}"/>
              </c:extLst>
            </c:dLbl>
            <c:dLbl>
              <c:idx val="33"/>
              <c:tx>
                <c:rich>
                  <a:bodyPr/>
                  <a:lstStyle/>
                  <a:p>
                    <a:r>
                      <a:rPr lang="ja-JP" altLang="en-US"/>
                      <a:t>広島</a:t>
                    </a:r>
                  </a:p>
                </c:rich>
              </c:tx>
              <c:showLegendKey val="0"/>
              <c:showVal val="1"/>
              <c:showCatName val="0"/>
              <c:showSerName val="0"/>
              <c:showPercent val="0"/>
              <c:showBubbleSize val="0"/>
              <c:extLst>
                <c:ext xmlns:c15="http://schemas.microsoft.com/office/drawing/2012/chart" uri="{CE6537A1-D6FC-4f65-9D91-7224C49458BB}"/>
              </c:extLst>
            </c:dLbl>
            <c:dLbl>
              <c:idx val="34"/>
              <c:tx>
                <c:rich>
                  <a:bodyPr/>
                  <a:lstStyle/>
                  <a:p>
                    <a:r>
                      <a:rPr lang="ja-JP" altLang="en-US"/>
                      <a:t>山口</a:t>
                    </a:r>
                  </a:p>
                </c:rich>
              </c:tx>
              <c:showLegendKey val="0"/>
              <c:showVal val="1"/>
              <c:showCatName val="0"/>
              <c:showSerName val="0"/>
              <c:showPercent val="0"/>
              <c:showBubbleSize val="0"/>
              <c:extLst>
                <c:ext xmlns:c15="http://schemas.microsoft.com/office/drawing/2012/chart" uri="{CE6537A1-D6FC-4f65-9D91-7224C49458BB}"/>
              </c:extLst>
            </c:dLbl>
            <c:dLbl>
              <c:idx val="35"/>
              <c:tx>
                <c:rich>
                  <a:bodyPr/>
                  <a:lstStyle/>
                  <a:p>
                    <a:r>
                      <a:rPr lang="ja-JP" altLang="en-US"/>
                      <a:t>徳島</a:t>
                    </a:r>
                  </a:p>
                </c:rich>
              </c:tx>
              <c:showLegendKey val="0"/>
              <c:showVal val="1"/>
              <c:showCatName val="0"/>
              <c:showSerName val="0"/>
              <c:showPercent val="0"/>
              <c:showBubbleSize val="0"/>
              <c:extLst>
                <c:ext xmlns:c15="http://schemas.microsoft.com/office/drawing/2012/chart" uri="{CE6537A1-D6FC-4f65-9D91-7224C49458BB}"/>
              </c:extLst>
            </c:dLbl>
            <c:dLbl>
              <c:idx val="36"/>
              <c:tx>
                <c:rich>
                  <a:bodyPr/>
                  <a:lstStyle/>
                  <a:p>
                    <a:r>
                      <a:rPr lang="ja-JP" altLang="en-US"/>
                      <a:t>香川</a:t>
                    </a:r>
                  </a:p>
                </c:rich>
              </c:tx>
              <c:showLegendKey val="0"/>
              <c:showVal val="1"/>
              <c:showCatName val="0"/>
              <c:showSerName val="0"/>
              <c:showPercent val="0"/>
              <c:showBubbleSize val="0"/>
              <c:extLst>
                <c:ext xmlns:c15="http://schemas.microsoft.com/office/drawing/2012/chart" uri="{CE6537A1-D6FC-4f65-9D91-7224C49458BB}"/>
              </c:extLst>
            </c:dLbl>
            <c:dLbl>
              <c:idx val="37"/>
              <c:tx>
                <c:rich>
                  <a:bodyPr/>
                  <a:lstStyle/>
                  <a:p>
                    <a:r>
                      <a:rPr lang="ja-JP" altLang="en-US"/>
                      <a:t>愛媛</a:t>
                    </a:r>
                  </a:p>
                </c:rich>
              </c:tx>
              <c:showLegendKey val="0"/>
              <c:showVal val="1"/>
              <c:showCatName val="0"/>
              <c:showSerName val="0"/>
              <c:showPercent val="0"/>
              <c:showBubbleSize val="0"/>
              <c:extLst>
                <c:ext xmlns:c15="http://schemas.microsoft.com/office/drawing/2012/chart" uri="{CE6537A1-D6FC-4f65-9D91-7224C49458BB}"/>
              </c:extLst>
            </c:dLbl>
            <c:dLbl>
              <c:idx val="38"/>
              <c:tx>
                <c:rich>
                  <a:bodyPr/>
                  <a:lstStyle/>
                  <a:p>
                    <a:r>
                      <a:rPr lang="ja-JP" altLang="en-US"/>
                      <a:t>高知</a:t>
                    </a:r>
                  </a:p>
                </c:rich>
              </c:tx>
              <c:showLegendKey val="0"/>
              <c:showVal val="1"/>
              <c:showCatName val="0"/>
              <c:showSerName val="0"/>
              <c:showPercent val="0"/>
              <c:showBubbleSize val="0"/>
              <c:extLst>
                <c:ext xmlns:c15="http://schemas.microsoft.com/office/drawing/2012/chart" uri="{CE6537A1-D6FC-4f65-9D91-7224C49458BB}"/>
              </c:extLst>
            </c:dLbl>
            <c:dLbl>
              <c:idx val="39"/>
              <c:tx>
                <c:rich>
                  <a:bodyPr/>
                  <a:lstStyle/>
                  <a:p>
                    <a:r>
                      <a:rPr lang="ja-JP" altLang="en-US"/>
                      <a:t>福岡</a:t>
                    </a:r>
                  </a:p>
                </c:rich>
              </c:tx>
              <c:showLegendKey val="0"/>
              <c:showVal val="1"/>
              <c:showCatName val="0"/>
              <c:showSerName val="0"/>
              <c:showPercent val="0"/>
              <c:showBubbleSize val="0"/>
              <c:extLst>
                <c:ext xmlns:c15="http://schemas.microsoft.com/office/drawing/2012/chart" uri="{CE6537A1-D6FC-4f65-9D91-7224C49458BB}"/>
              </c:extLst>
            </c:dLbl>
            <c:dLbl>
              <c:idx val="40"/>
              <c:tx>
                <c:rich>
                  <a:bodyPr/>
                  <a:lstStyle/>
                  <a:p>
                    <a:r>
                      <a:rPr lang="ja-JP" altLang="en-US"/>
                      <a:t>佐賀</a:t>
                    </a:r>
                  </a:p>
                </c:rich>
              </c:tx>
              <c:showLegendKey val="0"/>
              <c:showVal val="1"/>
              <c:showCatName val="0"/>
              <c:showSerName val="0"/>
              <c:showPercent val="0"/>
              <c:showBubbleSize val="0"/>
              <c:extLst>
                <c:ext xmlns:c15="http://schemas.microsoft.com/office/drawing/2012/chart" uri="{CE6537A1-D6FC-4f65-9D91-7224C49458BB}"/>
              </c:extLst>
            </c:dLbl>
            <c:dLbl>
              <c:idx val="41"/>
              <c:tx>
                <c:rich>
                  <a:bodyPr/>
                  <a:lstStyle/>
                  <a:p>
                    <a:r>
                      <a:rPr lang="ja-JP" altLang="en-US"/>
                      <a:t>長崎</a:t>
                    </a:r>
                  </a:p>
                </c:rich>
              </c:tx>
              <c:showLegendKey val="0"/>
              <c:showVal val="1"/>
              <c:showCatName val="0"/>
              <c:showSerName val="0"/>
              <c:showPercent val="0"/>
              <c:showBubbleSize val="0"/>
              <c:extLst>
                <c:ext xmlns:c15="http://schemas.microsoft.com/office/drawing/2012/chart" uri="{CE6537A1-D6FC-4f65-9D91-7224C49458BB}"/>
              </c:extLst>
            </c:dLbl>
            <c:dLbl>
              <c:idx val="42"/>
              <c:tx>
                <c:rich>
                  <a:bodyPr/>
                  <a:lstStyle/>
                  <a:p>
                    <a:r>
                      <a:rPr lang="ja-JP" altLang="en-US"/>
                      <a:t>熊本</a:t>
                    </a:r>
                  </a:p>
                </c:rich>
              </c:tx>
              <c:showLegendKey val="0"/>
              <c:showVal val="1"/>
              <c:showCatName val="0"/>
              <c:showSerName val="0"/>
              <c:showPercent val="0"/>
              <c:showBubbleSize val="0"/>
              <c:extLst>
                <c:ext xmlns:c15="http://schemas.microsoft.com/office/drawing/2012/chart" uri="{CE6537A1-D6FC-4f65-9D91-7224C49458BB}"/>
              </c:extLst>
            </c:dLbl>
            <c:dLbl>
              <c:idx val="43"/>
              <c:tx>
                <c:rich>
                  <a:bodyPr/>
                  <a:lstStyle/>
                  <a:p>
                    <a:r>
                      <a:rPr lang="ja-JP" altLang="en-US"/>
                      <a:t>大分</a:t>
                    </a:r>
                  </a:p>
                </c:rich>
              </c:tx>
              <c:showLegendKey val="0"/>
              <c:showVal val="1"/>
              <c:showCatName val="0"/>
              <c:showSerName val="0"/>
              <c:showPercent val="0"/>
              <c:showBubbleSize val="0"/>
              <c:extLst>
                <c:ext xmlns:c15="http://schemas.microsoft.com/office/drawing/2012/chart" uri="{CE6537A1-D6FC-4f65-9D91-7224C49458BB}"/>
              </c:extLst>
            </c:dLbl>
            <c:dLbl>
              <c:idx val="44"/>
              <c:tx>
                <c:rich>
                  <a:bodyPr/>
                  <a:lstStyle/>
                  <a:p>
                    <a:r>
                      <a:rPr lang="ja-JP" altLang="en-US"/>
                      <a:t>宮崎</a:t>
                    </a:r>
                  </a:p>
                </c:rich>
              </c:tx>
              <c:showLegendKey val="0"/>
              <c:showVal val="1"/>
              <c:showCatName val="0"/>
              <c:showSerName val="0"/>
              <c:showPercent val="0"/>
              <c:showBubbleSize val="0"/>
              <c:extLst>
                <c:ext xmlns:c15="http://schemas.microsoft.com/office/drawing/2012/chart" uri="{CE6537A1-D6FC-4f65-9D91-7224C49458BB}"/>
              </c:extLst>
            </c:dLbl>
            <c:dLbl>
              <c:idx val="45"/>
              <c:tx>
                <c:rich>
                  <a:bodyPr/>
                  <a:lstStyle/>
                  <a:p>
                    <a:r>
                      <a:rPr lang="ja-JP" altLang="en-US"/>
                      <a:t>鹿児島</a:t>
                    </a:r>
                  </a:p>
                </c:rich>
              </c:tx>
              <c:showLegendKey val="0"/>
              <c:showVal val="1"/>
              <c:showCatName val="0"/>
              <c:showSerName val="0"/>
              <c:showPercent val="0"/>
              <c:showBubbleSize val="0"/>
              <c:extLst>
                <c:ext xmlns:c15="http://schemas.microsoft.com/office/drawing/2012/chart" uri="{CE6537A1-D6FC-4f65-9D91-7224C49458BB}"/>
              </c:extLst>
            </c:dLbl>
            <c:dLbl>
              <c:idx val="46"/>
              <c:tx>
                <c:rich>
                  <a:bodyPr/>
                  <a:lstStyle/>
                  <a:p>
                    <a:r>
                      <a:rPr lang="ja-JP" altLang="en-US"/>
                      <a:t>沖縄</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公的病院・地域差指数!$B$4:$B$50</c:f>
              <c:numCache>
                <c:formatCode>0%</c:formatCode>
                <c:ptCount val="47"/>
                <c:pt idx="0">
                  <c:v>0.27537946695350801</c:v>
                </c:pt>
                <c:pt idx="1">
                  <c:v>0.41052631578947402</c:v>
                </c:pt>
                <c:pt idx="2">
                  <c:v>0.46086461078270802</c:v>
                </c:pt>
                <c:pt idx="3">
                  <c:v>0.286689419795222</c:v>
                </c:pt>
                <c:pt idx="4">
                  <c:v>0.55440998791784102</c:v>
                </c:pt>
                <c:pt idx="5">
                  <c:v>0.51259722691917498</c:v>
                </c:pt>
                <c:pt idx="6">
                  <c:v>0.26404357764700198</c:v>
                </c:pt>
                <c:pt idx="7">
                  <c:v>0.21500072537356699</c:v>
                </c:pt>
                <c:pt idx="8">
                  <c:v>0.23345852203689399</c:v>
                </c:pt>
                <c:pt idx="9">
                  <c:v>0.23015051740357501</c:v>
                </c:pt>
                <c:pt idx="10">
                  <c:v>0.13837749139518099</c:v>
                </c:pt>
                <c:pt idx="11">
                  <c:v>0.18488786417941699</c:v>
                </c:pt>
                <c:pt idx="12">
                  <c:v>0.102452562619083</c:v>
                </c:pt>
                <c:pt idx="13">
                  <c:v>0.207507286295359</c:v>
                </c:pt>
                <c:pt idx="14">
                  <c:v>0.42606786261755802</c:v>
                </c:pt>
                <c:pt idx="15">
                  <c:v>0.41057468111370199</c:v>
                </c:pt>
                <c:pt idx="16">
                  <c:v>0.26643708947133499</c:v>
                </c:pt>
                <c:pt idx="17">
                  <c:v>0.35595887536718401</c:v>
                </c:pt>
                <c:pt idx="18">
                  <c:v>0.321550867115873</c:v>
                </c:pt>
                <c:pt idx="19">
                  <c:v>0.49903510384120597</c:v>
                </c:pt>
                <c:pt idx="20">
                  <c:v>0.47324057502453698</c:v>
                </c:pt>
                <c:pt idx="21">
                  <c:v>0.38308580603328501</c:v>
                </c:pt>
                <c:pt idx="22">
                  <c:v>0.30899780288220302</c:v>
                </c:pt>
                <c:pt idx="23">
                  <c:v>0.41189674523007902</c:v>
                </c:pt>
                <c:pt idx="24">
                  <c:v>0.44419452416039701</c:v>
                </c:pt>
                <c:pt idx="25">
                  <c:v>0.19148740577312001</c:v>
                </c:pt>
                <c:pt idx="26">
                  <c:v>0.16033849355503199</c:v>
                </c:pt>
                <c:pt idx="27">
                  <c:v>0.24071409053647899</c:v>
                </c:pt>
                <c:pt idx="28">
                  <c:v>0.28491730112890501</c:v>
                </c:pt>
                <c:pt idx="29">
                  <c:v>0.39782626731933901</c:v>
                </c:pt>
                <c:pt idx="30">
                  <c:v>0.306283707512856</c:v>
                </c:pt>
                <c:pt idx="31">
                  <c:v>0.429891479531535</c:v>
                </c:pt>
                <c:pt idx="32">
                  <c:v>0.143358085808581</c:v>
                </c:pt>
                <c:pt idx="33">
                  <c:v>0.242531599963972</c:v>
                </c:pt>
                <c:pt idx="34">
                  <c:v>0.236431777171147</c:v>
                </c:pt>
                <c:pt idx="35">
                  <c:v>0.28248337028824799</c:v>
                </c:pt>
                <c:pt idx="36">
                  <c:v>0.34082308420056801</c:v>
                </c:pt>
                <c:pt idx="37">
                  <c:v>0.27514251909218002</c:v>
                </c:pt>
                <c:pt idx="38">
                  <c:v>0.16226392178296001</c:v>
                </c:pt>
                <c:pt idx="39">
                  <c:v>8.7459931468995195E-2</c:v>
                </c:pt>
                <c:pt idx="40">
                  <c:v>0.13431269674711399</c:v>
                </c:pt>
                <c:pt idx="41">
                  <c:v>0.21529745042492901</c:v>
                </c:pt>
                <c:pt idx="42">
                  <c:v>0.16157221206581401</c:v>
                </c:pt>
                <c:pt idx="43">
                  <c:v>0.14295226047007101</c:v>
                </c:pt>
                <c:pt idx="44">
                  <c:v>0.174105051856808</c:v>
                </c:pt>
                <c:pt idx="45">
                  <c:v>0.11693744164332399</c:v>
                </c:pt>
                <c:pt idx="46">
                  <c:v>0.19476236663433599</c:v>
                </c:pt>
              </c:numCache>
            </c:numRef>
          </c:xVal>
          <c:yVal>
            <c:numRef>
              <c:f>公的病院・地域差指数!$C$4:$C$50</c:f>
              <c:numCache>
                <c:formatCode>#,##0.000</c:formatCode>
                <c:ptCount val="47"/>
                <c:pt idx="0">
                  <c:v>1.1562358450902299</c:v>
                </c:pt>
                <c:pt idx="1">
                  <c:v>0.91581197815644999</c:v>
                </c:pt>
                <c:pt idx="2">
                  <c:v>0.90064737222782498</c:v>
                </c:pt>
                <c:pt idx="3">
                  <c:v>0.94411082825982995</c:v>
                </c:pt>
                <c:pt idx="4">
                  <c:v>0.94158129819304803</c:v>
                </c:pt>
                <c:pt idx="5">
                  <c:v>0.92542249038875102</c:v>
                </c:pt>
                <c:pt idx="6">
                  <c:v>0.94177459880299597</c:v>
                </c:pt>
                <c:pt idx="7">
                  <c:v>0.894383757251488</c:v>
                </c:pt>
                <c:pt idx="8">
                  <c:v>0.90032652243484901</c:v>
                </c:pt>
                <c:pt idx="9">
                  <c:v>0.92443563698970199</c:v>
                </c:pt>
                <c:pt idx="10">
                  <c:v>0.91798150365945097</c:v>
                </c:pt>
                <c:pt idx="11">
                  <c:v>0.87671611750228495</c:v>
                </c:pt>
                <c:pt idx="12">
                  <c:v>0.98113023690548695</c:v>
                </c:pt>
                <c:pt idx="13">
                  <c:v>0.93856794977999103</c:v>
                </c:pt>
                <c:pt idx="14">
                  <c:v>0.87430939636766203</c:v>
                </c:pt>
                <c:pt idx="15">
                  <c:v>0.97189834736682001</c:v>
                </c:pt>
                <c:pt idx="16">
                  <c:v>1.0780384214320919</c:v>
                </c:pt>
                <c:pt idx="17">
                  <c:v>0.99774015154958196</c:v>
                </c:pt>
                <c:pt idx="18">
                  <c:v>0.91727480067312395</c:v>
                </c:pt>
                <c:pt idx="19">
                  <c:v>0.89319324650258702</c:v>
                </c:pt>
                <c:pt idx="20">
                  <c:v>0.94335977865048404</c:v>
                </c:pt>
                <c:pt idx="21">
                  <c:v>0.88428507481691399</c:v>
                </c:pt>
                <c:pt idx="22">
                  <c:v>0.97354110717155695</c:v>
                </c:pt>
                <c:pt idx="23">
                  <c:v>0.92370334671514098</c:v>
                </c:pt>
                <c:pt idx="24">
                  <c:v>0.98193540418998404</c:v>
                </c:pt>
                <c:pt idx="25">
                  <c:v>1.0503390423133629</c:v>
                </c:pt>
                <c:pt idx="26">
                  <c:v>1.108104115562845</c:v>
                </c:pt>
                <c:pt idx="27">
                  <c:v>1.04349549777297</c:v>
                </c:pt>
                <c:pt idx="28">
                  <c:v>0.98030822244151195</c:v>
                </c:pt>
                <c:pt idx="29">
                  <c:v>0.98070850486815697</c:v>
                </c:pt>
                <c:pt idx="30">
                  <c:v>0.98606812542408895</c:v>
                </c:pt>
                <c:pt idx="31">
                  <c:v>1.026664562434652</c:v>
                </c:pt>
                <c:pt idx="32">
                  <c:v>1.064551430839376</c:v>
                </c:pt>
                <c:pt idx="33">
                  <c:v>1.1338091148038101</c:v>
                </c:pt>
                <c:pt idx="34">
                  <c:v>1.117942339548015</c:v>
                </c:pt>
                <c:pt idx="35">
                  <c:v>1.097174186134227</c:v>
                </c:pt>
                <c:pt idx="36">
                  <c:v>1.0866330177197641</c:v>
                </c:pt>
                <c:pt idx="37">
                  <c:v>1.0219064662032249</c:v>
                </c:pt>
                <c:pt idx="38">
                  <c:v>1.163706611397888</c:v>
                </c:pt>
                <c:pt idx="39">
                  <c:v>1.2037079433693889</c:v>
                </c:pt>
                <c:pt idx="40">
                  <c:v>1.1572922753905399</c:v>
                </c:pt>
                <c:pt idx="41">
                  <c:v>1.1576525668991919</c:v>
                </c:pt>
                <c:pt idx="42">
                  <c:v>1.1018852167506781</c:v>
                </c:pt>
                <c:pt idx="43">
                  <c:v>1.1128713131034369</c:v>
                </c:pt>
                <c:pt idx="44">
                  <c:v>1.0109535649749051</c:v>
                </c:pt>
                <c:pt idx="45">
                  <c:v>1.1299333032401191</c:v>
                </c:pt>
                <c:pt idx="46">
                  <c:v>1.0905721321741499</c:v>
                </c:pt>
              </c:numCache>
            </c:numRef>
          </c:yVal>
          <c:smooth val="0"/>
        </c:ser>
        <c:dLbls>
          <c:showLegendKey val="0"/>
          <c:showVal val="0"/>
          <c:showCatName val="0"/>
          <c:showSerName val="0"/>
          <c:showPercent val="0"/>
          <c:showBubbleSize val="0"/>
        </c:dLbls>
        <c:axId val="208662152"/>
        <c:axId val="208662536"/>
      </c:scatterChart>
      <c:valAx>
        <c:axId val="208662152"/>
        <c:scaling>
          <c:orientation val="minMax"/>
        </c:scaling>
        <c:delete val="0"/>
        <c:axPos val="b"/>
        <c:numFmt formatCode="0%" sourceLinked="1"/>
        <c:majorTickMark val="out"/>
        <c:minorTickMark val="none"/>
        <c:tickLblPos val="nextTo"/>
        <c:crossAx val="208662536"/>
        <c:crosses val="autoZero"/>
        <c:crossBetween val="midCat"/>
      </c:valAx>
      <c:valAx>
        <c:axId val="208662536"/>
        <c:scaling>
          <c:orientation val="minMax"/>
          <c:min val="0.8"/>
        </c:scaling>
        <c:delete val="0"/>
        <c:axPos val="l"/>
        <c:majorGridlines/>
        <c:numFmt formatCode="#,##0.00" sourceLinked="0"/>
        <c:majorTickMark val="out"/>
        <c:minorTickMark val="none"/>
        <c:tickLblPos val="nextTo"/>
        <c:crossAx val="208662152"/>
        <c:crosses val="autoZero"/>
        <c:crossBetween val="midCat"/>
      </c:valAx>
    </c:plotArea>
    <c:plotVisOnly val="1"/>
    <c:dispBlanksAs val="gap"/>
    <c:showDLblsOverMax val="0"/>
  </c:chart>
  <c:txPr>
    <a:bodyPr/>
    <a:lstStyle/>
    <a:p>
      <a:pPr>
        <a:defRPr sz="1400"/>
      </a:pPr>
      <a:endParaRPr lang="ja-JP"/>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47625">
              <a:noFill/>
            </a:ln>
          </c:spPr>
          <c:dLbls>
            <c:dLbl>
              <c:idx val="0"/>
              <c:tx>
                <c:rich>
                  <a:bodyPr/>
                  <a:lstStyle/>
                  <a:p>
                    <a:r>
                      <a:rPr lang="ja-JP" altLang="en-US"/>
                      <a:t>北海道</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ja-JP" altLang="en-US"/>
                      <a:t>青森</a:t>
                    </a: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ja-JP" altLang="en-US"/>
                      <a:t>岩手</a:t>
                    </a:r>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ja-JP" altLang="en-US"/>
                      <a:t>宮城</a:t>
                    </a:r>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ja-JP" altLang="en-US"/>
                      <a:t>秋田</a:t>
                    </a:r>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ja-JP" altLang="en-US"/>
                      <a:t>山形</a:t>
                    </a:r>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ja-JP" altLang="en-US"/>
                      <a:t>福島</a:t>
                    </a:r>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ja-JP" altLang="en-US"/>
                      <a:t>茨城</a:t>
                    </a:r>
                  </a:p>
                </c:rich>
              </c:tx>
              <c:showLegendKey val="0"/>
              <c:showVal val="1"/>
              <c:showCatName val="0"/>
              <c:showSerName val="0"/>
              <c:showPercent val="0"/>
              <c:showBubbleSize val="0"/>
              <c:extLst>
                <c:ext xmlns:c15="http://schemas.microsoft.com/office/drawing/2012/chart" uri="{CE6537A1-D6FC-4f65-9D91-7224C49458BB}"/>
              </c:extLst>
            </c:dLbl>
            <c:dLbl>
              <c:idx val="8"/>
              <c:tx>
                <c:rich>
                  <a:bodyPr/>
                  <a:lstStyle/>
                  <a:p>
                    <a:r>
                      <a:rPr lang="ja-JP" altLang="en-US"/>
                      <a:t>栃木</a:t>
                    </a:r>
                  </a:p>
                </c:rich>
              </c:tx>
              <c:showLegendKey val="0"/>
              <c:showVal val="1"/>
              <c:showCatName val="0"/>
              <c:showSerName val="0"/>
              <c:showPercent val="0"/>
              <c:showBubbleSize val="0"/>
              <c:extLst>
                <c:ext xmlns:c15="http://schemas.microsoft.com/office/drawing/2012/chart" uri="{CE6537A1-D6FC-4f65-9D91-7224C49458BB}"/>
              </c:extLst>
            </c:dLbl>
            <c:dLbl>
              <c:idx val="9"/>
              <c:tx>
                <c:rich>
                  <a:bodyPr/>
                  <a:lstStyle/>
                  <a:p>
                    <a:r>
                      <a:rPr lang="ja-JP" altLang="en-US"/>
                      <a:t>群馬</a:t>
                    </a:r>
                  </a:p>
                </c:rich>
              </c:tx>
              <c:showLegendKey val="0"/>
              <c:showVal val="1"/>
              <c:showCatName val="0"/>
              <c:showSerName val="0"/>
              <c:showPercent val="0"/>
              <c:showBubbleSize val="0"/>
              <c:extLst>
                <c:ext xmlns:c15="http://schemas.microsoft.com/office/drawing/2012/chart" uri="{CE6537A1-D6FC-4f65-9D91-7224C49458BB}"/>
              </c:extLst>
            </c:dLbl>
            <c:dLbl>
              <c:idx val="10"/>
              <c:tx>
                <c:rich>
                  <a:bodyPr/>
                  <a:lstStyle/>
                  <a:p>
                    <a:r>
                      <a:rPr lang="ja-JP" altLang="en-US"/>
                      <a:t>埼玉</a:t>
                    </a:r>
                  </a:p>
                </c:rich>
              </c:tx>
              <c:showLegendKey val="0"/>
              <c:showVal val="1"/>
              <c:showCatName val="0"/>
              <c:showSerName val="0"/>
              <c:showPercent val="0"/>
              <c:showBubbleSize val="0"/>
              <c:extLst>
                <c:ext xmlns:c15="http://schemas.microsoft.com/office/drawing/2012/chart" uri="{CE6537A1-D6FC-4f65-9D91-7224C49458BB}"/>
              </c:extLst>
            </c:dLbl>
            <c:dLbl>
              <c:idx val="11"/>
              <c:tx>
                <c:rich>
                  <a:bodyPr/>
                  <a:lstStyle/>
                  <a:p>
                    <a:r>
                      <a:rPr lang="ja-JP" altLang="en-US"/>
                      <a:t>千葉</a:t>
                    </a:r>
                  </a:p>
                </c:rich>
              </c:tx>
              <c:showLegendKey val="0"/>
              <c:showVal val="1"/>
              <c:showCatName val="0"/>
              <c:showSerName val="0"/>
              <c:showPercent val="0"/>
              <c:showBubbleSize val="0"/>
              <c:extLst>
                <c:ext xmlns:c15="http://schemas.microsoft.com/office/drawing/2012/chart" uri="{CE6537A1-D6FC-4f65-9D91-7224C49458BB}"/>
              </c:extLst>
            </c:dLbl>
            <c:dLbl>
              <c:idx val="12"/>
              <c:tx>
                <c:rich>
                  <a:bodyPr/>
                  <a:lstStyle/>
                  <a:p>
                    <a:r>
                      <a:rPr lang="ja-JP" altLang="en-US"/>
                      <a:t>東京</a:t>
                    </a:r>
                  </a:p>
                </c:rich>
              </c:tx>
              <c:showLegendKey val="0"/>
              <c:showVal val="1"/>
              <c:showCatName val="0"/>
              <c:showSerName val="0"/>
              <c:showPercent val="0"/>
              <c:showBubbleSize val="0"/>
              <c:extLst>
                <c:ext xmlns:c15="http://schemas.microsoft.com/office/drawing/2012/chart" uri="{CE6537A1-D6FC-4f65-9D91-7224C49458BB}"/>
              </c:extLst>
            </c:dLbl>
            <c:dLbl>
              <c:idx val="13"/>
              <c:tx>
                <c:rich>
                  <a:bodyPr/>
                  <a:lstStyle/>
                  <a:p>
                    <a:r>
                      <a:rPr lang="ja-JP" altLang="en-US"/>
                      <a:t>神奈川</a:t>
                    </a:r>
                  </a:p>
                </c:rich>
              </c:tx>
              <c:showLegendKey val="0"/>
              <c:showVal val="1"/>
              <c:showCatName val="0"/>
              <c:showSerName val="0"/>
              <c:showPercent val="0"/>
              <c:showBubbleSize val="0"/>
              <c:extLst>
                <c:ext xmlns:c15="http://schemas.microsoft.com/office/drawing/2012/chart" uri="{CE6537A1-D6FC-4f65-9D91-7224C49458BB}"/>
              </c:extLst>
            </c:dLbl>
            <c:dLbl>
              <c:idx val="14"/>
              <c:tx>
                <c:rich>
                  <a:bodyPr/>
                  <a:lstStyle/>
                  <a:p>
                    <a:r>
                      <a:rPr lang="ja-JP" altLang="en-US"/>
                      <a:t>新潟</a:t>
                    </a:r>
                  </a:p>
                </c:rich>
              </c:tx>
              <c:showLegendKey val="0"/>
              <c:showVal val="1"/>
              <c:showCatName val="0"/>
              <c:showSerName val="0"/>
              <c:showPercent val="0"/>
              <c:showBubbleSize val="0"/>
              <c:extLst>
                <c:ext xmlns:c15="http://schemas.microsoft.com/office/drawing/2012/chart" uri="{CE6537A1-D6FC-4f65-9D91-7224C49458BB}"/>
              </c:extLst>
            </c:dLbl>
            <c:dLbl>
              <c:idx val="15"/>
              <c:tx>
                <c:rich>
                  <a:bodyPr/>
                  <a:lstStyle/>
                  <a:p>
                    <a:r>
                      <a:rPr lang="ja-JP" altLang="en-US"/>
                      <a:t>富山</a:t>
                    </a:r>
                  </a:p>
                </c:rich>
              </c:tx>
              <c:showLegendKey val="0"/>
              <c:showVal val="1"/>
              <c:showCatName val="0"/>
              <c:showSerName val="0"/>
              <c:showPercent val="0"/>
              <c:showBubbleSize val="0"/>
              <c:extLst>
                <c:ext xmlns:c15="http://schemas.microsoft.com/office/drawing/2012/chart" uri="{CE6537A1-D6FC-4f65-9D91-7224C49458BB}"/>
              </c:extLst>
            </c:dLbl>
            <c:dLbl>
              <c:idx val="16"/>
              <c:tx>
                <c:rich>
                  <a:bodyPr/>
                  <a:lstStyle/>
                  <a:p>
                    <a:r>
                      <a:rPr lang="ja-JP" altLang="en-US"/>
                      <a:t>石川</a:t>
                    </a:r>
                  </a:p>
                </c:rich>
              </c:tx>
              <c:showLegendKey val="0"/>
              <c:showVal val="1"/>
              <c:showCatName val="0"/>
              <c:showSerName val="0"/>
              <c:showPercent val="0"/>
              <c:showBubbleSize val="0"/>
              <c:extLst>
                <c:ext xmlns:c15="http://schemas.microsoft.com/office/drawing/2012/chart" uri="{CE6537A1-D6FC-4f65-9D91-7224C49458BB}"/>
              </c:extLst>
            </c:dLbl>
            <c:dLbl>
              <c:idx val="17"/>
              <c:tx>
                <c:rich>
                  <a:bodyPr/>
                  <a:lstStyle/>
                  <a:p>
                    <a:r>
                      <a:rPr lang="ja-JP" altLang="en-US"/>
                      <a:t>福井</a:t>
                    </a:r>
                  </a:p>
                </c:rich>
              </c:tx>
              <c:showLegendKey val="0"/>
              <c:showVal val="1"/>
              <c:showCatName val="0"/>
              <c:showSerName val="0"/>
              <c:showPercent val="0"/>
              <c:showBubbleSize val="0"/>
              <c:extLst>
                <c:ext xmlns:c15="http://schemas.microsoft.com/office/drawing/2012/chart" uri="{CE6537A1-D6FC-4f65-9D91-7224C49458BB}"/>
              </c:extLst>
            </c:dLbl>
            <c:dLbl>
              <c:idx val="18"/>
              <c:tx>
                <c:rich>
                  <a:bodyPr/>
                  <a:lstStyle/>
                  <a:p>
                    <a:r>
                      <a:rPr lang="ja-JP" altLang="en-US"/>
                      <a:t>山梨</a:t>
                    </a:r>
                  </a:p>
                </c:rich>
              </c:tx>
              <c:showLegendKey val="0"/>
              <c:showVal val="1"/>
              <c:showCatName val="0"/>
              <c:showSerName val="0"/>
              <c:showPercent val="0"/>
              <c:showBubbleSize val="0"/>
              <c:extLst>
                <c:ext xmlns:c15="http://schemas.microsoft.com/office/drawing/2012/chart" uri="{CE6537A1-D6FC-4f65-9D91-7224C49458BB}"/>
              </c:extLst>
            </c:dLbl>
            <c:dLbl>
              <c:idx val="19"/>
              <c:tx>
                <c:rich>
                  <a:bodyPr/>
                  <a:lstStyle/>
                  <a:p>
                    <a:r>
                      <a:rPr lang="ja-JP" altLang="en-US"/>
                      <a:t>長野</a:t>
                    </a:r>
                  </a:p>
                </c:rich>
              </c:tx>
              <c:showLegendKey val="0"/>
              <c:showVal val="1"/>
              <c:showCatName val="0"/>
              <c:showSerName val="0"/>
              <c:showPercent val="0"/>
              <c:showBubbleSize val="0"/>
              <c:extLst>
                <c:ext xmlns:c15="http://schemas.microsoft.com/office/drawing/2012/chart" uri="{CE6537A1-D6FC-4f65-9D91-7224C49458BB}"/>
              </c:extLst>
            </c:dLbl>
            <c:dLbl>
              <c:idx val="20"/>
              <c:tx>
                <c:rich>
                  <a:bodyPr/>
                  <a:lstStyle/>
                  <a:p>
                    <a:r>
                      <a:rPr lang="ja-JP" altLang="en-US"/>
                      <a:t>岐阜</a:t>
                    </a:r>
                  </a:p>
                </c:rich>
              </c:tx>
              <c:showLegendKey val="0"/>
              <c:showVal val="1"/>
              <c:showCatName val="0"/>
              <c:showSerName val="0"/>
              <c:showPercent val="0"/>
              <c:showBubbleSize val="0"/>
              <c:extLst>
                <c:ext xmlns:c15="http://schemas.microsoft.com/office/drawing/2012/chart" uri="{CE6537A1-D6FC-4f65-9D91-7224C49458BB}"/>
              </c:extLst>
            </c:dLbl>
            <c:dLbl>
              <c:idx val="21"/>
              <c:tx>
                <c:rich>
                  <a:bodyPr/>
                  <a:lstStyle/>
                  <a:p>
                    <a:r>
                      <a:rPr lang="ja-JP" altLang="en-US"/>
                      <a:t>静岡</a:t>
                    </a:r>
                  </a:p>
                </c:rich>
              </c:tx>
              <c:showLegendKey val="0"/>
              <c:showVal val="1"/>
              <c:showCatName val="0"/>
              <c:showSerName val="0"/>
              <c:showPercent val="0"/>
              <c:showBubbleSize val="0"/>
              <c:extLst>
                <c:ext xmlns:c15="http://schemas.microsoft.com/office/drawing/2012/chart" uri="{CE6537A1-D6FC-4f65-9D91-7224C49458BB}"/>
              </c:extLst>
            </c:dLbl>
            <c:dLbl>
              <c:idx val="22"/>
              <c:tx>
                <c:rich>
                  <a:bodyPr/>
                  <a:lstStyle/>
                  <a:p>
                    <a:r>
                      <a:rPr lang="ja-JP" altLang="en-US"/>
                      <a:t>愛知</a:t>
                    </a:r>
                  </a:p>
                </c:rich>
              </c:tx>
              <c:showLegendKey val="0"/>
              <c:showVal val="1"/>
              <c:showCatName val="0"/>
              <c:showSerName val="0"/>
              <c:showPercent val="0"/>
              <c:showBubbleSize val="0"/>
              <c:extLst>
                <c:ext xmlns:c15="http://schemas.microsoft.com/office/drawing/2012/chart" uri="{CE6537A1-D6FC-4f65-9D91-7224C49458BB}"/>
              </c:extLst>
            </c:dLbl>
            <c:dLbl>
              <c:idx val="23"/>
              <c:tx>
                <c:rich>
                  <a:bodyPr/>
                  <a:lstStyle/>
                  <a:p>
                    <a:r>
                      <a:rPr lang="ja-JP" altLang="en-US"/>
                      <a:t>三重</a:t>
                    </a:r>
                  </a:p>
                </c:rich>
              </c:tx>
              <c:showLegendKey val="0"/>
              <c:showVal val="1"/>
              <c:showCatName val="0"/>
              <c:showSerName val="0"/>
              <c:showPercent val="0"/>
              <c:showBubbleSize val="0"/>
              <c:extLst>
                <c:ext xmlns:c15="http://schemas.microsoft.com/office/drawing/2012/chart" uri="{CE6537A1-D6FC-4f65-9D91-7224C49458BB}"/>
              </c:extLst>
            </c:dLbl>
            <c:dLbl>
              <c:idx val="24"/>
              <c:tx>
                <c:rich>
                  <a:bodyPr/>
                  <a:lstStyle/>
                  <a:p>
                    <a:r>
                      <a:rPr lang="ja-JP" altLang="en-US"/>
                      <a:t>滋賀</a:t>
                    </a:r>
                  </a:p>
                </c:rich>
              </c:tx>
              <c:showLegendKey val="0"/>
              <c:showVal val="1"/>
              <c:showCatName val="0"/>
              <c:showSerName val="0"/>
              <c:showPercent val="0"/>
              <c:showBubbleSize val="0"/>
              <c:extLst>
                <c:ext xmlns:c15="http://schemas.microsoft.com/office/drawing/2012/chart" uri="{CE6537A1-D6FC-4f65-9D91-7224C49458BB}"/>
              </c:extLst>
            </c:dLbl>
            <c:dLbl>
              <c:idx val="25"/>
              <c:tx>
                <c:rich>
                  <a:bodyPr/>
                  <a:lstStyle/>
                  <a:p>
                    <a:r>
                      <a:rPr lang="ja-JP" altLang="en-US"/>
                      <a:t>京都</a:t>
                    </a:r>
                  </a:p>
                </c:rich>
              </c:tx>
              <c:showLegendKey val="0"/>
              <c:showVal val="1"/>
              <c:showCatName val="0"/>
              <c:showSerName val="0"/>
              <c:showPercent val="0"/>
              <c:showBubbleSize val="0"/>
              <c:extLst>
                <c:ext xmlns:c15="http://schemas.microsoft.com/office/drawing/2012/chart" uri="{CE6537A1-D6FC-4f65-9D91-7224C49458BB}"/>
              </c:extLst>
            </c:dLbl>
            <c:dLbl>
              <c:idx val="26"/>
              <c:tx>
                <c:rich>
                  <a:bodyPr/>
                  <a:lstStyle/>
                  <a:p>
                    <a:r>
                      <a:rPr lang="ja-JP" altLang="en-US"/>
                      <a:t>大阪</a:t>
                    </a:r>
                  </a:p>
                </c:rich>
              </c:tx>
              <c:showLegendKey val="0"/>
              <c:showVal val="1"/>
              <c:showCatName val="0"/>
              <c:showSerName val="0"/>
              <c:showPercent val="0"/>
              <c:showBubbleSize val="0"/>
              <c:extLst>
                <c:ext xmlns:c15="http://schemas.microsoft.com/office/drawing/2012/chart" uri="{CE6537A1-D6FC-4f65-9D91-7224C49458BB}"/>
              </c:extLst>
            </c:dLbl>
            <c:dLbl>
              <c:idx val="27"/>
              <c:tx>
                <c:rich>
                  <a:bodyPr/>
                  <a:lstStyle/>
                  <a:p>
                    <a:r>
                      <a:rPr lang="ja-JP" altLang="en-US"/>
                      <a:t>兵庫</a:t>
                    </a:r>
                  </a:p>
                </c:rich>
              </c:tx>
              <c:showLegendKey val="0"/>
              <c:showVal val="1"/>
              <c:showCatName val="0"/>
              <c:showSerName val="0"/>
              <c:showPercent val="0"/>
              <c:showBubbleSize val="0"/>
              <c:extLst>
                <c:ext xmlns:c15="http://schemas.microsoft.com/office/drawing/2012/chart" uri="{CE6537A1-D6FC-4f65-9D91-7224C49458BB}"/>
              </c:extLst>
            </c:dLbl>
            <c:dLbl>
              <c:idx val="28"/>
              <c:tx>
                <c:rich>
                  <a:bodyPr/>
                  <a:lstStyle/>
                  <a:p>
                    <a:r>
                      <a:rPr lang="ja-JP" altLang="en-US"/>
                      <a:t>奈良</a:t>
                    </a:r>
                  </a:p>
                </c:rich>
              </c:tx>
              <c:showLegendKey val="0"/>
              <c:showVal val="1"/>
              <c:showCatName val="0"/>
              <c:showSerName val="0"/>
              <c:showPercent val="0"/>
              <c:showBubbleSize val="0"/>
              <c:extLst>
                <c:ext xmlns:c15="http://schemas.microsoft.com/office/drawing/2012/chart" uri="{CE6537A1-D6FC-4f65-9D91-7224C49458BB}"/>
              </c:extLst>
            </c:dLbl>
            <c:dLbl>
              <c:idx val="29"/>
              <c:tx>
                <c:rich>
                  <a:bodyPr/>
                  <a:lstStyle/>
                  <a:p>
                    <a:r>
                      <a:rPr lang="ja-JP" altLang="en-US"/>
                      <a:t>和歌山</a:t>
                    </a:r>
                  </a:p>
                </c:rich>
              </c:tx>
              <c:showLegendKey val="0"/>
              <c:showVal val="1"/>
              <c:showCatName val="0"/>
              <c:showSerName val="0"/>
              <c:showPercent val="0"/>
              <c:showBubbleSize val="0"/>
              <c:extLst>
                <c:ext xmlns:c15="http://schemas.microsoft.com/office/drawing/2012/chart" uri="{CE6537A1-D6FC-4f65-9D91-7224C49458BB}"/>
              </c:extLst>
            </c:dLbl>
            <c:dLbl>
              <c:idx val="30"/>
              <c:tx>
                <c:rich>
                  <a:bodyPr/>
                  <a:lstStyle/>
                  <a:p>
                    <a:r>
                      <a:rPr lang="ja-JP" altLang="en-US"/>
                      <a:t>鳥取</a:t>
                    </a:r>
                  </a:p>
                </c:rich>
              </c:tx>
              <c:showLegendKey val="0"/>
              <c:showVal val="1"/>
              <c:showCatName val="0"/>
              <c:showSerName val="0"/>
              <c:showPercent val="0"/>
              <c:showBubbleSize val="0"/>
              <c:extLst>
                <c:ext xmlns:c15="http://schemas.microsoft.com/office/drawing/2012/chart" uri="{CE6537A1-D6FC-4f65-9D91-7224C49458BB}"/>
              </c:extLst>
            </c:dLbl>
            <c:dLbl>
              <c:idx val="31"/>
              <c:tx>
                <c:rich>
                  <a:bodyPr/>
                  <a:lstStyle/>
                  <a:p>
                    <a:r>
                      <a:rPr lang="ja-JP" altLang="en-US"/>
                      <a:t>島根</a:t>
                    </a:r>
                  </a:p>
                </c:rich>
              </c:tx>
              <c:showLegendKey val="0"/>
              <c:showVal val="1"/>
              <c:showCatName val="0"/>
              <c:showSerName val="0"/>
              <c:showPercent val="0"/>
              <c:showBubbleSize val="0"/>
              <c:extLst>
                <c:ext xmlns:c15="http://schemas.microsoft.com/office/drawing/2012/chart" uri="{CE6537A1-D6FC-4f65-9D91-7224C49458BB}"/>
              </c:extLst>
            </c:dLbl>
            <c:dLbl>
              <c:idx val="32"/>
              <c:tx>
                <c:rich>
                  <a:bodyPr/>
                  <a:lstStyle/>
                  <a:p>
                    <a:r>
                      <a:rPr lang="ja-JP" altLang="en-US"/>
                      <a:t>岡山</a:t>
                    </a:r>
                  </a:p>
                </c:rich>
              </c:tx>
              <c:showLegendKey val="0"/>
              <c:showVal val="1"/>
              <c:showCatName val="0"/>
              <c:showSerName val="0"/>
              <c:showPercent val="0"/>
              <c:showBubbleSize val="0"/>
              <c:extLst>
                <c:ext xmlns:c15="http://schemas.microsoft.com/office/drawing/2012/chart" uri="{CE6537A1-D6FC-4f65-9D91-7224C49458BB}"/>
              </c:extLst>
            </c:dLbl>
            <c:dLbl>
              <c:idx val="33"/>
              <c:tx>
                <c:rich>
                  <a:bodyPr/>
                  <a:lstStyle/>
                  <a:p>
                    <a:r>
                      <a:rPr lang="ja-JP" altLang="en-US"/>
                      <a:t>広島</a:t>
                    </a:r>
                  </a:p>
                </c:rich>
              </c:tx>
              <c:showLegendKey val="0"/>
              <c:showVal val="1"/>
              <c:showCatName val="0"/>
              <c:showSerName val="0"/>
              <c:showPercent val="0"/>
              <c:showBubbleSize val="0"/>
              <c:extLst>
                <c:ext xmlns:c15="http://schemas.microsoft.com/office/drawing/2012/chart" uri="{CE6537A1-D6FC-4f65-9D91-7224C49458BB}"/>
              </c:extLst>
            </c:dLbl>
            <c:dLbl>
              <c:idx val="34"/>
              <c:tx>
                <c:rich>
                  <a:bodyPr/>
                  <a:lstStyle/>
                  <a:p>
                    <a:r>
                      <a:rPr lang="ja-JP" altLang="en-US"/>
                      <a:t>山口</a:t>
                    </a:r>
                  </a:p>
                </c:rich>
              </c:tx>
              <c:showLegendKey val="0"/>
              <c:showVal val="1"/>
              <c:showCatName val="0"/>
              <c:showSerName val="0"/>
              <c:showPercent val="0"/>
              <c:showBubbleSize val="0"/>
              <c:extLst>
                <c:ext xmlns:c15="http://schemas.microsoft.com/office/drawing/2012/chart" uri="{CE6537A1-D6FC-4f65-9D91-7224C49458BB}"/>
              </c:extLst>
            </c:dLbl>
            <c:dLbl>
              <c:idx val="35"/>
              <c:tx>
                <c:rich>
                  <a:bodyPr/>
                  <a:lstStyle/>
                  <a:p>
                    <a:r>
                      <a:rPr lang="ja-JP" altLang="en-US"/>
                      <a:t>徳島</a:t>
                    </a:r>
                  </a:p>
                </c:rich>
              </c:tx>
              <c:showLegendKey val="0"/>
              <c:showVal val="1"/>
              <c:showCatName val="0"/>
              <c:showSerName val="0"/>
              <c:showPercent val="0"/>
              <c:showBubbleSize val="0"/>
              <c:extLst>
                <c:ext xmlns:c15="http://schemas.microsoft.com/office/drawing/2012/chart" uri="{CE6537A1-D6FC-4f65-9D91-7224C49458BB}"/>
              </c:extLst>
            </c:dLbl>
            <c:dLbl>
              <c:idx val="36"/>
              <c:tx>
                <c:rich>
                  <a:bodyPr/>
                  <a:lstStyle/>
                  <a:p>
                    <a:r>
                      <a:rPr lang="ja-JP" altLang="en-US"/>
                      <a:t>香川</a:t>
                    </a:r>
                  </a:p>
                </c:rich>
              </c:tx>
              <c:showLegendKey val="0"/>
              <c:showVal val="1"/>
              <c:showCatName val="0"/>
              <c:showSerName val="0"/>
              <c:showPercent val="0"/>
              <c:showBubbleSize val="0"/>
              <c:extLst>
                <c:ext xmlns:c15="http://schemas.microsoft.com/office/drawing/2012/chart" uri="{CE6537A1-D6FC-4f65-9D91-7224C49458BB}"/>
              </c:extLst>
            </c:dLbl>
            <c:dLbl>
              <c:idx val="37"/>
              <c:tx>
                <c:rich>
                  <a:bodyPr/>
                  <a:lstStyle/>
                  <a:p>
                    <a:r>
                      <a:rPr lang="ja-JP" altLang="en-US"/>
                      <a:t>愛媛</a:t>
                    </a:r>
                  </a:p>
                </c:rich>
              </c:tx>
              <c:showLegendKey val="0"/>
              <c:showVal val="1"/>
              <c:showCatName val="0"/>
              <c:showSerName val="0"/>
              <c:showPercent val="0"/>
              <c:showBubbleSize val="0"/>
              <c:extLst>
                <c:ext xmlns:c15="http://schemas.microsoft.com/office/drawing/2012/chart" uri="{CE6537A1-D6FC-4f65-9D91-7224C49458BB}"/>
              </c:extLst>
            </c:dLbl>
            <c:dLbl>
              <c:idx val="38"/>
              <c:tx>
                <c:rich>
                  <a:bodyPr/>
                  <a:lstStyle/>
                  <a:p>
                    <a:r>
                      <a:rPr lang="ja-JP" altLang="en-US"/>
                      <a:t>高知</a:t>
                    </a:r>
                  </a:p>
                </c:rich>
              </c:tx>
              <c:showLegendKey val="0"/>
              <c:showVal val="1"/>
              <c:showCatName val="0"/>
              <c:showSerName val="0"/>
              <c:showPercent val="0"/>
              <c:showBubbleSize val="0"/>
              <c:extLst>
                <c:ext xmlns:c15="http://schemas.microsoft.com/office/drawing/2012/chart" uri="{CE6537A1-D6FC-4f65-9D91-7224C49458BB}"/>
              </c:extLst>
            </c:dLbl>
            <c:dLbl>
              <c:idx val="39"/>
              <c:tx>
                <c:rich>
                  <a:bodyPr/>
                  <a:lstStyle/>
                  <a:p>
                    <a:r>
                      <a:rPr lang="ja-JP" altLang="en-US"/>
                      <a:t>福岡</a:t>
                    </a:r>
                  </a:p>
                </c:rich>
              </c:tx>
              <c:showLegendKey val="0"/>
              <c:showVal val="1"/>
              <c:showCatName val="0"/>
              <c:showSerName val="0"/>
              <c:showPercent val="0"/>
              <c:showBubbleSize val="0"/>
              <c:extLst>
                <c:ext xmlns:c15="http://schemas.microsoft.com/office/drawing/2012/chart" uri="{CE6537A1-D6FC-4f65-9D91-7224C49458BB}"/>
              </c:extLst>
            </c:dLbl>
            <c:dLbl>
              <c:idx val="40"/>
              <c:tx>
                <c:rich>
                  <a:bodyPr/>
                  <a:lstStyle/>
                  <a:p>
                    <a:r>
                      <a:rPr lang="ja-JP" altLang="en-US"/>
                      <a:t>佐賀</a:t>
                    </a:r>
                  </a:p>
                </c:rich>
              </c:tx>
              <c:showLegendKey val="0"/>
              <c:showVal val="1"/>
              <c:showCatName val="0"/>
              <c:showSerName val="0"/>
              <c:showPercent val="0"/>
              <c:showBubbleSize val="0"/>
              <c:extLst>
                <c:ext xmlns:c15="http://schemas.microsoft.com/office/drawing/2012/chart" uri="{CE6537A1-D6FC-4f65-9D91-7224C49458BB}"/>
              </c:extLst>
            </c:dLbl>
            <c:dLbl>
              <c:idx val="41"/>
              <c:tx>
                <c:rich>
                  <a:bodyPr/>
                  <a:lstStyle/>
                  <a:p>
                    <a:r>
                      <a:rPr lang="ja-JP" altLang="en-US"/>
                      <a:t>長崎</a:t>
                    </a:r>
                  </a:p>
                </c:rich>
              </c:tx>
              <c:showLegendKey val="0"/>
              <c:showVal val="1"/>
              <c:showCatName val="0"/>
              <c:showSerName val="0"/>
              <c:showPercent val="0"/>
              <c:showBubbleSize val="0"/>
              <c:extLst>
                <c:ext xmlns:c15="http://schemas.microsoft.com/office/drawing/2012/chart" uri="{CE6537A1-D6FC-4f65-9D91-7224C49458BB}"/>
              </c:extLst>
            </c:dLbl>
            <c:dLbl>
              <c:idx val="42"/>
              <c:tx>
                <c:rich>
                  <a:bodyPr/>
                  <a:lstStyle/>
                  <a:p>
                    <a:r>
                      <a:rPr lang="ja-JP" altLang="en-US"/>
                      <a:t>熊本</a:t>
                    </a:r>
                  </a:p>
                </c:rich>
              </c:tx>
              <c:showLegendKey val="0"/>
              <c:showVal val="1"/>
              <c:showCatName val="0"/>
              <c:showSerName val="0"/>
              <c:showPercent val="0"/>
              <c:showBubbleSize val="0"/>
              <c:extLst>
                <c:ext xmlns:c15="http://schemas.microsoft.com/office/drawing/2012/chart" uri="{CE6537A1-D6FC-4f65-9D91-7224C49458BB}"/>
              </c:extLst>
            </c:dLbl>
            <c:dLbl>
              <c:idx val="43"/>
              <c:tx>
                <c:rich>
                  <a:bodyPr/>
                  <a:lstStyle/>
                  <a:p>
                    <a:r>
                      <a:rPr lang="ja-JP" altLang="en-US"/>
                      <a:t>大分</a:t>
                    </a:r>
                  </a:p>
                </c:rich>
              </c:tx>
              <c:showLegendKey val="0"/>
              <c:showVal val="1"/>
              <c:showCatName val="0"/>
              <c:showSerName val="0"/>
              <c:showPercent val="0"/>
              <c:showBubbleSize val="0"/>
              <c:extLst>
                <c:ext xmlns:c15="http://schemas.microsoft.com/office/drawing/2012/chart" uri="{CE6537A1-D6FC-4f65-9D91-7224C49458BB}"/>
              </c:extLst>
            </c:dLbl>
            <c:dLbl>
              <c:idx val="44"/>
              <c:tx>
                <c:rich>
                  <a:bodyPr/>
                  <a:lstStyle/>
                  <a:p>
                    <a:r>
                      <a:rPr lang="ja-JP" altLang="en-US"/>
                      <a:t>宮崎</a:t>
                    </a:r>
                  </a:p>
                </c:rich>
              </c:tx>
              <c:showLegendKey val="0"/>
              <c:showVal val="1"/>
              <c:showCatName val="0"/>
              <c:showSerName val="0"/>
              <c:showPercent val="0"/>
              <c:showBubbleSize val="0"/>
              <c:extLst>
                <c:ext xmlns:c15="http://schemas.microsoft.com/office/drawing/2012/chart" uri="{CE6537A1-D6FC-4f65-9D91-7224C49458BB}"/>
              </c:extLst>
            </c:dLbl>
            <c:dLbl>
              <c:idx val="45"/>
              <c:tx>
                <c:rich>
                  <a:bodyPr/>
                  <a:lstStyle/>
                  <a:p>
                    <a:r>
                      <a:rPr lang="ja-JP" altLang="en-US"/>
                      <a:t>鹿児島</a:t>
                    </a:r>
                  </a:p>
                </c:rich>
              </c:tx>
              <c:showLegendKey val="0"/>
              <c:showVal val="1"/>
              <c:showCatName val="0"/>
              <c:showSerName val="0"/>
              <c:showPercent val="0"/>
              <c:showBubbleSize val="0"/>
              <c:extLst>
                <c:ext xmlns:c15="http://schemas.microsoft.com/office/drawing/2012/chart" uri="{CE6537A1-D6FC-4f65-9D91-7224C49458BB}"/>
              </c:extLst>
            </c:dLbl>
            <c:dLbl>
              <c:idx val="46"/>
              <c:tx>
                <c:rich>
                  <a:bodyPr/>
                  <a:lstStyle/>
                  <a:p>
                    <a:r>
                      <a:rPr lang="ja-JP" altLang="en-US"/>
                      <a:t>沖縄</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自治体病院・地域差指数!$B$4:$B$50</c:f>
              <c:numCache>
                <c:formatCode>0%</c:formatCode>
                <c:ptCount val="47"/>
                <c:pt idx="0">
                  <c:v>0.17504481893151699</c:v>
                </c:pt>
                <c:pt idx="1">
                  <c:v>0.38142809252430399</c:v>
                </c:pt>
                <c:pt idx="2">
                  <c:v>0.40068371198632602</c:v>
                </c:pt>
                <c:pt idx="3">
                  <c:v>0.2445466686452</c:v>
                </c:pt>
                <c:pt idx="4">
                  <c:v>0.236407571486106</c:v>
                </c:pt>
                <c:pt idx="5">
                  <c:v>0.47260737233682798</c:v>
                </c:pt>
                <c:pt idx="6">
                  <c:v>0.17187879966927699</c:v>
                </c:pt>
                <c:pt idx="7">
                  <c:v>6.5501233135064493E-2</c:v>
                </c:pt>
                <c:pt idx="8">
                  <c:v>6.5944990610847201E-2</c:v>
                </c:pt>
                <c:pt idx="9">
                  <c:v>0.17624647224835399</c:v>
                </c:pt>
                <c:pt idx="10">
                  <c:v>8.3246618106139397E-2</c:v>
                </c:pt>
                <c:pt idx="11">
                  <c:v>0.16143366170614101</c:v>
                </c:pt>
                <c:pt idx="12">
                  <c:v>8.1824588267023907E-2</c:v>
                </c:pt>
                <c:pt idx="13">
                  <c:v>0.16167568779425401</c:v>
                </c:pt>
                <c:pt idx="14">
                  <c:v>0.224302937399014</c:v>
                </c:pt>
                <c:pt idx="15">
                  <c:v>0.28747771224797702</c:v>
                </c:pt>
                <c:pt idx="16">
                  <c:v>0.24730565652700701</c:v>
                </c:pt>
                <c:pt idx="17">
                  <c:v>0.244754511120436</c:v>
                </c:pt>
                <c:pt idx="18">
                  <c:v>0.29117419639898401</c:v>
                </c:pt>
                <c:pt idx="19">
                  <c:v>0.21958279727991201</c:v>
                </c:pt>
                <c:pt idx="20">
                  <c:v>0.31412735985220203</c:v>
                </c:pt>
                <c:pt idx="21">
                  <c:v>0.29076481304226998</c:v>
                </c:pt>
                <c:pt idx="22">
                  <c:v>0.21080220749788101</c:v>
                </c:pt>
                <c:pt idx="23">
                  <c:v>0.24685451001240499</c:v>
                </c:pt>
                <c:pt idx="24">
                  <c:v>0.29675017451330199</c:v>
                </c:pt>
                <c:pt idx="25">
                  <c:v>0.13338849053134799</c:v>
                </c:pt>
                <c:pt idx="26">
                  <c:v>0.114045146630991</c:v>
                </c:pt>
                <c:pt idx="27">
                  <c:v>0.21482830858912499</c:v>
                </c:pt>
                <c:pt idx="28">
                  <c:v>0.23464163822525599</c:v>
                </c:pt>
                <c:pt idx="29">
                  <c:v>0.293536878785365</c:v>
                </c:pt>
                <c:pt idx="30">
                  <c:v>0.226389063087922</c:v>
                </c:pt>
                <c:pt idx="31">
                  <c:v>0.29322015687117198</c:v>
                </c:pt>
                <c:pt idx="32">
                  <c:v>9.1336633663366307E-2</c:v>
                </c:pt>
                <c:pt idx="33">
                  <c:v>0.14924790584561801</c:v>
                </c:pt>
                <c:pt idx="34">
                  <c:v>0.130800906861611</c:v>
                </c:pt>
                <c:pt idx="35">
                  <c:v>0.16328159645232801</c:v>
                </c:pt>
                <c:pt idx="36">
                  <c:v>0.23754336171554699</c:v>
                </c:pt>
                <c:pt idx="37">
                  <c:v>0.20598042379262099</c:v>
                </c:pt>
                <c:pt idx="38">
                  <c:v>0.123033946681241</c:v>
                </c:pt>
                <c:pt idx="39">
                  <c:v>5.5971592793191097E-2</c:v>
                </c:pt>
                <c:pt idx="40">
                  <c:v>9.1532811364920502E-2</c:v>
                </c:pt>
                <c:pt idx="41">
                  <c:v>0.179633751517604</c:v>
                </c:pt>
                <c:pt idx="42">
                  <c:v>0.123912248628885</c:v>
                </c:pt>
                <c:pt idx="43">
                  <c:v>9.1417537785471695E-2</c:v>
                </c:pt>
                <c:pt idx="44">
                  <c:v>0.1604550016728</c:v>
                </c:pt>
                <c:pt idx="45">
                  <c:v>9.3856209150326803E-2</c:v>
                </c:pt>
                <c:pt idx="46">
                  <c:v>0.17445845457484599</c:v>
                </c:pt>
              </c:numCache>
            </c:numRef>
          </c:xVal>
          <c:yVal>
            <c:numRef>
              <c:f>自治体病院・地域差指数!$C$4:$C$50</c:f>
              <c:numCache>
                <c:formatCode>#,##0.000</c:formatCode>
                <c:ptCount val="47"/>
                <c:pt idx="0">
                  <c:v>1.1562358450902299</c:v>
                </c:pt>
                <c:pt idx="1">
                  <c:v>0.91581197815644999</c:v>
                </c:pt>
                <c:pt idx="2">
                  <c:v>0.90064737222782498</c:v>
                </c:pt>
                <c:pt idx="3">
                  <c:v>0.94411082825982995</c:v>
                </c:pt>
                <c:pt idx="4">
                  <c:v>0.94158129819304803</c:v>
                </c:pt>
                <c:pt idx="5">
                  <c:v>0.92542249038875102</c:v>
                </c:pt>
                <c:pt idx="6">
                  <c:v>0.94177459880299597</c:v>
                </c:pt>
                <c:pt idx="7">
                  <c:v>0.894383757251488</c:v>
                </c:pt>
                <c:pt idx="8">
                  <c:v>0.90032652243484901</c:v>
                </c:pt>
                <c:pt idx="9">
                  <c:v>0.92443563698970199</c:v>
                </c:pt>
                <c:pt idx="10">
                  <c:v>0.91798150365945097</c:v>
                </c:pt>
                <c:pt idx="11">
                  <c:v>0.87671611750228495</c:v>
                </c:pt>
                <c:pt idx="12">
                  <c:v>0.98113023690548695</c:v>
                </c:pt>
                <c:pt idx="13">
                  <c:v>0.93856794977999103</c:v>
                </c:pt>
                <c:pt idx="14">
                  <c:v>0.87430939636766203</c:v>
                </c:pt>
                <c:pt idx="15">
                  <c:v>0.97189834736682001</c:v>
                </c:pt>
                <c:pt idx="16">
                  <c:v>1.0780384214320919</c:v>
                </c:pt>
                <c:pt idx="17">
                  <c:v>0.99774015154958196</c:v>
                </c:pt>
                <c:pt idx="18">
                  <c:v>0.91727480067312395</c:v>
                </c:pt>
                <c:pt idx="19">
                  <c:v>0.89319324650258702</c:v>
                </c:pt>
                <c:pt idx="20">
                  <c:v>0.94335977865048404</c:v>
                </c:pt>
                <c:pt idx="21">
                  <c:v>0.88428507481691399</c:v>
                </c:pt>
                <c:pt idx="22">
                  <c:v>0.97354110717155695</c:v>
                </c:pt>
                <c:pt idx="23">
                  <c:v>0.92370334671514098</c:v>
                </c:pt>
                <c:pt idx="24">
                  <c:v>0.98193540418998404</c:v>
                </c:pt>
                <c:pt idx="25">
                  <c:v>1.0503390423133629</c:v>
                </c:pt>
                <c:pt idx="26">
                  <c:v>1.108104115562845</c:v>
                </c:pt>
                <c:pt idx="27">
                  <c:v>1.04349549777297</c:v>
                </c:pt>
                <c:pt idx="28">
                  <c:v>0.98030822244151195</c:v>
                </c:pt>
                <c:pt idx="29">
                  <c:v>0.98070850486815697</c:v>
                </c:pt>
                <c:pt idx="30">
                  <c:v>0.98606812542408895</c:v>
                </c:pt>
                <c:pt idx="31">
                  <c:v>1.026664562434652</c:v>
                </c:pt>
                <c:pt idx="32">
                  <c:v>1.064551430839376</c:v>
                </c:pt>
                <c:pt idx="33">
                  <c:v>1.1338091148038101</c:v>
                </c:pt>
                <c:pt idx="34">
                  <c:v>1.117942339548015</c:v>
                </c:pt>
                <c:pt idx="35">
                  <c:v>1.097174186134227</c:v>
                </c:pt>
                <c:pt idx="36">
                  <c:v>1.0866330177197641</c:v>
                </c:pt>
                <c:pt idx="37">
                  <c:v>1.0219064662032249</c:v>
                </c:pt>
                <c:pt idx="38">
                  <c:v>1.163706611397888</c:v>
                </c:pt>
                <c:pt idx="39">
                  <c:v>1.2037079433693889</c:v>
                </c:pt>
                <c:pt idx="40">
                  <c:v>1.1572922753905399</c:v>
                </c:pt>
                <c:pt idx="41">
                  <c:v>1.1576525668991919</c:v>
                </c:pt>
                <c:pt idx="42">
                  <c:v>1.1018852167506781</c:v>
                </c:pt>
                <c:pt idx="43">
                  <c:v>1.1128713131034369</c:v>
                </c:pt>
                <c:pt idx="44">
                  <c:v>1.0109535649749051</c:v>
                </c:pt>
                <c:pt idx="45">
                  <c:v>1.1299333032401191</c:v>
                </c:pt>
                <c:pt idx="46">
                  <c:v>1.0905721321741499</c:v>
                </c:pt>
              </c:numCache>
            </c:numRef>
          </c:yVal>
          <c:smooth val="0"/>
        </c:ser>
        <c:dLbls>
          <c:showLegendKey val="0"/>
          <c:showVal val="0"/>
          <c:showCatName val="0"/>
          <c:showSerName val="0"/>
          <c:showPercent val="0"/>
          <c:showBubbleSize val="0"/>
        </c:dLbls>
        <c:axId val="211211640"/>
        <c:axId val="211212032"/>
      </c:scatterChart>
      <c:valAx>
        <c:axId val="211211640"/>
        <c:scaling>
          <c:orientation val="minMax"/>
        </c:scaling>
        <c:delete val="0"/>
        <c:axPos val="b"/>
        <c:numFmt formatCode="0%" sourceLinked="1"/>
        <c:majorTickMark val="out"/>
        <c:minorTickMark val="none"/>
        <c:tickLblPos val="nextTo"/>
        <c:crossAx val="211212032"/>
        <c:crosses val="autoZero"/>
        <c:crossBetween val="midCat"/>
      </c:valAx>
      <c:valAx>
        <c:axId val="211212032"/>
        <c:scaling>
          <c:orientation val="minMax"/>
          <c:min val="0.8"/>
        </c:scaling>
        <c:delete val="0"/>
        <c:axPos val="l"/>
        <c:majorGridlines/>
        <c:numFmt formatCode="#,##0.00" sourceLinked="0"/>
        <c:majorTickMark val="out"/>
        <c:minorTickMark val="none"/>
        <c:tickLblPos val="nextTo"/>
        <c:crossAx val="211211640"/>
        <c:crosses val="autoZero"/>
        <c:crossBetween val="midCat"/>
      </c:valAx>
    </c:plotArea>
    <c:plotVisOnly val="1"/>
    <c:dispBlanksAs val="gap"/>
    <c:showDLblsOverMax val="0"/>
  </c:chart>
  <c:txPr>
    <a:bodyPr/>
    <a:lstStyle/>
    <a:p>
      <a:pPr>
        <a:defRPr sz="1400"/>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05441819772528E-2"/>
          <c:y val="4.7947890859437001E-2"/>
          <c:w val="0.91175098425196899"/>
          <c:h val="0.79999966776304898"/>
        </c:manualLayout>
      </c:layout>
      <c:barChart>
        <c:barDir val="col"/>
        <c:grouping val="clustered"/>
        <c:varyColors val="0"/>
        <c:ser>
          <c:idx val="1"/>
          <c:order val="0"/>
          <c:tx>
            <c:strRef>
              <c:f>収益!$A$3</c:f>
              <c:strCache>
                <c:ptCount val="1"/>
                <c:pt idx="0">
                  <c:v>経常収益</c:v>
                </c:pt>
              </c:strCache>
            </c:strRef>
          </c:tx>
          <c:spPr>
            <a:solidFill>
              <a:srgbClr val="FF0000"/>
            </a:solidFill>
            <a:ln w="12700">
              <a:solidFill>
                <a:srgbClr val="000000"/>
              </a:solidFill>
              <a:prstDash val="solid"/>
            </a:ln>
          </c:spPr>
          <c:invertIfNegative val="0"/>
          <c:dLbls>
            <c:dLbl>
              <c:idx val="15"/>
              <c:layout>
                <c:manualLayout>
                  <c:x val="-4.1666666666667698E-3"/>
                  <c:y val="2.2522522522521698E-3"/>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6.9444444444444397E-3"/>
                  <c:y val="1.35135135135134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w="25400">
                <a:noFill/>
              </a:ln>
            </c:spPr>
            <c:txPr>
              <a:bodyPr/>
              <a:lstStyle/>
              <a:p>
                <a:pPr>
                  <a:defRPr sz="18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収益!$B$2:$R$2</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収益!$B$3:$R$3</c:f>
              <c:numCache>
                <c:formatCode>#,##0</c:formatCode>
                <c:ptCount val="17"/>
                <c:pt idx="0">
                  <c:v>3909440</c:v>
                </c:pt>
                <c:pt idx="1">
                  <c:v>3983598</c:v>
                </c:pt>
                <c:pt idx="2">
                  <c:v>4032625</c:v>
                </c:pt>
                <c:pt idx="3">
                  <c:v>4118002</c:v>
                </c:pt>
                <c:pt idx="4" formatCode="#,##0_);[Red]\(#,##0\)">
                  <c:v>4183176</c:v>
                </c:pt>
                <c:pt idx="5" formatCode="#,##0_);[Red]\(#,##0\)">
                  <c:v>4228880</c:v>
                </c:pt>
                <c:pt idx="6" formatCode="#,##0_);[Red]\(#,##0\)">
                  <c:v>4166835</c:v>
                </c:pt>
                <c:pt idx="7">
                  <c:v>4184269</c:v>
                </c:pt>
                <c:pt idx="8">
                  <c:v>4128078</c:v>
                </c:pt>
                <c:pt idx="9">
                  <c:v>4136397</c:v>
                </c:pt>
                <c:pt idx="10">
                  <c:v>3979101</c:v>
                </c:pt>
                <c:pt idx="11">
                  <c:v>3995416</c:v>
                </c:pt>
                <c:pt idx="12">
                  <c:v>3959700</c:v>
                </c:pt>
                <c:pt idx="13">
                  <c:v>3964591</c:v>
                </c:pt>
                <c:pt idx="14" formatCode="General">
                  <c:v>3955763</c:v>
                </c:pt>
                <c:pt idx="15" formatCode="General">
                  <c:v>3920256</c:v>
                </c:pt>
                <c:pt idx="16">
                  <c:v>3917808</c:v>
                </c:pt>
              </c:numCache>
            </c:numRef>
          </c:val>
        </c:ser>
        <c:ser>
          <c:idx val="0"/>
          <c:order val="1"/>
          <c:tx>
            <c:strRef>
              <c:f>収益!$A$6</c:f>
              <c:strCache>
                <c:ptCount val="1"/>
                <c:pt idx="0">
                  <c:v>経常費用</c:v>
                </c:pt>
              </c:strCache>
            </c:strRef>
          </c:tx>
          <c:spPr>
            <a:solidFill>
              <a:srgbClr val="9999FF"/>
            </a:solidFill>
            <a:ln w="12700">
              <a:solidFill>
                <a:srgbClr val="000000"/>
              </a:solidFill>
              <a:prstDash val="solid"/>
            </a:ln>
          </c:spPr>
          <c:invertIfNegative val="0"/>
          <c:dLbls>
            <c:dLbl>
              <c:idx val="14"/>
              <c:layout>
                <c:manualLayout>
                  <c:x val="9.72222222222212E-3"/>
                  <c:y val="-2.7027027027027101E-2"/>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5.5555555555554499E-3"/>
                  <c:y val="-4.0540540540540501E-2"/>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7777777777777801E-3"/>
                  <c:y val="-3.37837837837838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w="25400">
                <a:noFill/>
              </a:ln>
            </c:spPr>
            <c:txPr>
              <a:bodyPr/>
              <a:lstStyle/>
              <a:p>
                <a:pPr>
                  <a:defRPr sz="18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収益!$B$2:$R$2</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収益!$B$6:$R$6</c:f>
              <c:numCache>
                <c:formatCode>#,##0</c:formatCode>
                <c:ptCount val="17"/>
                <c:pt idx="0">
                  <c:v>3945611</c:v>
                </c:pt>
                <c:pt idx="1">
                  <c:v>4052558</c:v>
                </c:pt>
                <c:pt idx="2">
                  <c:v>4140884</c:v>
                </c:pt>
                <c:pt idx="3">
                  <c:v>4219635</c:v>
                </c:pt>
                <c:pt idx="4" formatCode="#,##0_);[Red]\(#,##0\)">
                  <c:v>4253950</c:v>
                </c:pt>
                <c:pt idx="5" formatCode="#,##0_);[Red]\(#,##0\)">
                  <c:v>4292003</c:v>
                </c:pt>
                <c:pt idx="6" formatCode="#,##0_);[Red]\(#,##0\)">
                  <c:v>4288874</c:v>
                </c:pt>
                <c:pt idx="7">
                  <c:v>4277475</c:v>
                </c:pt>
                <c:pt idx="8">
                  <c:v>4259802</c:v>
                </c:pt>
                <c:pt idx="9">
                  <c:v>4279443</c:v>
                </c:pt>
                <c:pt idx="10">
                  <c:v>4178800</c:v>
                </c:pt>
                <c:pt idx="11">
                  <c:v>4195975</c:v>
                </c:pt>
                <c:pt idx="12">
                  <c:v>4144188</c:v>
                </c:pt>
                <c:pt idx="13">
                  <c:v>4074900</c:v>
                </c:pt>
                <c:pt idx="14" formatCode="General">
                  <c:v>3950123</c:v>
                </c:pt>
                <c:pt idx="15" formatCode="General">
                  <c:v>3910792</c:v>
                </c:pt>
                <c:pt idx="16">
                  <c:v>3905700</c:v>
                </c:pt>
              </c:numCache>
            </c:numRef>
          </c:val>
        </c:ser>
        <c:dLbls>
          <c:showLegendKey val="0"/>
          <c:showVal val="1"/>
          <c:showCatName val="0"/>
          <c:showSerName val="0"/>
          <c:showPercent val="0"/>
          <c:showBubbleSize val="0"/>
        </c:dLbls>
        <c:gapWidth val="150"/>
        <c:axId val="211213600"/>
        <c:axId val="211213992"/>
      </c:barChart>
      <c:lineChart>
        <c:grouping val="standard"/>
        <c:varyColors val="0"/>
        <c:ser>
          <c:idx val="2"/>
          <c:order val="2"/>
          <c:tx>
            <c:strRef>
              <c:f>収益!$A$8</c:f>
              <c:strCache>
                <c:ptCount val="1"/>
                <c:pt idx="0">
                  <c:v>経常収支比率</c:v>
                </c:pt>
              </c:strCache>
            </c:strRef>
          </c:tx>
          <c:spPr>
            <a:ln w="12700">
              <a:solidFill>
                <a:srgbClr val="000000"/>
              </a:solidFill>
              <a:prstDash val="solid"/>
            </a:ln>
          </c:spPr>
          <c:marker>
            <c:symbol val="triangle"/>
            <c:size val="6"/>
            <c:spPr>
              <a:solidFill>
                <a:srgbClr val="000000"/>
              </a:solidFill>
              <a:ln>
                <a:solidFill>
                  <a:srgbClr val="000000"/>
                </a:solidFill>
                <a:prstDash val="solid"/>
              </a:ln>
            </c:spPr>
          </c:marker>
          <c:dLbls>
            <c:dLbl>
              <c:idx val="1"/>
              <c:layout>
                <c:manualLayout>
                  <c:x val="-4.1597618446806102E-2"/>
                  <c:y val="0.10509729431819299"/>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w="25400">
                <a:noFill/>
              </a:ln>
            </c:spPr>
            <c:txPr>
              <a:bodyPr/>
              <a:lstStyle/>
              <a:p>
                <a:pPr>
                  <a:defRPr sz="1800" b="0" i="1"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収益!$B$8:$R$8</c:f>
              <c:numCache>
                <c:formatCode>#,##0.00</c:formatCode>
                <c:ptCount val="17"/>
                <c:pt idx="0">
                  <c:v>99.08325985506427</c:v>
                </c:pt>
                <c:pt idx="1">
                  <c:v>98.298358715653492</c:v>
                </c:pt>
                <c:pt idx="2">
                  <c:v>97.385606551644045</c:v>
                </c:pt>
                <c:pt idx="3">
                  <c:v>97.591426746626183</c:v>
                </c:pt>
                <c:pt idx="4">
                  <c:v>98.336275696705414</c:v>
                </c:pt>
                <c:pt idx="5">
                  <c:v>98.529288073654556</c:v>
                </c:pt>
                <c:pt idx="6">
                  <c:v>97.15452120999592</c:v>
                </c:pt>
                <c:pt idx="7">
                  <c:v>97.821004213934145</c:v>
                </c:pt>
                <c:pt idx="8">
                  <c:v>96.907743599350397</c:v>
                </c:pt>
                <c:pt idx="9">
                  <c:v>96.6573687276573</c:v>
                </c:pt>
                <c:pt idx="10">
                  <c:v>95.221140040202926</c:v>
                </c:pt>
                <c:pt idx="11">
                  <c:v>95.220205077483229</c:v>
                </c:pt>
                <c:pt idx="12" formatCode="0.0_);[Red]\(0.0\)">
                  <c:v>95.5</c:v>
                </c:pt>
                <c:pt idx="13" formatCode="0.0_);[Red]\(0.0\)">
                  <c:v>97.3</c:v>
                </c:pt>
                <c:pt idx="14" formatCode="General">
                  <c:v>100.1</c:v>
                </c:pt>
                <c:pt idx="15" formatCode="General">
                  <c:v>100.2</c:v>
                </c:pt>
                <c:pt idx="16" formatCode="#,##0">
                  <c:v>100.3</c:v>
                </c:pt>
              </c:numCache>
            </c:numRef>
          </c:val>
          <c:smooth val="0"/>
        </c:ser>
        <c:dLbls>
          <c:showLegendKey val="0"/>
          <c:showVal val="1"/>
          <c:showCatName val="0"/>
          <c:showSerName val="0"/>
          <c:showPercent val="0"/>
          <c:showBubbleSize val="0"/>
        </c:dLbls>
        <c:marker val="1"/>
        <c:smooth val="0"/>
        <c:axId val="211214384"/>
        <c:axId val="211598592"/>
      </c:lineChart>
      <c:catAx>
        <c:axId val="211213600"/>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ＭＳ Ｐゴシック"/>
                <a:ea typeface="ＭＳ Ｐゴシック"/>
                <a:cs typeface="ＭＳ Ｐゴシック"/>
              </a:defRPr>
            </a:pPr>
            <a:endParaRPr lang="ja-JP"/>
          </a:p>
        </c:txPr>
        <c:crossAx val="211213992"/>
        <c:crosses val="autoZero"/>
        <c:auto val="0"/>
        <c:lblAlgn val="ctr"/>
        <c:lblOffset val="100"/>
        <c:tickLblSkip val="1"/>
        <c:tickMarkSkip val="1"/>
        <c:noMultiLvlLbl val="0"/>
      </c:catAx>
      <c:valAx>
        <c:axId val="211213992"/>
        <c:scaling>
          <c:orientation val="minMax"/>
        </c:scaling>
        <c:delete val="0"/>
        <c:axPos val="l"/>
        <c:numFmt formatCode="#,##0.0" sourceLinked="0"/>
        <c:majorTickMark val="in"/>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ＭＳ Ｐゴシック"/>
                <a:ea typeface="ＭＳ Ｐゴシック"/>
                <a:cs typeface="ＭＳ Ｐゴシック"/>
              </a:defRPr>
            </a:pPr>
            <a:endParaRPr lang="ja-JP"/>
          </a:p>
        </c:txPr>
        <c:crossAx val="211213600"/>
        <c:crosses val="autoZero"/>
        <c:crossBetween val="between"/>
        <c:dispUnits>
          <c:builtInUnit val="millions"/>
        </c:dispUnits>
      </c:valAx>
      <c:catAx>
        <c:axId val="211214384"/>
        <c:scaling>
          <c:orientation val="minMax"/>
        </c:scaling>
        <c:delete val="1"/>
        <c:axPos val="b"/>
        <c:majorTickMark val="out"/>
        <c:minorTickMark val="none"/>
        <c:tickLblPos val="nextTo"/>
        <c:crossAx val="211598592"/>
        <c:crosses val="autoZero"/>
        <c:auto val="0"/>
        <c:lblAlgn val="ctr"/>
        <c:lblOffset val="100"/>
        <c:noMultiLvlLbl val="0"/>
      </c:catAx>
      <c:valAx>
        <c:axId val="211598592"/>
        <c:scaling>
          <c:orientation val="minMax"/>
          <c:max val="102"/>
          <c:min val="95"/>
        </c:scaling>
        <c:delete val="0"/>
        <c:axPos val="r"/>
        <c:numFmt formatCode="#,##0" sourceLinked="0"/>
        <c:majorTickMark val="in"/>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ＭＳ Ｐゴシック"/>
                <a:ea typeface="ＭＳ Ｐゴシック"/>
                <a:cs typeface="ＭＳ Ｐゴシック"/>
              </a:defRPr>
            </a:pPr>
            <a:endParaRPr lang="ja-JP"/>
          </a:p>
        </c:txPr>
        <c:crossAx val="211214384"/>
        <c:crosses val="max"/>
        <c:crossBetween val="between"/>
        <c:majorUnit val="1"/>
      </c:valAx>
      <c:spPr>
        <a:solidFill>
          <a:srgbClr val="FFFFFF"/>
        </a:solidFill>
        <a:ln w="12700">
          <a:solidFill>
            <a:srgbClr val="808080"/>
          </a:solidFill>
          <a:prstDash val="solid"/>
        </a:ln>
      </c:spPr>
    </c:plotArea>
    <c:legend>
      <c:legendPos val="b"/>
      <c:layout>
        <c:manualLayout>
          <c:xMode val="edge"/>
          <c:yMode val="edge"/>
          <c:x val="0.199939304461942"/>
          <c:y val="0.922215189873418"/>
          <c:w val="0.56483746941628798"/>
          <c:h val="6.4949785631369106E-2"/>
        </c:manualLayout>
      </c:layout>
      <c:overlay val="0"/>
      <c:spPr>
        <a:solidFill>
          <a:srgbClr val="FFFFFF"/>
        </a:solidFill>
        <a:ln w="3175">
          <a:solidFill>
            <a:srgbClr val="000000"/>
          </a:solidFill>
          <a:prstDash val="solid"/>
        </a:ln>
      </c:spPr>
      <c:txPr>
        <a:bodyPr/>
        <a:lstStyle/>
        <a:p>
          <a:pPr>
            <a:defRPr sz="2000" b="0" i="0" u="none" strike="noStrike" baseline="0">
              <a:solidFill>
                <a:srgbClr val="000000"/>
              </a:solidFill>
              <a:latin typeface="ＭＳ Ｐゴシック"/>
              <a:ea typeface="ＭＳ Ｐゴシック"/>
              <a:cs typeface="ＭＳ Ｐゴシック"/>
            </a:defRPr>
          </a:pPr>
          <a:endParaRPr lang="ja-JP"/>
        </a:p>
      </c:txPr>
    </c:legend>
    <c:plotVisOnly val="1"/>
    <c:dispBlanksAs val="gap"/>
    <c:showDLblsOverMax val="0"/>
  </c:chart>
  <c:spPr>
    <a:solidFill>
      <a:srgbClr val="FFFFFF"/>
    </a:solidFill>
    <a:ln w="9525">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0331341394247803E-2"/>
          <c:y val="7.3701943013056603E-2"/>
          <c:w val="0.90980269665261104"/>
          <c:h val="0.79850208627767705"/>
        </c:manualLayout>
      </c:layout>
      <c:barChart>
        <c:barDir val="col"/>
        <c:grouping val="clustered"/>
        <c:varyColors val="0"/>
        <c:ser>
          <c:idx val="1"/>
          <c:order val="0"/>
          <c:tx>
            <c:strRef>
              <c:f>収益!$A$4</c:f>
              <c:strCache>
                <c:ptCount val="1"/>
                <c:pt idx="0">
                  <c:v>医業収益</c:v>
                </c:pt>
              </c:strCache>
            </c:strRef>
          </c:tx>
          <c:spPr>
            <a:solidFill>
              <a:srgbClr val="FF0000"/>
            </a:solidFill>
            <a:ln w="12700">
              <a:solidFill>
                <a:srgbClr val="000000"/>
              </a:solidFill>
              <a:prstDash val="solid"/>
            </a:ln>
          </c:spPr>
          <c:invertIfNegative val="0"/>
          <c:dLbls>
            <c:numFmt formatCode="#,##0.0" sourceLinked="0"/>
            <c:spPr>
              <a:noFill/>
              <a:ln w="25400">
                <a:noFill/>
              </a:ln>
            </c:spPr>
            <c:txPr>
              <a:bodyPr/>
              <a:lstStyle/>
              <a:p>
                <a:pPr>
                  <a:defRPr sz="18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収益!$B$2:$R$2</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収益!$B$4:$R$4</c:f>
              <c:numCache>
                <c:formatCode>#,##0</c:formatCode>
                <c:ptCount val="17"/>
                <c:pt idx="0">
                  <c:v>3394297</c:v>
                </c:pt>
                <c:pt idx="1">
                  <c:v>3459535</c:v>
                </c:pt>
                <c:pt idx="2">
                  <c:v>3509404</c:v>
                </c:pt>
                <c:pt idx="3">
                  <c:v>3587327</c:v>
                </c:pt>
                <c:pt idx="4" formatCode="#,##0_);[Red]\(#,##0\)">
                  <c:v>3651833</c:v>
                </c:pt>
                <c:pt idx="5" formatCode="#,##0_);[Red]\(#,##0\)">
                  <c:v>3699641</c:v>
                </c:pt>
                <c:pt idx="6" formatCode="#,##0_);[Red]\(#,##0\)">
                  <c:v>3643981</c:v>
                </c:pt>
                <c:pt idx="7">
                  <c:v>3666764</c:v>
                </c:pt>
                <c:pt idx="8">
                  <c:v>3625550</c:v>
                </c:pt>
                <c:pt idx="9">
                  <c:v>3640988</c:v>
                </c:pt>
                <c:pt idx="10">
                  <c:v>3494816</c:v>
                </c:pt>
                <c:pt idx="11">
                  <c:v>3500782</c:v>
                </c:pt>
                <c:pt idx="12">
                  <c:v>3446405</c:v>
                </c:pt>
                <c:pt idx="13">
                  <c:v>3446276</c:v>
                </c:pt>
                <c:pt idx="14" formatCode="General">
                  <c:v>3450985</c:v>
                </c:pt>
                <c:pt idx="15" formatCode="General">
                  <c:v>3422883</c:v>
                </c:pt>
                <c:pt idx="16">
                  <c:v>3432855</c:v>
                </c:pt>
              </c:numCache>
            </c:numRef>
          </c:val>
        </c:ser>
        <c:ser>
          <c:idx val="0"/>
          <c:order val="1"/>
          <c:tx>
            <c:strRef>
              <c:f>収益!$A$7</c:f>
              <c:strCache>
                <c:ptCount val="1"/>
                <c:pt idx="0">
                  <c:v>医業費用</c:v>
                </c:pt>
              </c:strCache>
            </c:strRef>
          </c:tx>
          <c:spPr>
            <a:solidFill>
              <a:srgbClr val="9999FF"/>
            </a:solidFill>
            <a:ln w="12700">
              <a:solidFill>
                <a:srgbClr val="000000"/>
              </a:solidFill>
              <a:prstDash val="solid"/>
            </a:ln>
          </c:spPr>
          <c:invertIfNegative val="0"/>
          <c:dLbls>
            <c:numFmt formatCode="#,##0.0" sourceLinked="0"/>
            <c:spPr>
              <a:noFill/>
              <a:ln w="25400">
                <a:noFill/>
              </a:ln>
            </c:spPr>
            <c:txPr>
              <a:bodyPr/>
              <a:lstStyle/>
              <a:p>
                <a:pPr>
                  <a:defRPr sz="18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収益!$B$2:$R$2</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収益!$B$7:$R$7</c:f>
              <c:numCache>
                <c:formatCode>#,##0</c:formatCode>
                <c:ptCount val="17"/>
                <c:pt idx="0">
                  <c:v>3734757</c:v>
                </c:pt>
                <c:pt idx="1">
                  <c:v>3812653</c:v>
                </c:pt>
                <c:pt idx="2">
                  <c:v>3895647</c:v>
                </c:pt>
                <c:pt idx="3">
                  <c:v>3968844</c:v>
                </c:pt>
                <c:pt idx="4" formatCode="#,##0_);[Red]\(#,##0\)">
                  <c:v>4002033</c:v>
                </c:pt>
                <c:pt idx="5" formatCode="#,##0_);[Red]\(#,##0\)">
                  <c:v>4040222</c:v>
                </c:pt>
                <c:pt idx="6" formatCode="#,##0_);[Red]\(#,##0\)">
                  <c:v>4037232</c:v>
                </c:pt>
                <c:pt idx="7">
                  <c:v>4028262</c:v>
                </c:pt>
                <c:pt idx="8">
                  <c:v>4012801</c:v>
                </c:pt>
                <c:pt idx="9">
                  <c:v>4031933</c:v>
                </c:pt>
                <c:pt idx="10">
                  <c:v>3935314</c:v>
                </c:pt>
                <c:pt idx="11">
                  <c:v>3951669</c:v>
                </c:pt>
                <c:pt idx="12">
                  <c:v>3911912</c:v>
                </c:pt>
                <c:pt idx="13">
                  <c:v>3850675</c:v>
                </c:pt>
                <c:pt idx="14" formatCode="General">
                  <c:v>3735465</c:v>
                </c:pt>
                <c:pt idx="15" formatCode="General">
                  <c:v>3706671</c:v>
                </c:pt>
                <c:pt idx="16">
                  <c:v>3703208</c:v>
                </c:pt>
              </c:numCache>
            </c:numRef>
          </c:val>
        </c:ser>
        <c:dLbls>
          <c:showLegendKey val="0"/>
          <c:showVal val="1"/>
          <c:showCatName val="0"/>
          <c:showSerName val="0"/>
          <c:showPercent val="0"/>
          <c:showBubbleSize val="0"/>
        </c:dLbls>
        <c:gapWidth val="150"/>
        <c:axId val="211599376"/>
        <c:axId val="211599768"/>
      </c:barChart>
      <c:lineChart>
        <c:grouping val="standard"/>
        <c:varyColors val="0"/>
        <c:ser>
          <c:idx val="2"/>
          <c:order val="2"/>
          <c:tx>
            <c:strRef>
              <c:f>収益!$A$9</c:f>
              <c:strCache>
                <c:ptCount val="1"/>
                <c:pt idx="0">
                  <c:v>医業収支比率</c:v>
                </c:pt>
              </c:strCache>
            </c:strRef>
          </c:tx>
          <c:spPr>
            <a:ln w="12700">
              <a:solidFill>
                <a:srgbClr val="000000"/>
              </a:solidFill>
              <a:prstDash val="solid"/>
            </a:ln>
          </c:spPr>
          <c:marker>
            <c:symbol val="triangle"/>
            <c:size val="6"/>
            <c:spPr>
              <a:solidFill>
                <a:srgbClr val="000000"/>
              </a:solidFill>
              <a:ln>
                <a:solidFill>
                  <a:srgbClr val="000000"/>
                </a:solidFill>
                <a:prstDash val="solid"/>
              </a:ln>
            </c:spPr>
          </c:marker>
          <c:dLbls>
            <c:dLbl>
              <c:idx val="1"/>
              <c:layout>
                <c:manualLayout>
                  <c:x val="-4.9969220138895501E-2"/>
                  <c:y val="4.9346026160988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4735365306550597E-2"/>
                  <c:y val="-3.727773245131570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4.5316941590365797E-2"/>
                  <c:y val="-2.4834524439025701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a:lstStyle/>
              <a:p>
                <a:pPr>
                  <a:defRPr sz="1800" b="0" i="1"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収益!$B$9:$R$9</c:f>
              <c:numCache>
                <c:formatCode>General</c:formatCode>
                <c:ptCount val="17"/>
                <c:pt idx="0">
                  <c:v>90.9</c:v>
                </c:pt>
                <c:pt idx="1">
                  <c:v>90.7</c:v>
                </c:pt>
                <c:pt idx="2">
                  <c:v>90.1</c:v>
                </c:pt>
                <c:pt idx="3">
                  <c:v>90.4</c:v>
                </c:pt>
                <c:pt idx="4" formatCode="#,##0.0;[Red]\-#,##0.0">
                  <c:v>91.2</c:v>
                </c:pt>
                <c:pt idx="5" formatCode="#,##0.0;[Red]\-#,##0.0">
                  <c:v>91.6</c:v>
                </c:pt>
                <c:pt idx="6" formatCode="#,##0.0;[Red]\-#,##0.0">
                  <c:v>90.3</c:v>
                </c:pt>
                <c:pt idx="7">
                  <c:v>91</c:v>
                </c:pt>
                <c:pt idx="8">
                  <c:v>90.3</c:v>
                </c:pt>
                <c:pt idx="9">
                  <c:v>90.3</c:v>
                </c:pt>
                <c:pt idx="10">
                  <c:v>88.8</c:v>
                </c:pt>
                <c:pt idx="11">
                  <c:v>88.6</c:v>
                </c:pt>
                <c:pt idx="12" formatCode="0.0_);[Red]\(0.0\)">
                  <c:v>88.1</c:v>
                </c:pt>
                <c:pt idx="13" formatCode="0.0_);[Red]\(0.0\)">
                  <c:v>89.5</c:v>
                </c:pt>
                <c:pt idx="14">
                  <c:v>92.4</c:v>
                </c:pt>
                <c:pt idx="15">
                  <c:v>92.3</c:v>
                </c:pt>
                <c:pt idx="16" formatCode="#,##0.0">
                  <c:v>92.7</c:v>
                </c:pt>
              </c:numCache>
            </c:numRef>
          </c:val>
          <c:smooth val="0"/>
        </c:ser>
        <c:dLbls>
          <c:showLegendKey val="0"/>
          <c:showVal val="1"/>
          <c:showCatName val="0"/>
          <c:showSerName val="0"/>
          <c:showPercent val="0"/>
          <c:showBubbleSize val="0"/>
        </c:dLbls>
        <c:marker val="1"/>
        <c:smooth val="0"/>
        <c:axId val="211600160"/>
        <c:axId val="211600552"/>
      </c:lineChart>
      <c:catAx>
        <c:axId val="211599376"/>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ＭＳ Ｐゴシック"/>
                <a:ea typeface="ＭＳ Ｐゴシック"/>
                <a:cs typeface="ＭＳ Ｐゴシック"/>
              </a:defRPr>
            </a:pPr>
            <a:endParaRPr lang="ja-JP"/>
          </a:p>
        </c:txPr>
        <c:crossAx val="211599768"/>
        <c:crosses val="autoZero"/>
        <c:auto val="0"/>
        <c:lblAlgn val="ctr"/>
        <c:lblOffset val="100"/>
        <c:tickLblSkip val="1"/>
        <c:tickMarkSkip val="1"/>
        <c:noMultiLvlLbl val="0"/>
      </c:catAx>
      <c:valAx>
        <c:axId val="211599768"/>
        <c:scaling>
          <c:orientation val="minMax"/>
        </c:scaling>
        <c:delete val="0"/>
        <c:axPos val="l"/>
        <c:numFmt formatCode="#,##0.0" sourceLinked="0"/>
        <c:majorTickMark val="in"/>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ＭＳ Ｐゴシック"/>
                <a:ea typeface="ＭＳ Ｐゴシック"/>
                <a:cs typeface="ＭＳ Ｐゴシック"/>
              </a:defRPr>
            </a:pPr>
            <a:endParaRPr lang="ja-JP"/>
          </a:p>
        </c:txPr>
        <c:crossAx val="211599376"/>
        <c:crosses val="autoZero"/>
        <c:crossBetween val="between"/>
        <c:dispUnits>
          <c:builtInUnit val="millions"/>
        </c:dispUnits>
      </c:valAx>
      <c:catAx>
        <c:axId val="211600160"/>
        <c:scaling>
          <c:orientation val="minMax"/>
        </c:scaling>
        <c:delete val="1"/>
        <c:axPos val="b"/>
        <c:majorTickMark val="out"/>
        <c:minorTickMark val="none"/>
        <c:tickLblPos val="nextTo"/>
        <c:crossAx val="211600552"/>
        <c:crosses val="autoZero"/>
        <c:auto val="0"/>
        <c:lblAlgn val="ctr"/>
        <c:lblOffset val="100"/>
        <c:noMultiLvlLbl val="0"/>
      </c:catAx>
      <c:valAx>
        <c:axId val="211600552"/>
        <c:scaling>
          <c:orientation val="minMax"/>
          <c:max val="97"/>
          <c:min val="88"/>
        </c:scaling>
        <c:delete val="0"/>
        <c:axPos val="r"/>
        <c:numFmt formatCode="General" sourceLinked="1"/>
        <c:majorTickMark val="in"/>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ＭＳ Ｐゴシック"/>
                <a:ea typeface="ＭＳ Ｐゴシック"/>
                <a:cs typeface="ＭＳ Ｐゴシック"/>
              </a:defRPr>
            </a:pPr>
            <a:endParaRPr lang="ja-JP"/>
          </a:p>
        </c:txPr>
        <c:crossAx val="211600160"/>
        <c:crosses val="max"/>
        <c:crossBetween val="between"/>
        <c:majorUnit val="1"/>
      </c:valAx>
      <c:spPr>
        <a:solidFill>
          <a:srgbClr val="FFFFFF"/>
        </a:solidFill>
        <a:ln w="12700">
          <a:solidFill>
            <a:srgbClr val="808080"/>
          </a:solidFill>
          <a:prstDash val="solid"/>
        </a:ln>
      </c:spPr>
    </c:plotArea>
    <c:legend>
      <c:legendPos val="b"/>
      <c:legendEntry>
        <c:idx val="0"/>
        <c:txPr>
          <a:bodyPr/>
          <a:lstStyle/>
          <a:p>
            <a:pPr>
              <a:defRPr sz="2000" b="0" i="0" u="none" strike="noStrike" baseline="0">
                <a:solidFill>
                  <a:srgbClr val="000000"/>
                </a:solidFill>
                <a:latin typeface="ＭＳ Ｐゴシック"/>
                <a:ea typeface="ＭＳ Ｐゴシック"/>
                <a:cs typeface="ＭＳ Ｐゴシック"/>
              </a:defRPr>
            </a:pPr>
            <a:endParaRPr lang="ja-JP"/>
          </a:p>
        </c:txPr>
      </c:legendEntry>
      <c:layout>
        <c:manualLayout>
          <c:xMode val="edge"/>
          <c:yMode val="edge"/>
          <c:x val="0.223300591005861"/>
          <c:y val="0.93492159633891903"/>
          <c:w val="0.56385301925630504"/>
          <c:h val="6.4768374162989098E-2"/>
        </c:manualLayout>
      </c:layout>
      <c:overlay val="0"/>
      <c:spPr>
        <a:solidFill>
          <a:srgbClr val="FFFFFF"/>
        </a:solidFill>
        <a:ln w="3175">
          <a:solidFill>
            <a:srgbClr val="000000"/>
          </a:solidFill>
          <a:prstDash val="solid"/>
        </a:ln>
      </c:spPr>
      <c:txPr>
        <a:bodyPr/>
        <a:lstStyle/>
        <a:p>
          <a:pPr>
            <a:defRPr sz="2000" b="0" i="0" u="none" strike="noStrike" baseline="0">
              <a:solidFill>
                <a:srgbClr val="000000"/>
              </a:solidFill>
              <a:latin typeface="ＭＳ Ｐゴシック"/>
              <a:ea typeface="ＭＳ Ｐゴシック"/>
              <a:cs typeface="ＭＳ Ｐゴシック"/>
            </a:defRPr>
          </a:pPr>
          <a:endParaRPr lang="ja-JP"/>
        </a:p>
      </c:txPr>
    </c:legend>
    <c:plotVisOnly val="1"/>
    <c:dispBlanksAs val="gap"/>
    <c:showDLblsOverMax val="0"/>
  </c:chart>
  <c:spPr>
    <a:solidFill>
      <a:srgbClr val="FFFFFF"/>
    </a:solidFill>
    <a:ln w="9525">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6078679089011E-2"/>
          <c:y val="9.8068350668647802E-2"/>
          <c:w val="0.885478872218045"/>
          <c:h val="0.77265973254086195"/>
        </c:manualLayout>
      </c:layout>
      <c:barChart>
        <c:barDir val="col"/>
        <c:grouping val="clustered"/>
        <c:varyColors val="0"/>
        <c:ser>
          <c:idx val="0"/>
          <c:order val="0"/>
          <c:spPr>
            <a:solidFill>
              <a:schemeClr val="accent5">
                <a:lumMod val="20000"/>
                <a:lumOff val="80000"/>
              </a:schemeClr>
            </a:solidFill>
            <a:ln w="12700">
              <a:solidFill>
                <a:srgbClr val="000000"/>
              </a:solidFill>
              <a:prstDash val="solid"/>
            </a:ln>
          </c:spPr>
          <c:invertIfNegative val="0"/>
          <c:dLbls>
            <c:numFmt formatCode="#,##0_);[Red]\(#,##0\)" sourceLinked="0"/>
            <c:spPr>
              <a:noFill/>
              <a:ln w="25400">
                <a:noFill/>
              </a:ln>
            </c:spPr>
            <c:txPr>
              <a:bodyPr/>
              <a:lstStyle/>
              <a:p>
                <a:pPr>
                  <a:defRPr sz="1400" b="1"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他会計繰入金!$C$3:$U$3</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他会計繰入金!$C$16:$U$16</c:f>
              <c:numCache>
                <c:formatCode>#,##0_);[Red]\(#,##0\)</c:formatCode>
                <c:ptCount val="19"/>
                <c:pt idx="0">
                  <c:v>7299</c:v>
                </c:pt>
                <c:pt idx="1">
                  <c:v>7635</c:v>
                </c:pt>
                <c:pt idx="2">
                  <c:v>7459</c:v>
                </c:pt>
                <c:pt idx="3">
                  <c:v>7453</c:v>
                </c:pt>
                <c:pt idx="4">
                  <c:v>7291</c:v>
                </c:pt>
                <c:pt idx="5">
                  <c:v>7241</c:v>
                </c:pt>
                <c:pt idx="6">
                  <c:v>7308</c:v>
                </c:pt>
                <c:pt idx="7">
                  <c:v>7319</c:v>
                </c:pt>
                <c:pt idx="8">
                  <c:v>7059</c:v>
                </c:pt>
                <c:pt idx="9">
                  <c:v>7016</c:v>
                </c:pt>
                <c:pt idx="10">
                  <c:v>7041</c:v>
                </c:pt>
                <c:pt idx="11">
                  <c:v>7131</c:v>
                </c:pt>
                <c:pt idx="12" formatCode="#,##0">
                  <c:v>7700</c:v>
                </c:pt>
                <c:pt idx="13" formatCode="#,##0">
                  <c:v>8140</c:v>
                </c:pt>
                <c:pt idx="14" formatCode="#,##0">
                  <c:v>8150</c:v>
                </c:pt>
                <c:pt idx="15" formatCode="#,##0">
                  <c:v>8141</c:v>
                </c:pt>
                <c:pt idx="16" formatCode="#,##0">
                  <c:v>7971</c:v>
                </c:pt>
                <c:pt idx="17" formatCode="#,##0">
                  <c:v>8067</c:v>
                </c:pt>
                <c:pt idx="18" formatCode="#,##0">
                  <c:v>8260</c:v>
                </c:pt>
              </c:numCache>
            </c:numRef>
          </c:val>
        </c:ser>
        <c:dLbls>
          <c:showLegendKey val="0"/>
          <c:showVal val="0"/>
          <c:showCatName val="0"/>
          <c:showSerName val="0"/>
          <c:showPercent val="0"/>
          <c:showBubbleSize val="0"/>
        </c:dLbls>
        <c:gapWidth val="150"/>
        <c:axId val="211601336"/>
        <c:axId val="211601728"/>
      </c:barChart>
      <c:catAx>
        <c:axId val="211601336"/>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ＭＳ Ｐゴシック"/>
                <a:ea typeface="ＭＳ Ｐゴシック"/>
                <a:cs typeface="ＭＳ Ｐゴシック"/>
              </a:defRPr>
            </a:pPr>
            <a:endParaRPr lang="ja-JP"/>
          </a:p>
        </c:txPr>
        <c:crossAx val="211601728"/>
        <c:crosses val="autoZero"/>
        <c:auto val="1"/>
        <c:lblAlgn val="ctr"/>
        <c:lblOffset val="100"/>
        <c:tickLblSkip val="1"/>
        <c:tickMarkSkip val="1"/>
        <c:noMultiLvlLbl val="0"/>
      </c:catAx>
      <c:valAx>
        <c:axId val="211601728"/>
        <c:scaling>
          <c:orientation val="minMax"/>
        </c:scaling>
        <c:delete val="0"/>
        <c:axPos val="l"/>
        <c:majorGridlines>
          <c:spPr>
            <a:ln w="3175">
              <a:solidFill>
                <a:srgbClr val="000000"/>
              </a:solidFill>
              <a:prstDash val="solid"/>
            </a:ln>
          </c:spPr>
        </c:majorGridlines>
        <c:numFmt formatCode="General" sourceLinked="0"/>
        <c:majorTickMark val="in"/>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ＭＳ Ｐゴシック"/>
                <a:ea typeface="ＭＳ Ｐゴシック"/>
                <a:cs typeface="ＭＳ Ｐゴシック"/>
              </a:defRPr>
            </a:pPr>
            <a:endParaRPr lang="ja-JP"/>
          </a:p>
        </c:txPr>
        <c:crossAx val="211601336"/>
        <c:crosses val="autoZero"/>
        <c:crossBetween val="between"/>
      </c:valAx>
      <c:spPr>
        <a:solidFill>
          <a:srgbClr val="FFFFFF"/>
        </a:solidFill>
        <a:ln w="12700">
          <a:solidFill>
            <a:srgbClr val="808080"/>
          </a:solidFill>
          <a:prstDash val="solid"/>
        </a:ln>
      </c:spPr>
    </c:plotArea>
    <c:plotVisOnly val="1"/>
    <c:dispBlanksAs val="gap"/>
    <c:showDLblsOverMax val="0"/>
  </c:chart>
  <c:spPr>
    <a:solidFill>
      <a:srgbClr val="FFFFFF"/>
    </a:solidFill>
    <a:ln w="9525">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Sheet1!$D$6</c:f>
              <c:strCache>
                <c:ptCount val="1"/>
                <c:pt idx="0">
                  <c:v>都道府県</c:v>
                </c:pt>
              </c:strCache>
            </c:strRef>
          </c:tx>
          <c:spPr>
            <a:ln w="31750">
              <a:solidFill>
                <a:schemeClr val="tx1"/>
              </a:solidFill>
            </a:ln>
          </c:spPr>
          <c:marker>
            <c:symbol val="square"/>
            <c:size val="8"/>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layout>
                <c:manualLayout>
                  <c:x val="-0.53722504230118395"/>
                  <c:y val="0.27379374595776601"/>
                </c:manualLayout>
              </c:layout>
              <c:showLegendKey val="0"/>
              <c:showVal val="0"/>
              <c:showCatName val="0"/>
              <c:showSerName val="1"/>
              <c:showPercent val="0"/>
              <c:showBubbleSize val="0"/>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Sheet1!$E$5:$N$5</c:f>
              <c:strCache>
                <c:ptCount val="10"/>
                <c:pt idx="0">
                  <c:v>H16</c:v>
                </c:pt>
                <c:pt idx="1">
                  <c:v>H17</c:v>
                </c:pt>
                <c:pt idx="2">
                  <c:v>H18</c:v>
                </c:pt>
                <c:pt idx="3">
                  <c:v>H19</c:v>
                </c:pt>
                <c:pt idx="4">
                  <c:v>H20</c:v>
                </c:pt>
                <c:pt idx="5">
                  <c:v>H21</c:v>
                </c:pt>
                <c:pt idx="6">
                  <c:v>H22</c:v>
                </c:pt>
                <c:pt idx="7">
                  <c:v>H23</c:v>
                </c:pt>
                <c:pt idx="8">
                  <c:v>H24</c:v>
                </c:pt>
                <c:pt idx="9">
                  <c:v>H25</c:v>
                </c:pt>
              </c:strCache>
            </c:strRef>
          </c:cat>
          <c:val>
            <c:numRef>
              <c:f>Sheet1!$E$6:$N$6</c:f>
              <c:numCache>
                <c:formatCode>General</c:formatCode>
                <c:ptCount val="10"/>
                <c:pt idx="0">
                  <c:v>83.8</c:v>
                </c:pt>
                <c:pt idx="1">
                  <c:v>85</c:v>
                </c:pt>
                <c:pt idx="2">
                  <c:v>84.3</c:v>
                </c:pt>
                <c:pt idx="3">
                  <c:v>84.6</c:v>
                </c:pt>
                <c:pt idx="4">
                  <c:v>84.5</c:v>
                </c:pt>
                <c:pt idx="5">
                  <c:v>85.7</c:v>
                </c:pt>
                <c:pt idx="6">
                  <c:v>88.2</c:v>
                </c:pt>
                <c:pt idx="7">
                  <c:v>88.5</c:v>
                </c:pt>
                <c:pt idx="8">
                  <c:v>89.9</c:v>
                </c:pt>
                <c:pt idx="9">
                  <c:v>89.4</c:v>
                </c:pt>
              </c:numCache>
            </c:numRef>
          </c:val>
          <c:smooth val="0"/>
        </c:ser>
        <c:ser>
          <c:idx val="1"/>
          <c:order val="1"/>
          <c:tx>
            <c:strRef>
              <c:f>Sheet1!$D$7</c:f>
              <c:strCache>
                <c:ptCount val="1"/>
                <c:pt idx="0">
                  <c:v>指定都市</c:v>
                </c:pt>
              </c:strCache>
            </c:strRef>
          </c:tx>
          <c:spPr>
            <a:ln w="31750">
              <a:solidFill>
                <a:schemeClr val="tx1"/>
              </a:solidFill>
            </a:ln>
          </c:spPr>
          <c:marker>
            <c:symbol val="x"/>
            <c:size val="10"/>
            <c:spPr>
              <a:ln>
                <a:solidFill>
                  <a:schemeClr val="tx1"/>
                </a:solidFill>
              </a:ln>
            </c:spPr>
          </c:marker>
          <c:dLbls>
            <c:dLbl>
              <c:idx val="0"/>
              <c:layout>
                <c:manualLayout>
                  <c:x val="-3.3840947546531303E-2"/>
                  <c:y val="3.9113428943937399E-2"/>
                </c:manualLayout>
              </c:layout>
              <c:showLegendKey val="0"/>
              <c:showVal val="0"/>
              <c:showCatName val="0"/>
              <c:showSerName val="1"/>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Sheet1!$E$5:$N$5</c:f>
              <c:strCache>
                <c:ptCount val="10"/>
                <c:pt idx="0">
                  <c:v>H16</c:v>
                </c:pt>
                <c:pt idx="1">
                  <c:v>H17</c:v>
                </c:pt>
                <c:pt idx="2">
                  <c:v>H18</c:v>
                </c:pt>
                <c:pt idx="3">
                  <c:v>H19</c:v>
                </c:pt>
                <c:pt idx="4">
                  <c:v>H20</c:v>
                </c:pt>
                <c:pt idx="5">
                  <c:v>H21</c:v>
                </c:pt>
                <c:pt idx="6">
                  <c:v>H22</c:v>
                </c:pt>
                <c:pt idx="7">
                  <c:v>H23</c:v>
                </c:pt>
                <c:pt idx="8">
                  <c:v>H24</c:v>
                </c:pt>
                <c:pt idx="9">
                  <c:v>H25</c:v>
                </c:pt>
              </c:strCache>
            </c:strRef>
          </c:cat>
          <c:val>
            <c:numRef>
              <c:f>Sheet1!$E$7:$N$7</c:f>
              <c:numCache>
                <c:formatCode>General</c:formatCode>
                <c:ptCount val="10"/>
                <c:pt idx="0">
                  <c:v>87.2</c:v>
                </c:pt>
                <c:pt idx="1">
                  <c:v>88.7</c:v>
                </c:pt>
                <c:pt idx="2">
                  <c:v>87.6</c:v>
                </c:pt>
                <c:pt idx="3">
                  <c:v>87.7</c:v>
                </c:pt>
                <c:pt idx="4">
                  <c:v>87.2</c:v>
                </c:pt>
                <c:pt idx="5">
                  <c:v>87.8</c:v>
                </c:pt>
                <c:pt idx="6">
                  <c:v>91.8</c:v>
                </c:pt>
                <c:pt idx="7">
                  <c:v>90.9</c:v>
                </c:pt>
                <c:pt idx="8">
                  <c:v>91.4</c:v>
                </c:pt>
                <c:pt idx="9">
                  <c:v>91</c:v>
                </c:pt>
              </c:numCache>
            </c:numRef>
          </c:val>
          <c:smooth val="0"/>
        </c:ser>
        <c:ser>
          <c:idx val="2"/>
          <c:order val="2"/>
          <c:tx>
            <c:strRef>
              <c:f>Sheet1!$D$8</c:f>
              <c:strCache>
                <c:ptCount val="1"/>
                <c:pt idx="0">
                  <c:v>市</c:v>
                </c:pt>
              </c:strCache>
            </c:strRef>
          </c:tx>
          <c:spPr>
            <a:ln w="31750">
              <a:solidFill>
                <a:schemeClr val="tx1"/>
              </a:solidFill>
            </a:ln>
          </c:spPr>
          <c:marker>
            <c:symbol val="circle"/>
            <c:size val="8"/>
          </c:marker>
          <c:dLbls>
            <c:dLbl>
              <c:idx val="0"/>
              <c:delete val="1"/>
              <c:extLst>
                <c:ext xmlns:c15="http://schemas.microsoft.com/office/drawing/2012/chart" uri="{CE6537A1-D6FC-4f65-9D91-7224C49458BB}"/>
              </c:extLst>
            </c:dLbl>
            <c:dLbl>
              <c:idx val="1"/>
              <c:layout>
                <c:manualLayout>
                  <c:x val="-2.53808771999946E-2"/>
                  <c:y val="-4.8891786179921799E-2"/>
                </c:manualLayout>
              </c:layout>
              <c:showLegendKey val="0"/>
              <c:showVal val="0"/>
              <c:showCatName val="0"/>
              <c:showSerName val="1"/>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Sheet1!$E$5:$N$5</c:f>
              <c:strCache>
                <c:ptCount val="10"/>
                <c:pt idx="0">
                  <c:v>H16</c:v>
                </c:pt>
                <c:pt idx="1">
                  <c:v>H17</c:v>
                </c:pt>
                <c:pt idx="2">
                  <c:v>H18</c:v>
                </c:pt>
                <c:pt idx="3">
                  <c:v>H19</c:v>
                </c:pt>
                <c:pt idx="4">
                  <c:v>H20</c:v>
                </c:pt>
                <c:pt idx="5">
                  <c:v>H21</c:v>
                </c:pt>
                <c:pt idx="6">
                  <c:v>H22</c:v>
                </c:pt>
                <c:pt idx="7">
                  <c:v>H23</c:v>
                </c:pt>
                <c:pt idx="8">
                  <c:v>H24</c:v>
                </c:pt>
                <c:pt idx="9">
                  <c:v>H25</c:v>
                </c:pt>
              </c:strCache>
            </c:strRef>
          </c:cat>
          <c:val>
            <c:numRef>
              <c:f>Sheet1!$E$8:$N$8</c:f>
              <c:numCache>
                <c:formatCode>General</c:formatCode>
                <c:ptCount val="10"/>
                <c:pt idx="0">
                  <c:v>94.8</c:v>
                </c:pt>
                <c:pt idx="1">
                  <c:v>93.8</c:v>
                </c:pt>
                <c:pt idx="2">
                  <c:v>91.7</c:v>
                </c:pt>
                <c:pt idx="3">
                  <c:v>91</c:v>
                </c:pt>
                <c:pt idx="4">
                  <c:v>90.5</c:v>
                </c:pt>
                <c:pt idx="5">
                  <c:v>91.9</c:v>
                </c:pt>
                <c:pt idx="6">
                  <c:v>95.1</c:v>
                </c:pt>
                <c:pt idx="7">
                  <c:v>95.1</c:v>
                </c:pt>
                <c:pt idx="8">
                  <c:v>95.2</c:v>
                </c:pt>
                <c:pt idx="9">
                  <c:v>94.5</c:v>
                </c:pt>
              </c:numCache>
            </c:numRef>
          </c:val>
          <c:smooth val="0"/>
        </c:ser>
        <c:ser>
          <c:idx val="3"/>
          <c:order val="3"/>
          <c:tx>
            <c:strRef>
              <c:f>Sheet1!$D$9</c:f>
              <c:strCache>
                <c:ptCount val="1"/>
                <c:pt idx="0">
                  <c:v>町村</c:v>
                </c:pt>
              </c:strCache>
            </c:strRef>
          </c:tx>
          <c:spPr>
            <a:ln w="31750">
              <a:solidFill>
                <a:schemeClr val="tx1"/>
              </a:solidFill>
            </a:ln>
          </c:spPr>
          <c:marker>
            <c:symbol val="diamond"/>
            <c:size val="8"/>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1.0575296108291001E-2"/>
                  <c:y val="-1.95567144719688E-2"/>
                </c:manualLayout>
              </c:layout>
              <c:showLegendKey val="0"/>
              <c:showVal val="0"/>
              <c:showCatName val="0"/>
              <c:showSerName val="1"/>
              <c:showPercent val="0"/>
              <c:showBubbleSize val="0"/>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Sheet1!$E$5:$N$5</c:f>
              <c:strCache>
                <c:ptCount val="10"/>
                <c:pt idx="0">
                  <c:v>H16</c:v>
                </c:pt>
                <c:pt idx="1">
                  <c:v>H17</c:v>
                </c:pt>
                <c:pt idx="2">
                  <c:v>H18</c:v>
                </c:pt>
                <c:pt idx="3">
                  <c:v>H19</c:v>
                </c:pt>
                <c:pt idx="4">
                  <c:v>H20</c:v>
                </c:pt>
                <c:pt idx="5">
                  <c:v>H21</c:v>
                </c:pt>
                <c:pt idx="6">
                  <c:v>H22</c:v>
                </c:pt>
                <c:pt idx="7">
                  <c:v>H23</c:v>
                </c:pt>
                <c:pt idx="8">
                  <c:v>H24</c:v>
                </c:pt>
                <c:pt idx="9">
                  <c:v>H25</c:v>
                </c:pt>
              </c:strCache>
            </c:strRef>
          </c:cat>
          <c:val>
            <c:numRef>
              <c:f>Sheet1!$E$9:$N$9</c:f>
              <c:numCache>
                <c:formatCode>General</c:formatCode>
                <c:ptCount val="10"/>
                <c:pt idx="0">
                  <c:v>89.7</c:v>
                </c:pt>
                <c:pt idx="1">
                  <c:v>88.3</c:v>
                </c:pt>
                <c:pt idx="2">
                  <c:v>85.8</c:v>
                </c:pt>
                <c:pt idx="3">
                  <c:v>86.7</c:v>
                </c:pt>
                <c:pt idx="4">
                  <c:v>85.8</c:v>
                </c:pt>
                <c:pt idx="5">
                  <c:v>86</c:v>
                </c:pt>
                <c:pt idx="6">
                  <c:v>86.2</c:v>
                </c:pt>
                <c:pt idx="7">
                  <c:v>85.3</c:v>
                </c:pt>
                <c:pt idx="8">
                  <c:v>83.9</c:v>
                </c:pt>
                <c:pt idx="9">
                  <c:v>82.5</c:v>
                </c:pt>
              </c:numCache>
            </c:numRef>
          </c:val>
          <c:smooth val="0"/>
        </c:ser>
        <c:ser>
          <c:idx val="4"/>
          <c:order val="4"/>
          <c:tx>
            <c:strRef>
              <c:f>Sheet1!$D$10</c:f>
              <c:strCache>
                <c:ptCount val="1"/>
                <c:pt idx="0">
                  <c:v>組合</c:v>
                </c:pt>
              </c:strCache>
            </c:strRef>
          </c:tx>
          <c:spPr>
            <a:ln w="31750">
              <a:solidFill>
                <a:schemeClr val="tx1"/>
              </a:solidFill>
            </a:ln>
          </c:spPr>
          <c:marker>
            <c:symbol val="triangle"/>
            <c:size val="8"/>
          </c:marker>
          <c:dLbls>
            <c:dLbl>
              <c:idx val="0"/>
              <c:delete val="1"/>
              <c:extLst>
                <c:ext xmlns:c15="http://schemas.microsoft.com/office/drawing/2012/chart" uri="{CE6537A1-D6FC-4f65-9D91-7224C49458BB}"/>
              </c:extLst>
            </c:dLbl>
            <c:dLbl>
              <c:idx val="1"/>
              <c:layout>
                <c:manualLayout>
                  <c:x val="-3.8071065989847698E-2"/>
                  <c:y val="5.54106910039113E-2"/>
                </c:manualLayout>
              </c:layout>
              <c:showLegendKey val="0"/>
              <c:showVal val="0"/>
              <c:showCatName val="0"/>
              <c:showSerName val="1"/>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Sheet1!$E$5:$N$5</c:f>
              <c:strCache>
                <c:ptCount val="10"/>
                <c:pt idx="0">
                  <c:v>H16</c:v>
                </c:pt>
                <c:pt idx="1">
                  <c:v>H17</c:v>
                </c:pt>
                <c:pt idx="2">
                  <c:v>H18</c:v>
                </c:pt>
                <c:pt idx="3">
                  <c:v>H19</c:v>
                </c:pt>
                <c:pt idx="4">
                  <c:v>H20</c:v>
                </c:pt>
                <c:pt idx="5">
                  <c:v>H21</c:v>
                </c:pt>
                <c:pt idx="6">
                  <c:v>H22</c:v>
                </c:pt>
                <c:pt idx="7">
                  <c:v>H23</c:v>
                </c:pt>
                <c:pt idx="8">
                  <c:v>H24</c:v>
                </c:pt>
                <c:pt idx="9">
                  <c:v>H25</c:v>
                </c:pt>
              </c:strCache>
            </c:strRef>
          </c:cat>
          <c:val>
            <c:numRef>
              <c:f>Sheet1!$E$10:$N$10</c:f>
              <c:numCache>
                <c:formatCode>General</c:formatCode>
                <c:ptCount val="10"/>
                <c:pt idx="0">
                  <c:v>93.7</c:v>
                </c:pt>
                <c:pt idx="1">
                  <c:v>92.8</c:v>
                </c:pt>
                <c:pt idx="2">
                  <c:v>91.4</c:v>
                </c:pt>
                <c:pt idx="3">
                  <c:v>91.3</c:v>
                </c:pt>
                <c:pt idx="4">
                  <c:v>90.3</c:v>
                </c:pt>
                <c:pt idx="5">
                  <c:v>92.6</c:v>
                </c:pt>
                <c:pt idx="6">
                  <c:v>94.8</c:v>
                </c:pt>
                <c:pt idx="7">
                  <c:v>94.6</c:v>
                </c:pt>
                <c:pt idx="8">
                  <c:v>94.6</c:v>
                </c:pt>
                <c:pt idx="9">
                  <c:v>92.6</c:v>
                </c:pt>
              </c:numCache>
            </c:numRef>
          </c:val>
          <c:smooth val="0"/>
        </c:ser>
        <c:ser>
          <c:idx val="5"/>
          <c:order val="5"/>
          <c:tx>
            <c:strRef>
              <c:f>Sheet1!$D$11</c:f>
              <c:strCache>
                <c:ptCount val="1"/>
                <c:pt idx="0">
                  <c:v>全体</c:v>
                </c:pt>
              </c:strCache>
            </c:strRef>
          </c:tx>
          <c:spPr>
            <a:ln w="82550">
              <a:solidFill>
                <a:srgbClr val="FF0000"/>
              </a:solidFill>
            </a:ln>
          </c:spPr>
          <c:marker>
            <c:symbol val="plus"/>
            <c:size val="11"/>
            <c:spPr>
              <a:ln>
                <a:solidFill>
                  <a:schemeClr val="tx1"/>
                </a:solidFill>
              </a:ln>
            </c:spPr>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0.20727580372250401"/>
                  <c:y val="-0.12711890071759299"/>
                </c:manualLayout>
              </c:layout>
              <c:showLegendKey val="0"/>
              <c:showVal val="0"/>
              <c:showCatName val="0"/>
              <c:showSerName val="1"/>
              <c:showPercent val="0"/>
              <c:showBubbleSize val="0"/>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Sheet1!$E$5:$N$5</c:f>
              <c:strCache>
                <c:ptCount val="10"/>
                <c:pt idx="0">
                  <c:v>H16</c:v>
                </c:pt>
                <c:pt idx="1">
                  <c:v>H17</c:v>
                </c:pt>
                <c:pt idx="2">
                  <c:v>H18</c:v>
                </c:pt>
                <c:pt idx="3">
                  <c:v>H19</c:v>
                </c:pt>
                <c:pt idx="4">
                  <c:v>H20</c:v>
                </c:pt>
                <c:pt idx="5">
                  <c:v>H21</c:v>
                </c:pt>
                <c:pt idx="6">
                  <c:v>H22</c:v>
                </c:pt>
                <c:pt idx="7">
                  <c:v>H23</c:v>
                </c:pt>
                <c:pt idx="8">
                  <c:v>H24</c:v>
                </c:pt>
                <c:pt idx="9">
                  <c:v>H25</c:v>
                </c:pt>
              </c:strCache>
            </c:strRef>
          </c:cat>
          <c:val>
            <c:numRef>
              <c:f>Sheet1!$E$11:$N$11</c:f>
              <c:numCache>
                <c:formatCode>General</c:formatCode>
                <c:ptCount val="10"/>
                <c:pt idx="0">
                  <c:v>90.3</c:v>
                </c:pt>
                <c:pt idx="1">
                  <c:v>90.3</c:v>
                </c:pt>
                <c:pt idx="2">
                  <c:v>88.8</c:v>
                </c:pt>
                <c:pt idx="3">
                  <c:v>88.6</c:v>
                </c:pt>
                <c:pt idx="4">
                  <c:v>88.1</c:v>
                </c:pt>
                <c:pt idx="5">
                  <c:v>89.5</c:v>
                </c:pt>
                <c:pt idx="6">
                  <c:v>92.4</c:v>
                </c:pt>
                <c:pt idx="7">
                  <c:v>92.3</c:v>
                </c:pt>
                <c:pt idx="8">
                  <c:v>92.7</c:v>
                </c:pt>
                <c:pt idx="9">
                  <c:v>91.9</c:v>
                </c:pt>
              </c:numCache>
            </c:numRef>
          </c:val>
          <c:smooth val="0"/>
        </c:ser>
        <c:dLbls>
          <c:showLegendKey val="0"/>
          <c:showVal val="0"/>
          <c:showCatName val="0"/>
          <c:showSerName val="0"/>
          <c:showPercent val="0"/>
          <c:showBubbleSize val="0"/>
        </c:dLbls>
        <c:marker val="1"/>
        <c:smooth val="0"/>
        <c:axId val="212551920"/>
        <c:axId val="212552312"/>
      </c:lineChart>
      <c:catAx>
        <c:axId val="212551920"/>
        <c:scaling>
          <c:orientation val="minMax"/>
        </c:scaling>
        <c:delete val="0"/>
        <c:axPos val="b"/>
        <c:numFmt formatCode="General" sourceLinked="0"/>
        <c:majorTickMark val="out"/>
        <c:minorTickMark val="none"/>
        <c:tickLblPos val="nextTo"/>
        <c:crossAx val="212552312"/>
        <c:crosses val="autoZero"/>
        <c:auto val="1"/>
        <c:lblAlgn val="ctr"/>
        <c:lblOffset val="100"/>
        <c:noMultiLvlLbl val="0"/>
      </c:catAx>
      <c:valAx>
        <c:axId val="212552312"/>
        <c:scaling>
          <c:orientation val="minMax"/>
          <c:min val="80"/>
        </c:scaling>
        <c:delete val="0"/>
        <c:axPos val="l"/>
        <c:majorGridlines/>
        <c:numFmt formatCode="General" sourceLinked="1"/>
        <c:majorTickMark val="out"/>
        <c:minorTickMark val="none"/>
        <c:tickLblPos val="nextTo"/>
        <c:crossAx val="212551920"/>
        <c:crosses val="autoZero"/>
        <c:crossBetween val="between"/>
      </c:valAx>
    </c:plotArea>
    <c:plotVisOnly val="1"/>
    <c:dispBlanksAs val="gap"/>
    <c:showDLblsOverMax val="0"/>
  </c:chart>
  <c:txPr>
    <a:bodyPr/>
    <a:lstStyle/>
    <a:p>
      <a:pPr>
        <a:defRPr sz="1800"/>
      </a:pPr>
      <a:endParaRPr lang="ja-JP"/>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Sheet2!$D$6</c:f>
              <c:strCache>
                <c:ptCount val="1"/>
                <c:pt idx="0">
                  <c:v>500〜</c:v>
                </c:pt>
              </c:strCache>
            </c:strRef>
          </c:tx>
          <c:spPr>
            <a:ln w="31750">
              <a:solidFill>
                <a:schemeClr val="tx1"/>
              </a:solidFill>
            </a:ln>
          </c:spPr>
          <c:marker>
            <c:symbol val="square"/>
            <c:size val="8"/>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layout>
                <c:manualLayout>
                  <c:x val="-0.308658592563822"/>
                  <c:y val="8.9506024690546193E-2"/>
                </c:manualLayout>
              </c:layout>
              <c:showLegendKey val="0"/>
              <c:showVal val="0"/>
              <c:showCatName val="0"/>
              <c:showSerName val="1"/>
              <c:showPercent val="0"/>
              <c:showBubbleSize val="0"/>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Sheet2!$E$5:$N$5</c:f>
              <c:strCache>
                <c:ptCount val="10"/>
                <c:pt idx="0">
                  <c:v>H16</c:v>
                </c:pt>
                <c:pt idx="1">
                  <c:v>H17</c:v>
                </c:pt>
                <c:pt idx="2">
                  <c:v>H18</c:v>
                </c:pt>
                <c:pt idx="3">
                  <c:v>H19</c:v>
                </c:pt>
                <c:pt idx="4">
                  <c:v>H20</c:v>
                </c:pt>
                <c:pt idx="5">
                  <c:v>H21</c:v>
                </c:pt>
                <c:pt idx="6">
                  <c:v>H22</c:v>
                </c:pt>
                <c:pt idx="7">
                  <c:v>H23</c:v>
                </c:pt>
                <c:pt idx="8">
                  <c:v>H24</c:v>
                </c:pt>
                <c:pt idx="9">
                  <c:v>H25</c:v>
                </c:pt>
              </c:strCache>
            </c:strRef>
          </c:cat>
          <c:val>
            <c:numRef>
              <c:f>Sheet2!$E$6:$N$6</c:f>
              <c:numCache>
                <c:formatCode>General</c:formatCode>
                <c:ptCount val="10"/>
                <c:pt idx="0">
                  <c:v>93.1</c:v>
                </c:pt>
                <c:pt idx="1">
                  <c:v>92.9</c:v>
                </c:pt>
                <c:pt idx="2">
                  <c:v>92.6</c:v>
                </c:pt>
                <c:pt idx="3">
                  <c:v>92.5</c:v>
                </c:pt>
                <c:pt idx="4">
                  <c:v>92.4</c:v>
                </c:pt>
                <c:pt idx="5">
                  <c:v>93.5</c:v>
                </c:pt>
                <c:pt idx="6">
                  <c:v>96.3</c:v>
                </c:pt>
                <c:pt idx="7">
                  <c:v>95.8</c:v>
                </c:pt>
                <c:pt idx="8">
                  <c:v>96.9</c:v>
                </c:pt>
                <c:pt idx="9">
                  <c:v>95.9</c:v>
                </c:pt>
              </c:numCache>
            </c:numRef>
          </c:val>
          <c:smooth val="0"/>
        </c:ser>
        <c:ser>
          <c:idx val="1"/>
          <c:order val="1"/>
          <c:tx>
            <c:strRef>
              <c:f>Sheet2!$D$7</c:f>
              <c:strCache>
                <c:ptCount val="1"/>
                <c:pt idx="0">
                  <c:v>400〜</c:v>
                </c:pt>
              </c:strCache>
            </c:strRef>
          </c:tx>
          <c:spPr>
            <a:ln w="31750">
              <a:solidFill>
                <a:schemeClr val="tx1"/>
              </a:solidFill>
            </a:ln>
          </c:spPr>
          <c:marker>
            <c:symbol val="x"/>
            <c:size val="10"/>
            <c:spPr>
              <a:ln>
                <a:solidFill>
                  <a:schemeClr val="tx1"/>
                </a:solidFill>
              </a:ln>
            </c:spPr>
          </c:marker>
          <c:dLbls>
            <c:dLbl>
              <c:idx val="0"/>
              <c:layout>
                <c:manualLayout>
                  <c:x val="0.25614408624930801"/>
                  <c:y val="5.9990301316719501E-2"/>
                </c:manualLayout>
              </c:layout>
              <c:showLegendKey val="0"/>
              <c:showVal val="0"/>
              <c:showCatName val="0"/>
              <c:showSerName val="1"/>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Sheet2!$E$5:$N$5</c:f>
              <c:strCache>
                <c:ptCount val="10"/>
                <c:pt idx="0">
                  <c:v>H16</c:v>
                </c:pt>
                <c:pt idx="1">
                  <c:v>H17</c:v>
                </c:pt>
                <c:pt idx="2">
                  <c:v>H18</c:v>
                </c:pt>
                <c:pt idx="3">
                  <c:v>H19</c:v>
                </c:pt>
                <c:pt idx="4">
                  <c:v>H20</c:v>
                </c:pt>
                <c:pt idx="5">
                  <c:v>H21</c:v>
                </c:pt>
                <c:pt idx="6">
                  <c:v>H22</c:v>
                </c:pt>
                <c:pt idx="7">
                  <c:v>H23</c:v>
                </c:pt>
                <c:pt idx="8">
                  <c:v>H24</c:v>
                </c:pt>
                <c:pt idx="9">
                  <c:v>H25</c:v>
                </c:pt>
              </c:strCache>
            </c:strRef>
          </c:cat>
          <c:val>
            <c:numRef>
              <c:f>Sheet2!$E$7:$N$7</c:f>
              <c:numCache>
                <c:formatCode>General</c:formatCode>
                <c:ptCount val="10"/>
                <c:pt idx="0">
                  <c:v>92.9</c:v>
                </c:pt>
                <c:pt idx="1">
                  <c:v>93.2</c:v>
                </c:pt>
                <c:pt idx="2">
                  <c:v>91</c:v>
                </c:pt>
                <c:pt idx="3">
                  <c:v>90.3</c:v>
                </c:pt>
                <c:pt idx="4">
                  <c:v>90.2</c:v>
                </c:pt>
                <c:pt idx="5">
                  <c:v>91.7</c:v>
                </c:pt>
                <c:pt idx="6">
                  <c:v>95.3</c:v>
                </c:pt>
                <c:pt idx="7">
                  <c:v>95.6</c:v>
                </c:pt>
                <c:pt idx="8">
                  <c:v>96.4</c:v>
                </c:pt>
                <c:pt idx="9">
                  <c:v>95.3</c:v>
                </c:pt>
              </c:numCache>
            </c:numRef>
          </c:val>
          <c:smooth val="0"/>
        </c:ser>
        <c:ser>
          <c:idx val="2"/>
          <c:order val="2"/>
          <c:tx>
            <c:strRef>
              <c:f>Sheet2!$D$8</c:f>
              <c:strCache>
                <c:ptCount val="1"/>
                <c:pt idx="0">
                  <c:v>300〜</c:v>
                </c:pt>
              </c:strCache>
            </c:strRef>
          </c:tx>
          <c:spPr>
            <a:ln w="31750">
              <a:solidFill>
                <a:schemeClr val="tx1"/>
              </a:solidFill>
            </a:ln>
          </c:spPr>
          <c:marker>
            <c:symbol val="circle"/>
            <c:size val="8"/>
          </c:marker>
          <c:dLbls>
            <c:dLbl>
              <c:idx val="0"/>
              <c:delete val="1"/>
              <c:extLst>
                <c:ext xmlns:c15="http://schemas.microsoft.com/office/drawing/2012/chart" uri="{CE6537A1-D6FC-4f65-9D91-7224C49458BB}"/>
              </c:extLst>
            </c:dLbl>
            <c:dLbl>
              <c:idx val="1"/>
              <c:layout>
                <c:manualLayout>
                  <c:x val="-2.98652354554335E-2"/>
                  <c:y val="-2.3839527887824001E-2"/>
                </c:manualLayout>
              </c:layout>
              <c:showLegendKey val="0"/>
              <c:showVal val="0"/>
              <c:showCatName val="0"/>
              <c:showSerName val="1"/>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Sheet2!$E$5:$N$5</c:f>
              <c:strCache>
                <c:ptCount val="10"/>
                <c:pt idx="0">
                  <c:v>H16</c:v>
                </c:pt>
                <c:pt idx="1">
                  <c:v>H17</c:v>
                </c:pt>
                <c:pt idx="2">
                  <c:v>H18</c:v>
                </c:pt>
                <c:pt idx="3">
                  <c:v>H19</c:v>
                </c:pt>
                <c:pt idx="4">
                  <c:v>H20</c:v>
                </c:pt>
                <c:pt idx="5">
                  <c:v>H21</c:v>
                </c:pt>
                <c:pt idx="6">
                  <c:v>H22</c:v>
                </c:pt>
                <c:pt idx="7">
                  <c:v>H23</c:v>
                </c:pt>
                <c:pt idx="8">
                  <c:v>H24</c:v>
                </c:pt>
                <c:pt idx="9">
                  <c:v>H25</c:v>
                </c:pt>
              </c:strCache>
            </c:strRef>
          </c:cat>
          <c:val>
            <c:numRef>
              <c:f>Sheet2!$E$8:$N$8</c:f>
              <c:numCache>
                <c:formatCode>General</c:formatCode>
                <c:ptCount val="10"/>
                <c:pt idx="0">
                  <c:v>90.9</c:v>
                </c:pt>
                <c:pt idx="1">
                  <c:v>90.6</c:v>
                </c:pt>
                <c:pt idx="2">
                  <c:v>88.4</c:v>
                </c:pt>
                <c:pt idx="3">
                  <c:v>87.3</c:v>
                </c:pt>
                <c:pt idx="4">
                  <c:v>85.7</c:v>
                </c:pt>
                <c:pt idx="5">
                  <c:v>87.7</c:v>
                </c:pt>
                <c:pt idx="6">
                  <c:v>91.4</c:v>
                </c:pt>
                <c:pt idx="7">
                  <c:v>92.5</c:v>
                </c:pt>
                <c:pt idx="8">
                  <c:v>92.6</c:v>
                </c:pt>
                <c:pt idx="9">
                  <c:v>91.9</c:v>
                </c:pt>
              </c:numCache>
            </c:numRef>
          </c:val>
          <c:smooth val="0"/>
        </c:ser>
        <c:ser>
          <c:idx val="3"/>
          <c:order val="3"/>
          <c:tx>
            <c:strRef>
              <c:f>Sheet2!$D$9</c:f>
              <c:strCache>
                <c:ptCount val="1"/>
                <c:pt idx="0">
                  <c:v>200〜</c:v>
                </c:pt>
              </c:strCache>
            </c:strRef>
          </c:tx>
          <c:spPr>
            <a:ln w="31750">
              <a:solidFill>
                <a:schemeClr val="tx1"/>
              </a:solidFill>
            </a:ln>
          </c:spPr>
          <c:marker>
            <c:symbol val="diamond"/>
            <c:size val="8"/>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3.2424937914150902E-2"/>
                  <c:y val="-3.7359821149704903E-2"/>
                </c:manualLayout>
              </c:layout>
              <c:showLegendKey val="0"/>
              <c:showVal val="0"/>
              <c:showCatName val="0"/>
              <c:showSerName val="1"/>
              <c:showPercent val="0"/>
              <c:showBubbleSize val="0"/>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Sheet2!$E$5:$N$5</c:f>
              <c:strCache>
                <c:ptCount val="10"/>
                <c:pt idx="0">
                  <c:v>H16</c:v>
                </c:pt>
                <c:pt idx="1">
                  <c:v>H17</c:v>
                </c:pt>
                <c:pt idx="2">
                  <c:v>H18</c:v>
                </c:pt>
                <c:pt idx="3">
                  <c:v>H19</c:v>
                </c:pt>
                <c:pt idx="4">
                  <c:v>H20</c:v>
                </c:pt>
                <c:pt idx="5">
                  <c:v>H21</c:v>
                </c:pt>
                <c:pt idx="6">
                  <c:v>H22</c:v>
                </c:pt>
                <c:pt idx="7">
                  <c:v>H23</c:v>
                </c:pt>
                <c:pt idx="8">
                  <c:v>H24</c:v>
                </c:pt>
                <c:pt idx="9">
                  <c:v>H25</c:v>
                </c:pt>
              </c:strCache>
            </c:strRef>
          </c:cat>
          <c:val>
            <c:numRef>
              <c:f>Sheet2!$E$9:$N$9</c:f>
              <c:numCache>
                <c:formatCode>General</c:formatCode>
                <c:ptCount val="10"/>
                <c:pt idx="0">
                  <c:v>89.6</c:v>
                </c:pt>
                <c:pt idx="1">
                  <c:v>88</c:v>
                </c:pt>
                <c:pt idx="2">
                  <c:v>85.7</c:v>
                </c:pt>
                <c:pt idx="3">
                  <c:v>86.3</c:v>
                </c:pt>
                <c:pt idx="4">
                  <c:v>86.4</c:v>
                </c:pt>
                <c:pt idx="5">
                  <c:v>87.6</c:v>
                </c:pt>
                <c:pt idx="6">
                  <c:v>89.8</c:v>
                </c:pt>
                <c:pt idx="7">
                  <c:v>89.3</c:v>
                </c:pt>
                <c:pt idx="8">
                  <c:v>89</c:v>
                </c:pt>
                <c:pt idx="9">
                  <c:v>89.5</c:v>
                </c:pt>
              </c:numCache>
            </c:numRef>
          </c:val>
          <c:smooth val="0"/>
        </c:ser>
        <c:ser>
          <c:idx val="4"/>
          <c:order val="4"/>
          <c:tx>
            <c:strRef>
              <c:f>Sheet2!$D$10</c:f>
              <c:strCache>
                <c:ptCount val="1"/>
                <c:pt idx="0">
                  <c:v>100〜</c:v>
                </c:pt>
              </c:strCache>
            </c:strRef>
          </c:tx>
          <c:spPr>
            <a:ln w="31750">
              <a:solidFill>
                <a:schemeClr val="tx1"/>
              </a:solidFill>
            </a:ln>
          </c:spPr>
          <c:marker>
            <c:symbol val="triangle"/>
            <c:size val="8"/>
          </c:marker>
          <c:dLbls>
            <c:dLbl>
              <c:idx val="0"/>
              <c:delete val="1"/>
              <c:extLst>
                <c:ext xmlns:c15="http://schemas.microsoft.com/office/drawing/2012/chart" uri="{CE6537A1-D6FC-4f65-9D91-7224C49458BB}"/>
              </c:extLst>
            </c:dLbl>
            <c:dLbl>
              <c:idx val="1"/>
              <c:layout>
                <c:manualLayout>
                  <c:x val="0.52246707390275804"/>
                  <c:y val="6.7936810612660894E-2"/>
                </c:manualLayout>
              </c:layout>
              <c:showLegendKey val="0"/>
              <c:showVal val="0"/>
              <c:showCatName val="0"/>
              <c:showSerName val="1"/>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Sheet2!$E$5:$N$5</c:f>
              <c:strCache>
                <c:ptCount val="10"/>
                <c:pt idx="0">
                  <c:v>H16</c:v>
                </c:pt>
                <c:pt idx="1">
                  <c:v>H17</c:v>
                </c:pt>
                <c:pt idx="2">
                  <c:v>H18</c:v>
                </c:pt>
                <c:pt idx="3">
                  <c:v>H19</c:v>
                </c:pt>
                <c:pt idx="4">
                  <c:v>H20</c:v>
                </c:pt>
                <c:pt idx="5">
                  <c:v>H21</c:v>
                </c:pt>
                <c:pt idx="6">
                  <c:v>H22</c:v>
                </c:pt>
                <c:pt idx="7">
                  <c:v>H23</c:v>
                </c:pt>
                <c:pt idx="8">
                  <c:v>H24</c:v>
                </c:pt>
                <c:pt idx="9">
                  <c:v>H25</c:v>
                </c:pt>
              </c:strCache>
            </c:strRef>
          </c:cat>
          <c:val>
            <c:numRef>
              <c:f>Sheet2!$E$10:$N$10</c:f>
              <c:numCache>
                <c:formatCode>General</c:formatCode>
                <c:ptCount val="10"/>
                <c:pt idx="0">
                  <c:v>89.4</c:v>
                </c:pt>
                <c:pt idx="1">
                  <c:v>89.4</c:v>
                </c:pt>
                <c:pt idx="2">
                  <c:v>87.4</c:v>
                </c:pt>
                <c:pt idx="3">
                  <c:v>86.9</c:v>
                </c:pt>
                <c:pt idx="4">
                  <c:v>85.5</c:v>
                </c:pt>
                <c:pt idx="5">
                  <c:v>87.1</c:v>
                </c:pt>
                <c:pt idx="6">
                  <c:v>89.3</c:v>
                </c:pt>
                <c:pt idx="7">
                  <c:v>88.4</c:v>
                </c:pt>
                <c:pt idx="8">
                  <c:v>87.8</c:v>
                </c:pt>
                <c:pt idx="9">
                  <c:v>86.3</c:v>
                </c:pt>
              </c:numCache>
            </c:numRef>
          </c:val>
          <c:smooth val="0"/>
        </c:ser>
        <c:ser>
          <c:idx val="5"/>
          <c:order val="5"/>
          <c:tx>
            <c:strRef>
              <c:f>Sheet2!$D$11</c:f>
              <c:strCache>
                <c:ptCount val="1"/>
                <c:pt idx="0">
                  <c:v>50〜</c:v>
                </c:pt>
              </c:strCache>
            </c:strRef>
          </c:tx>
          <c:spPr>
            <a:ln w="31750">
              <a:solidFill>
                <a:schemeClr val="tx1"/>
              </a:solidFill>
            </a:ln>
          </c:spPr>
          <c:marker>
            <c:symbol val="plus"/>
            <c:size val="11"/>
            <c:spPr>
              <a:ln>
                <a:solidFill>
                  <a:schemeClr val="tx1"/>
                </a:solidFill>
              </a:ln>
            </c:spPr>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0.183359462354201"/>
                  <c:y val="-0.13755724688902399"/>
                </c:manualLayout>
              </c:layout>
              <c:showLegendKey val="0"/>
              <c:showVal val="0"/>
              <c:showCatName val="0"/>
              <c:showSerName val="1"/>
              <c:showPercent val="0"/>
              <c:showBubbleSize val="0"/>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Sheet2!$E$5:$N$5</c:f>
              <c:strCache>
                <c:ptCount val="10"/>
                <c:pt idx="0">
                  <c:v>H16</c:v>
                </c:pt>
                <c:pt idx="1">
                  <c:v>H17</c:v>
                </c:pt>
                <c:pt idx="2">
                  <c:v>H18</c:v>
                </c:pt>
                <c:pt idx="3">
                  <c:v>H19</c:v>
                </c:pt>
                <c:pt idx="4">
                  <c:v>H20</c:v>
                </c:pt>
                <c:pt idx="5">
                  <c:v>H21</c:v>
                </c:pt>
                <c:pt idx="6">
                  <c:v>H22</c:v>
                </c:pt>
                <c:pt idx="7">
                  <c:v>H23</c:v>
                </c:pt>
                <c:pt idx="8">
                  <c:v>H24</c:v>
                </c:pt>
                <c:pt idx="9">
                  <c:v>H25</c:v>
                </c:pt>
              </c:strCache>
            </c:strRef>
          </c:cat>
          <c:val>
            <c:numRef>
              <c:f>Sheet2!$E$11:$N$11</c:f>
              <c:numCache>
                <c:formatCode>General</c:formatCode>
                <c:ptCount val="10"/>
                <c:pt idx="0">
                  <c:v>84.4</c:v>
                </c:pt>
                <c:pt idx="1">
                  <c:v>85.2</c:v>
                </c:pt>
                <c:pt idx="2">
                  <c:v>81.3</c:v>
                </c:pt>
                <c:pt idx="3">
                  <c:v>82.7</c:v>
                </c:pt>
                <c:pt idx="4">
                  <c:v>81.7</c:v>
                </c:pt>
                <c:pt idx="5">
                  <c:v>83.3</c:v>
                </c:pt>
                <c:pt idx="6">
                  <c:v>83.2</c:v>
                </c:pt>
                <c:pt idx="7">
                  <c:v>84</c:v>
                </c:pt>
                <c:pt idx="8">
                  <c:v>82.4</c:v>
                </c:pt>
                <c:pt idx="9">
                  <c:v>81.900000000000006</c:v>
                </c:pt>
              </c:numCache>
            </c:numRef>
          </c:val>
          <c:smooth val="0"/>
        </c:ser>
        <c:ser>
          <c:idx val="6"/>
          <c:order val="6"/>
          <c:tx>
            <c:strRef>
              <c:f>Sheet2!$D$12</c:f>
              <c:strCache>
                <c:ptCount val="1"/>
                <c:pt idx="0">
                  <c:v>50未満</c:v>
                </c:pt>
              </c:strCache>
            </c:strRef>
          </c:tx>
          <c:spPr>
            <a:ln>
              <a:solidFill>
                <a:schemeClr val="tx1"/>
              </a:solidFill>
            </a:ln>
          </c:spPr>
          <c:marker>
            <c:symbol val="star"/>
            <c:size val="11"/>
            <c:spPr>
              <a:ln>
                <a:solidFill>
                  <a:schemeClr val="tx1"/>
                </a:solidFill>
              </a:ln>
            </c:spPr>
          </c:marker>
          <c:dLbls>
            <c:dLbl>
              <c:idx val="0"/>
              <c:layout>
                <c:manualLayout>
                  <c:x val="0"/>
                  <c:y val="-2.29645093945719E-2"/>
                </c:manualLayout>
              </c:layout>
              <c:showLegendKey val="0"/>
              <c:showVal val="0"/>
              <c:showCatName val="0"/>
              <c:showSerName val="1"/>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Sheet2!$E$5:$N$5</c:f>
              <c:strCache>
                <c:ptCount val="10"/>
                <c:pt idx="0">
                  <c:v>H16</c:v>
                </c:pt>
                <c:pt idx="1">
                  <c:v>H17</c:v>
                </c:pt>
                <c:pt idx="2">
                  <c:v>H18</c:v>
                </c:pt>
                <c:pt idx="3">
                  <c:v>H19</c:v>
                </c:pt>
                <c:pt idx="4">
                  <c:v>H20</c:v>
                </c:pt>
                <c:pt idx="5">
                  <c:v>H21</c:v>
                </c:pt>
                <c:pt idx="6">
                  <c:v>H22</c:v>
                </c:pt>
                <c:pt idx="7">
                  <c:v>H23</c:v>
                </c:pt>
                <c:pt idx="8">
                  <c:v>H24</c:v>
                </c:pt>
                <c:pt idx="9">
                  <c:v>H25</c:v>
                </c:pt>
              </c:strCache>
            </c:strRef>
          </c:cat>
          <c:val>
            <c:numRef>
              <c:f>Sheet2!$E$12:$N$12</c:f>
              <c:numCache>
                <c:formatCode>General</c:formatCode>
                <c:ptCount val="10"/>
                <c:pt idx="0">
                  <c:v>81.2</c:v>
                </c:pt>
                <c:pt idx="1">
                  <c:v>80.5</c:v>
                </c:pt>
                <c:pt idx="2">
                  <c:v>77.7</c:v>
                </c:pt>
                <c:pt idx="3">
                  <c:v>78.099999999999994</c:v>
                </c:pt>
                <c:pt idx="4">
                  <c:v>78.900000000000006</c:v>
                </c:pt>
                <c:pt idx="5">
                  <c:v>79.2</c:v>
                </c:pt>
                <c:pt idx="6">
                  <c:v>77.900000000000006</c:v>
                </c:pt>
                <c:pt idx="7">
                  <c:v>74.599999999999994</c:v>
                </c:pt>
                <c:pt idx="8">
                  <c:v>74.099999999999994</c:v>
                </c:pt>
                <c:pt idx="9">
                  <c:v>71.3</c:v>
                </c:pt>
              </c:numCache>
            </c:numRef>
          </c:val>
          <c:smooth val="0"/>
        </c:ser>
        <c:dLbls>
          <c:showLegendKey val="0"/>
          <c:showVal val="0"/>
          <c:showCatName val="0"/>
          <c:showSerName val="0"/>
          <c:showPercent val="0"/>
          <c:showBubbleSize val="0"/>
        </c:dLbls>
        <c:marker val="1"/>
        <c:smooth val="0"/>
        <c:axId val="212553096"/>
        <c:axId val="212553488"/>
      </c:lineChart>
      <c:catAx>
        <c:axId val="212553096"/>
        <c:scaling>
          <c:orientation val="minMax"/>
        </c:scaling>
        <c:delete val="0"/>
        <c:axPos val="b"/>
        <c:numFmt formatCode="General" sourceLinked="0"/>
        <c:majorTickMark val="out"/>
        <c:minorTickMark val="none"/>
        <c:tickLblPos val="nextTo"/>
        <c:crossAx val="212553488"/>
        <c:crosses val="autoZero"/>
        <c:auto val="1"/>
        <c:lblAlgn val="ctr"/>
        <c:lblOffset val="100"/>
        <c:noMultiLvlLbl val="0"/>
      </c:catAx>
      <c:valAx>
        <c:axId val="212553488"/>
        <c:scaling>
          <c:orientation val="minMax"/>
          <c:min val="70"/>
        </c:scaling>
        <c:delete val="0"/>
        <c:axPos val="l"/>
        <c:majorGridlines/>
        <c:numFmt formatCode="General" sourceLinked="1"/>
        <c:majorTickMark val="out"/>
        <c:minorTickMark val="none"/>
        <c:tickLblPos val="nextTo"/>
        <c:crossAx val="212553096"/>
        <c:crosses val="autoZero"/>
        <c:crossBetween val="between"/>
      </c:valAx>
    </c:plotArea>
    <c:plotVisOnly val="1"/>
    <c:dispBlanksAs val="gap"/>
    <c:showDLblsOverMax val="0"/>
  </c:chart>
  <c:txPr>
    <a:bodyPr/>
    <a:lstStyle/>
    <a:p>
      <a:pPr>
        <a:defRPr sz="1800"/>
      </a:pPr>
      <a:endParaRPr lang="ja-JP"/>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128"/>
                <a:cs typeface="+mn-cs"/>
              </a:defRPr>
            </a:lvl1pPr>
          </a:lstStyle>
          <a:p>
            <a:pPr>
              <a:defRPr/>
            </a:pPr>
            <a:endParaRPr lang="en-US" altLang="ja-JP"/>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128"/>
                <a:cs typeface="+mn-cs"/>
              </a:defRPr>
            </a:lvl1pPr>
          </a:lstStyle>
          <a:p>
            <a:pPr>
              <a:defRPr/>
            </a:pPr>
            <a:endParaRPr lang="en-US" altLang="ja-JP"/>
          </a:p>
        </p:txBody>
      </p:sp>
      <p:sp>
        <p:nvSpPr>
          <p:cNvPr id="180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128"/>
                <a:cs typeface="+mn-cs"/>
              </a:defRPr>
            </a:lvl1pPr>
          </a:lstStyle>
          <a:p>
            <a:pPr>
              <a:defRPr/>
            </a:pPr>
            <a:endParaRPr lang="en-US" altLang="ja-JP"/>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9002546-7A29-D44C-A611-0192E1BB13F5}" type="slidenum">
              <a:rPr lang="en-US" altLang="ja-JP"/>
              <a:pPr>
                <a:defRPr/>
              </a:pPr>
              <a:t>‹#›</a:t>
            </a:fld>
            <a:endParaRPr lang="en-US" altLang="ja-JP"/>
          </a:p>
        </p:txBody>
      </p:sp>
    </p:spTree>
    <p:extLst>
      <p:ext uri="{BB962C8B-B14F-4D97-AF65-F5344CB8AC3E}">
        <p14:creationId xmlns:p14="http://schemas.microsoft.com/office/powerpoint/2010/main" val="3660276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ＭＳ Ｐ明朝" charset="0"/>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ＭＳ Ｐ明朝" charset="0"/>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ＭＳ Ｐ明朝" charset="0"/>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ＭＳ Ｐ明朝" charset="0"/>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ＭＳ Ｐ明朝"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1200">
                <a:solidFill>
                  <a:schemeClr val="tx1"/>
                </a:solidFill>
                <a:latin typeface="Arial" charset="0"/>
                <a:ea typeface="ＭＳ Ｐ明朝" charset="0"/>
                <a:cs typeface="ＭＳ Ｐ明朝" charset="0"/>
              </a:defRPr>
            </a:lvl1pPr>
            <a:lvl2pPr marL="742950" indent="-285750">
              <a:defRPr kumimoji="1" sz="1200">
                <a:solidFill>
                  <a:schemeClr val="tx1"/>
                </a:solidFill>
                <a:latin typeface="Arial" charset="0"/>
                <a:ea typeface="ＭＳ Ｐ明朝" charset="0"/>
                <a:cs typeface="ＭＳ Ｐ明朝" charset="0"/>
              </a:defRPr>
            </a:lvl2pPr>
            <a:lvl3pPr marL="1143000" indent="-228600">
              <a:defRPr kumimoji="1" sz="1200">
                <a:solidFill>
                  <a:schemeClr val="tx1"/>
                </a:solidFill>
                <a:latin typeface="Arial" charset="0"/>
                <a:ea typeface="ＭＳ Ｐ明朝" charset="0"/>
                <a:cs typeface="ＭＳ Ｐ明朝" charset="0"/>
              </a:defRPr>
            </a:lvl3pPr>
            <a:lvl4pPr marL="1600200" indent="-228600">
              <a:defRPr kumimoji="1" sz="1200">
                <a:solidFill>
                  <a:schemeClr val="tx1"/>
                </a:solidFill>
                <a:latin typeface="Arial" charset="0"/>
                <a:ea typeface="ＭＳ Ｐ明朝" charset="0"/>
                <a:cs typeface="ＭＳ Ｐ明朝" charset="0"/>
              </a:defRPr>
            </a:lvl4pPr>
            <a:lvl5pPr marL="2057400" indent="-228600">
              <a:defRPr kumimoji="1" sz="1200">
                <a:solidFill>
                  <a:schemeClr val="tx1"/>
                </a:solidFill>
                <a:latin typeface="Arial" charset="0"/>
                <a:ea typeface="ＭＳ Ｐ明朝" charset="0"/>
                <a:cs typeface="ＭＳ Ｐ明朝" charset="0"/>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9pPr>
          </a:lstStyle>
          <a:p>
            <a:pPr>
              <a:defRPr/>
            </a:pPr>
            <a:fld id="{F278D34F-8DDB-0E4D-9BD0-1627D974F98E}" type="slidenum">
              <a:rPr lang="en-US" altLang="ja-JP" smtClean="0">
                <a:ea typeface="ＭＳ Ｐゴシック" charset="0"/>
                <a:cs typeface="ＭＳ Ｐゴシック" charset="0"/>
              </a:rPr>
              <a:pPr>
                <a:defRPr/>
              </a:pPr>
              <a:t>1</a:t>
            </a:fld>
            <a:endParaRPr lang="en-US" altLang="ja-JP" smtClean="0">
              <a:ea typeface="ＭＳ Ｐゴシック" charset="0"/>
              <a:cs typeface="ＭＳ Ｐゴシック"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xfrm>
            <a:off x="914400" y="4343400"/>
            <a:ext cx="5029200" cy="411480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ja-JP">
              <a:ea typeface="ＭＳ Ｐ明朝" charset="0"/>
            </a:endParaRPr>
          </a:p>
        </p:txBody>
      </p:sp>
    </p:spTree>
    <p:extLst>
      <p:ext uri="{BB962C8B-B14F-4D97-AF65-F5344CB8AC3E}">
        <p14:creationId xmlns:p14="http://schemas.microsoft.com/office/powerpoint/2010/main" val="2116794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1200">
                <a:solidFill>
                  <a:schemeClr val="tx1"/>
                </a:solidFill>
                <a:latin typeface="Arial" charset="0"/>
                <a:ea typeface="ＭＳ Ｐ明朝" charset="0"/>
                <a:cs typeface="ＭＳ Ｐ明朝" charset="0"/>
              </a:defRPr>
            </a:lvl1pPr>
            <a:lvl2pPr marL="742950" indent="-285750">
              <a:defRPr kumimoji="1" sz="1200">
                <a:solidFill>
                  <a:schemeClr val="tx1"/>
                </a:solidFill>
                <a:latin typeface="Arial" charset="0"/>
                <a:ea typeface="ＭＳ Ｐ明朝" charset="0"/>
                <a:cs typeface="ＭＳ Ｐ明朝" charset="0"/>
              </a:defRPr>
            </a:lvl2pPr>
            <a:lvl3pPr marL="1143000" indent="-228600">
              <a:defRPr kumimoji="1" sz="1200">
                <a:solidFill>
                  <a:schemeClr val="tx1"/>
                </a:solidFill>
                <a:latin typeface="Arial" charset="0"/>
                <a:ea typeface="ＭＳ Ｐ明朝" charset="0"/>
                <a:cs typeface="ＭＳ Ｐ明朝" charset="0"/>
              </a:defRPr>
            </a:lvl3pPr>
            <a:lvl4pPr marL="1600200" indent="-228600">
              <a:defRPr kumimoji="1" sz="1200">
                <a:solidFill>
                  <a:schemeClr val="tx1"/>
                </a:solidFill>
                <a:latin typeface="Arial" charset="0"/>
                <a:ea typeface="ＭＳ Ｐ明朝" charset="0"/>
                <a:cs typeface="ＭＳ Ｐ明朝" charset="0"/>
              </a:defRPr>
            </a:lvl4pPr>
            <a:lvl5pPr marL="2057400" indent="-228600">
              <a:defRPr kumimoji="1" sz="1200">
                <a:solidFill>
                  <a:schemeClr val="tx1"/>
                </a:solidFill>
                <a:latin typeface="Arial" charset="0"/>
                <a:ea typeface="ＭＳ Ｐ明朝" charset="0"/>
                <a:cs typeface="ＭＳ Ｐ明朝" charset="0"/>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9pPr>
          </a:lstStyle>
          <a:p>
            <a:pPr>
              <a:defRPr/>
            </a:pPr>
            <a:fld id="{AA19C224-B8D2-4F45-9611-4D2A63EDA454}" type="slidenum">
              <a:rPr lang="en-US" altLang="ja-JP" smtClean="0">
                <a:solidFill>
                  <a:srgbClr val="000000"/>
                </a:solidFill>
                <a:ea typeface="ＭＳ Ｐゴシック" charset="0"/>
                <a:cs typeface="ＭＳ Ｐゴシック" charset="0"/>
              </a:rPr>
              <a:pPr>
                <a:defRPr/>
              </a:pPr>
              <a:t>20</a:t>
            </a:fld>
            <a:endParaRPr lang="en-US" altLang="ja-JP" smtClean="0">
              <a:solidFill>
                <a:srgbClr val="000000"/>
              </a:solidFill>
              <a:ea typeface="ＭＳ Ｐゴシック" charset="0"/>
              <a:cs typeface="ＭＳ Ｐゴシック"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ja-JP">
              <a:ea typeface="ＭＳ Ｐ明朝" charset="0"/>
            </a:endParaRPr>
          </a:p>
        </p:txBody>
      </p:sp>
    </p:spTree>
    <p:extLst>
      <p:ext uri="{BB962C8B-B14F-4D97-AF65-F5344CB8AC3E}">
        <p14:creationId xmlns:p14="http://schemas.microsoft.com/office/powerpoint/2010/main" val="3201567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1200">
                <a:solidFill>
                  <a:schemeClr val="tx1"/>
                </a:solidFill>
                <a:latin typeface="Arial" charset="0"/>
                <a:ea typeface="ＭＳ Ｐ明朝" charset="0"/>
                <a:cs typeface="ＭＳ Ｐ明朝" charset="0"/>
              </a:defRPr>
            </a:lvl1pPr>
            <a:lvl2pPr marL="742950" indent="-285750">
              <a:defRPr kumimoji="1" sz="1200">
                <a:solidFill>
                  <a:schemeClr val="tx1"/>
                </a:solidFill>
                <a:latin typeface="Arial" charset="0"/>
                <a:ea typeface="ＭＳ Ｐ明朝" charset="0"/>
                <a:cs typeface="ＭＳ Ｐ明朝" charset="0"/>
              </a:defRPr>
            </a:lvl2pPr>
            <a:lvl3pPr marL="1143000" indent="-228600">
              <a:defRPr kumimoji="1" sz="1200">
                <a:solidFill>
                  <a:schemeClr val="tx1"/>
                </a:solidFill>
                <a:latin typeface="Arial" charset="0"/>
                <a:ea typeface="ＭＳ Ｐ明朝" charset="0"/>
                <a:cs typeface="ＭＳ Ｐ明朝" charset="0"/>
              </a:defRPr>
            </a:lvl3pPr>
            <a:lvl4pPr marL="1600200" indent="-228600">
              <a:defRPr kumimoji="1" sz="1200">
                <a:solidFill>
                  <a:schemeClr val="tx1"/>
                </a:solidFill>
                <a:latin typeface="Arial" charset="0"/>
                <a:ea typeface="ＭＳ Ｐ明朝" charset="0"/>
                <a:cs typeface="ＭＳ Ｐ明朝" charset="0"/>
              </a:defRPr>
            </a:lvl4pPr>
            <a:lvl5pPr marL="2057400" indent="-228600">
              <a:defRPr kumimoji="1" sz="1200">
                <a:solidFill>
                  <a:schemeClr val="tx1"/>
                </a:solidFill>
                <a:latin typeface="Arial" charset="0"/>
                <a:ea typeface="ＭＳ Ｐ明朝" charset="0"/>
                <a:cs typeface="ＭＳ Ｐ明朝" charset="0"/>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9pPr>
          </a:lstStyle>
          <a:p>
            <a:pPr>
              <a:defRPr/>
            </a:pPr>
            <a:fld id="{BF553EE2-A77D-C941-9104-1CF3B51BA4F6}" type="slidenum">
              <a:rPr lang="en-US" altLang="ja-JP" smtClean="0">
                <a:solidFill>
                  <a:srgbClr val="000000"/>
                </a:solidFill>
                <a:ea typeface="ＭＳ Ｐゴシック" charset="0"/>
                <a:cs typeface="ＭＳ Ｐゴシック" charset="0"/>
              </a:rPr>
              <a:pPr>
                <a:defRPr/>
              </a:pPr>
              <a:t>21</a:t>
            </a:fld>
            <a:endParaRPr lang="en-US" altLang="ja-JP" smtClean="0">
              <a:solidFill>
                <a:srgbClr val="000000"/>
              </a:solidFill>
              <a:ea typeface="ＭＳ Ｐゴシック" charset="0"/>
              <a:cs typeface="ＭＳ Ｐゴシック"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ja-JP">
              <a:ea typeface="ＭＳ Ｐ明朝" charset="0"/>
            </a:endParaRPr>
          </a:p>
        </p:txBody>
      </p:sp>
    </p:spTree>
    <p:extLst>
      <p:ext uri="{BB962C8B-B14F-4D97-AF65-F5344CB8AC3E}">
        <p14:creationId xmlns:p14="http://schemas.microsoft.com/office/powerpoint/2010/main" val="1855396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1200">
                <a:solidFill>
                  <a:schemeClr val="tx1"/>
                </a:solidFill>
                <a:latin typeface="Arial" charset="0"/>
                <a:ea typeface="ＭＳ Ｐ明朝" charset="0"/>
                <a:cs typeface="ＭＳ Ｐ明朝" charset="0"/>
              </a:defRPr>
            </a:lvl1pPr>
            <a:lvl2pPr marL="742950" indent="-285750">
              <a:defRPr kumimoji="1" sz="1200">
                <a:solidFill>
                  <a:schemeClr val="tx1"/>
                </a:solidFill>
                <a:latin typeface="Arial" charset="0"/>
                <a:ea typeface="ＭＳ Ｐ明朝" charset="0"/>
                <a:cs typeface="ＭＳ Ｐ明朝" charset="0"/>
              </a:defRPr>
            </a:lvl2pPr>
            <a:lvl3pPr marL="1143000" indent="-228600">
              <a:defRPr kumimoji="1" sz="1200">
                <a:solidFill>
                  <a:schemeClr val="tx1"/>
                </a:solidFill>
                <a:latin typeface="Arial" charset="0"/>
                <a:ea typeface="ＭＳ Ｐ明朝" charset="0"/>
                <a:cs typeface="ＭＳ Ｐ明朝" charset="0"/>
              </a:defRPr>
            </a:lvl3pPr>
            <a:lvl4pPr marL="1600200" indent="-228600">
              <a:defRPr kumimoji="1" sz="1200">
                <a:solidFill>
                  <a:schemeClr val="tx1"/>
                </a:solidFill>
                <a:latin typeface="Arial" charset="0"/>
                <a:ea typeface="ＭＳ Ｐ明朝" charset="0"/>
                <a:cs typeface="ＭＳ Ｐ明朝" charset="0"/>
              </a:defRPr>
            </a:lvl4pPr>
            <a:lvl5pPr marL="2057400" indent="-228600">
              <a:defRPr kumimoji="1" sz="1200">
                <a:solidFill>
                  <a:schemeClr val="tx1"/>
                </a:solidFill>
                <a:latin typeface="Arial" charset="0"/>
                <a:ea typeface="ＭＳ Ｐ明朝" charset="0"/>
                <a:cs typeface="ＭＳ Ｐ明朝" charset="0"/>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9pPr>
          </a:lstStyle>
          <a:p>
            <a:pPr>
              <a:defRPr/>
            </a:pPr>
            <a:fld id="{326A8A61-AAFF-E042-8998-B4DEEDD584FC}" type="slidenum">
              <a:rPr lang="en-US" altLang="ja-JP" smtClean="0">
                <a:solidFill>
                  <a:srgbClr val="000000"/>
                </a:solidFill>
                <a:ea typeface="ＭＳ Ｐゴシック" charset="0"/>
                <a:cs typeface="ＭＳ Ｐゴシック" charset="0"/>
              </a:rPr>
              <a:pPr>
                <a:defRPr/>
              </a:pPr>
              <a:t>22</a:t>
            </a:fld>
            <a:endParaRPr lang="en-US" altLang="ja-JP" smtClean="0">
              <a:solidFill>
                <a:srgbClr val="000000"/>
              </a:solidFill>
              <a:ea typeface="ＭＳ Ｐゴシック" charset="0"/>
              <a:cs typeface="ＭＳ Ｐゴシック"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ja-JP">
              <a:ea typeface="ＭＳ Ｐ明朝" charset="0"/>
            </a:endParaRPr>
          </a:p>
        </p:txBody>
      </p:sp>
    </p:spTree>
    <p:extLst>
      <p:ext uri="{BB962C8B-B14F-4D97-AF65-F5344CB8AC3E}">
        <p14:creationId xmlns:p14="http://schemas.microsoft.com/office/powerpoint/2010/main" val="1046155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1200">
                <a:solidFill>
                  <a:schemeClr val="tx1"/>
                </a:solidFill>
                <a:latin typeface="Arial" charset="0"/>
                <a:ea typeface="ＭＳ Ｐ明朝" charset="0"/>
                <a:cs typeface="ＭＳ Ｐ明朝" charset="0"/>
              </a:defRPr>
            </a:lvl1pPr>
            <a:lvl2pPr marL="742950" indent="-285750">
              <a:defRPr kumimoji="1" sz="1200">
                <a:solidFill>
                  <a:schemeClr val="tx1"/>
                </a:solidFill>
                <a:latin typeface="Arial" charset="0"/>
                <a:ea typeface="ＭＳ Ｐ明朝" charset="0"/>
                <a:cs typeface="ＭＳ Ｐ明朝" charset="0"/>
              </a:defRPr>
            </a:lvl2pPr>
            <a:lvl3pPr marL="1143000" indent="-228600">
              <a:defRPr kumimoji="1" sz="1200">
                <a:solidFill>
                  <a:schemeClr val="tx1"/>
                </a:solidFill>
                <a:latin typeface="Arial" charset="0"/>
                <a:ea typeface="ＭＳ Ｐ明朝" charset="0"/>
                <a:cs typeface="ＭＳ Ｐ明朝" charset="0"/>
              </a:defRPr>
            </a:lvl3pPr>
            <a:lvl4pPr marL="1600200" indent="-228600">
              <a:defRPr kumimoji="1" sz="1200">
                <a:solidFill>
                  <a:schemeClr val="tx1"/>
                </a:solidFill>
                <a:latin typeface="Arial" charset="0"/>
                <a:ea typeface="ＭＳ Ｐ明朝" charset="0"/>
                <a:cs typeface="ＭＳ Ｐ明朝" charset="0"/>
              </a:defRPr>
            </a:lvl4pPr>
            <a:lvl5pPr marL="2057400" indent="-228600">
              <a:defRPr kumimoji="1" sz="1200">
                <a:solidFill>
                  <a:schemeClr val="tx1"/>
                </a:solidFill>
                <a:latin typeface="Arial" charset="0"/>
                <a:ea typeface="ＭＳ Ｐ明朝" charset="0"/>
                <a:cs typeface="ＭＳ Ｐ明朝" charset="0"/>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9pPr>
          </a:lstStyle>
          <a:p>
            <a:pPr>
              <a:defRPr/>
            </a:pPr>
            <a:fld id="{E24E53FC-5355-204F-A356-7E9E27BF7A8C}" type="slidenum">
              <a:rPr lang="en-US" altLang="ja-JP" smtClean="0">
                <a:solidFill>
                  <a:srgbClr val="000000"/>
                </a:solidFill>
                <a:ea typeface="ＭＳ Ｐゴシック" charset="0"/>
                <a:cs typeface="ＭＳ Ｐゴシック" charset="0"/>
              </a:rPr>
              <a:pPr>
                <a:defRPr/>
              </a:pPr>
              <a:t>23</a:t>
            </a:fld>
            <a:endParaRPr lang="en-US" altLang="ja-JP" smtClean="0">
              <a:solidFill>
                <a:srgbClr val="000000"/>
              </a:solidFill>
              <a:ea typeface="ＭＳ Ｐゴシック" charset="0"/>
              <a:cs typeface="ＭＳ Ｐゴシック"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ja-JP">
              <a:ea typeface="ＭＳ Ｐ明朝" charset="0"/>
            </a:endParaRPr>
          </a:p>
        </p:txBody>
      </p:sp>
    </p:spTree>
    <p:extLst>
      <p:ext uri="{BB962C8B-B14F-4D97-AF65-F5344CB8AC3E}">
        <p14:creationId xmlns:p14="http://schemas.microsoft.com/office/powerpoint/2010/main" val="2108285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1200">
                <a:solidFill>
                  <a:schemeClr val="tx1"/>
                </a:solidFill>
                <a:latin typeface="Arial" charset="0"/>
                <a:ea typeface="ＭＳ Ｐ明朝" charset="0"/>
                <a:cs typeface="ＭＳ Ｐ明朝" charset="0"/>
              </a:defRPr>
            </a:lvl1pPr>
            <a:lvl2pPr marL="742950" indent="-285750">
              <a:defRPr kumimoji="1" sz="1200">
                <a:solidFill>
                  <a:schemeClr val="tx1"/>
                </a:solidFill>
                <a:latin typeface="Arial" charset="0"/>
                <a:ea typeface="ＭＳ Ｐ明朝" charset="0"/>
                <a:cs typeface="ＭＳ Ｐ明朝" charset="0"/>
              </a:defRPr>
            </a:lvl2pPr>
            <a:lvl3pPr marL="1143000" indent="-228600">
              <a:defRPr kumimoji="1" sz="1200">
                <a:solidFill>
                  <a:schemeClr val="tx1"/>
                </a:solidFill>
                <a:latin typeface="Arial" charset="0"/>
                <a:ea typeface="ＭＳ Ｐ明朝" charset="0"/>
                <a:cs typeface="ＭＳ Ｐ明朝" charset="0"/>
              </a:defRPr>
            </a:lvl3pPr>
            <a:lvl4pPr marL="1600200" indent="-228600">
              <a:defRPr kumimoji="1" sz="1200">
                <a:solidFill>
                  <a:schemeClr val="tx1"/>
                </a:solidFill>
                <a:latin typeface="Arial" charset="0"/>
                <a:ea typeface="ＭＳ Ｐ明朝" charset="0"/>
                <a:cs typeface="ＭＳ Ｐ明朝" charset="0"/>
              </a:defRPr>
            </a:lvl4pPr>
            <a:lvl5pPr marL="2057400" indent="-228600">
              <a:defRPr kumimoji="1" sz="1200">
                <a:solidFill>
                  <a:schemeClr val="tx1"/>
                </a:solidFill>
                <a:latin typeface="Arial" charset="0"/>
                <a:ea typeface="ＭＳ Ｐ明朝" charset="0"/>
                <a:cs typeface="ＭＳ Ｐ明朝" charset="0"/>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9pPr>
          </a:lstStyle>
          <a:p>
            <a:pPr>
              <a:defRPr/>
            </a:pPr>
            <a:fld id="{3ABE7DEA-CA48-5B4F-9AA9-80842BC62587}" type="slidenum">
              <a:rPr lang="en-US" altLang="ja-JP" smtClean="0">
                <a:solidFill>
                  <a:srgbClr val="000000"/>
                </a:solidFill>
                <a:ea typeface="ＭＳ Ｐゴシック" charset="0"/>
                <a:cs typeface="ＭＳ Ｐゴシック" charset="0"/>
              </a:rPr>
              <a:pPr>
                <a:defRPr/>
              </a:pPr>
              <a:t>24</a:t>
            </a:fld>
            <a:endParaRPr lang="en-US" altLang="ja-JP" smtClean="0">
              <a:solidFill>
                <a:srgbClr val="000000"/>
              </a:solidFill>
              <a:ea typeface="ＭＳ Ｐゴシック" charset="0"/>
              <a:cs typeface="ＭＳ Ｐゴシック"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ja-JP">
              <a:ea typeface="ＭＳ Ｐ明朝" charset="0"/>
            </a:endParaRPr>
          </a:p>
        </p:txBody>
      </p:sp>
    </p:spTree>
    <p:extLst>
      <p:ext uri="{BB962C8B-B14F-4D97-AF65-F5344CB8AC3E}">
        <p14:creationId xmlns:p14="http://schemas.microsoft.com/office/powerpoint/2010/main" val="2316482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1200">
                <a:solidFill>
                  <a:schemeClr val="tx1"/>
                </a:solidFill>
                <a:latin typeface="Arial" charset="0"/>
                <a:ea typeface="ＭＳ Ｐ明朝" charset="0"/>
                <a:cs typeface="ＭＳ Ｐ明朝" charset="0"/>
              </a:defRPr>
            </a:lvl1pPr>
            <a:lvl2pPr marL="742950" indent="-285750">
              <a:defRPr kumimoji="1" sz="1200">
                <a:solidFill>
                  <a:schemeClr val="tx1"/>
                </a:solidFill>
                <a:latin typeface="Arial" charset="0"/>
                <a:ea typeface="ＭＳ Ｐ明朝" charset="0"/>
                <a:cs typeface="ＭＳ Ｐ明朝" charset="0"/>
              </a:defRPr>
            </a:lvl2pPr>
            <a:lvl3pPr marL="1143000" indent="-228600">
              <a:defRPr kumimoji="1" sz="1200">
                <a:solidFill>
                  <a:schemeClr val="tx1"/>
                </a:solidFill>
                <a:latin typeface="Arial" charset="0"/>
                <a:ea typeface="ＭＳ Ｐ明朝" charset="0"/>
                <a:cs typeface="ＭＳ Ｐ明朝" charset="0"/>
              </a:defRPr>
            </a:lvl3pPr>
            <a:lvl4pPr marL="1600200" indent="-228600">
              <a:defRPr kumimoji="1" sz="1200">
                <a:solidFill>
                  <a:schemeClr val="tx1"/>
                </a:solidFill>
                <a:latin typeface="Arial" charset="0"/>
                <a:ea typeface="ＭＳ Ｐ明朝" charset="0"/>
                <a:cs typeface="ＭＳ Ｐ明朝" charset="0"/>
              </a:defRPr>
            </a:lvl4pPr>
            <a:lvl5pPr marL="2057400" indent="-228600">
              <a:defRPr kumimoji="1" sz="1200">
                <a:solidFill>
                  <a:schemeClr val="tx1"/>
                </a:solidFill>
                <a:latin typeface="Arial" charset="0"/>
                <a:ea typeface="ＭＳ Ｐ明朝" charset="0"/>
                <a:cs typeface="ＭＳ Ｐ明朝" charset="0"/>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9pPr>
          </a:lstStyle>
          <a:p>
            <a:pPr>
              <a:defRPr/>
            </a:pPr>
            <a:fld id="{BB94C72C-C51F-1943-A805-C647E1D944FD}" type="slidenum">
              <a:rPr lang="en-US" altLang="ja-JP" smtClean="0">
                <a:solidFill>
                  <a:srgbClr val="000000"/>
                </a:solidFill>
                <a:ea typeface="ＭＳ Ｐゴシック" charset="0"/>
                <a:cs typeface="ＭＳ Ｐゴシック" charset="0"/>
              </a:rPr>
              <a:pPr>
                <a:defRPr/>
              </a:pPr>
              <a:t>25</a:t>
            </a:fld>
            <a:endParaRPr lang="en-US" altLang="ja-JP" smtClean="0">
              <a:solidFill>
                <a:srgbClr val="000000"/>
              </a:solidFill>
              <a:ea typeface="ＭＳ Ｐゴシック" charset="0"/>
              <a:cs typeface="ＭＳ Ｐゴシック"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ja-JP">
              <a:ea typeface="ＭＳ Ｐ明朝" charset="0"/>
            </a:endParaRPr>
          </a:p>
        </p:txBody>
      </p:sp>
    </p:spTree>
    <p:extLst>
      <p:ext uri="{BB962C8B-B14F-4D97-AF65-F5344CB8AC3E}">
        <p14:creationId xmlns:p14="http://schemas.microsoft.com/office/powerpoint/2010/main" val="2652377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1200">
                <a:solidFill>
                  <a:schemeClr val="tx1"/>
                </a:solidFill>
                <a:latin typeface="Arial" charset="0"/>
                <a:ea typeface="ＭＳ Ｐ明朝" charset="0"/>
                <a:cs typeface="ＭＳ Ｐ明朝" charset="0"/>
              </a:defRPr>
            </a:lvl1pPr>
            <a:lvl2pPr marL="742950" indent="-285750">
              <a:defRPr kumimoji="1" sz="1200">
                <a:solidFill>
                  <a:schemeClr val="tx1"/>
                </a:solidFill>
                <a:latin typeface="Arial" charset="0"/>
                <a:ea typeface="ＭＳ Ｐ明朝" charset="0"/>
                <a:cs typeface="ＭＳ Ｐ明朝" charset="0"/>
              </a:defRPr>
            </a:lvl2pPr>
            <a:lvl3pPr marL="1143000" indent="-228600">
              <a:defRPr kumimoji="1" sz="1200">
                <a:solidFill>
                  <a:schemeClr val="tx1"/>
                </a:solidFill>
                <a:latin typeface="Arial" charset="0"/>
                <a:ea typeface="ＭＳ Ｐ明朝" charset="0"/>
                <a:cs typeface="ＭＳ Ｐ明朝" charset="0"/>
              </a:defRPr>
            </a:lvl3pPr>
            <a:lvl4pPr marL="1600200" indent="-228600">
              <a:defRPr kumimoji="1" sz="1200">
                <a:solidFill>
                  <a:schemeClr val="tx1"/>
                </a:solidFill>
                <a:latin typeface="Arial" charset="0"/>
                <a:ea typeface="ＭＳ Ｐ明朝" charset="0"/>
                <a:cs typeface="ＭＳ Ｐ明朝" charset="0"/>
              </a:defRPr>
            </a:lvl4pPr>
            <a:lvl5pPr marL="2057400" indent="-228600">
              <a:defRPr kumimoji="1" sz="1200">
                <a:solidFill>
                  <a:schemeClr val="tx1"/>
                </a:solidFill>
                <a:latin typeface="Arial" charset="0"/>
                <a:ea typeface="ＭＳ Ｐ明朝" charset="0"/>
                <a:cs typeface="ＭＳ Ｐ明朝" charset="0"/>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9pPr>
          </a:lstStyle>
          <a:p>
            <a:pPr>
              <a:defRPr/>
            </a:pPr>
            <a:fld id="{CC1EB945-B2EC-3B4E-B700-CEC11A8239F6}" type="slidenum">
              <a:rPr lang="en-US" altLang="ja-JP" smtClean="0">
                <a:solidFill>
                  <a:srgbClr val="000000"/>
                </a:solidFill>
                <a:ea typeface="ＭＳ Ｐゴシック" charset="0"/>
                <a:cs typeface="ＭＳ Ｐゴシック" charset="0"/>
              </a:rPr>
              <a:pPr>
                <a:defRPr/>
              </a:pPr>
              <a:t>26</a:t>
            </a:fld>
            <a:endParaRPr lang="en-US" altLang="ja-JP" smtClean="0">
              <a:solidFill>
                <a:srgbClr val="000000"/>
              </a:solidFill>
              <a:ea typeface="ＭＳ Ｐゴシック" charset="0"/>
              <a:cs typeface="ＭＳ Ｐゴシック" charset="0"/>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ja-JP">
              <a:ea typeface="ＭＳ Ｐ明朝" charset="0"/>
            </a:endParaRPr>
          </a:p>
        </p:txBody>
      </p:sp>
    </p:spTree>
    <p:extLst>
      <p:ext uri="{BB962C8B-B14F-4D97-AF65-F5344CB8AC3E}">
        <p14:creationId xmlns:p14="http://schemas.microsoft.com/office/powerpoint/2010/main" val="3488355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1200">
                <a:solidFill>
                  <a:schemeClr val="tx1"/>
                </a:solidFill>
                <a:latin typeface="Arial" charset="0"/>
                <a:ea typeface="ＭＳ Ｐ明朝" charset="0"/>
                <a:cs typeface="ＭＳ Ｐ明朝" charset="0"/>
              </a:defRPr>
            </a:lvl1pPr>
            <a:lvl2pPr marL="742950" indent="-285750">
              <a:defRPr kumimoji="1" sz="1200">
                <a:solidFill>
                  <a:schemeClr val="tx1"/>
                </a:solidFill>
                <a:latin typeface="Arial" charset="0"/>
                <a:ea typeface="ＭＳ Ｐ明朝" charset="0"/>
                <a:cs typeface="ＭＳ Ｐ明朝" charset="0"/>
              </a:defRPr>
            </a:lvl2pPr>
            <a:lvl3pPr marL="1143000" indent="-228600">
              <a:defRPr kumimoji="1" sz="1200">
                <a:solidFill>
                  <a:schemeClr val="tx1"/>
                </a:solidFill>
                <a:latin typeface="Arial" charset="0"/>
                <a:ea typeface="ＭＳ Ｐ明朝" charset="0"/>
                <a:cs typeface="ＭＳ Ｐ明朝" charset="0"/>
              </a:defRPr>
            </a:lvl3pPr>
            <a:lvl4pPr marL="1600200" indent="-228600">
              <a:defRPr kumimoji="1" sz="1200">
                <a:solidFill>
                  <a:schemeClr val="tx1"/>
                </a:solidFill>
                <a:latin typeface="Arial" charset="0"/>
                <a:ea typeface="ＭＳ Ｐ明朝" charset="0"/>
                <a:cs typeface="ＭＳ Ｐ明朝" charset="0"/>
              </a:defRPr>
            </a:lvl4pPr>
            <a:lvl5pPr marL="2057400" indent="-228600">
              <a:defRPr kumimoji="1" sz="1200">
                <a:solidFill>
                  <a:schemeClr val="tx1"/>
                </a:solidFill>
                <a:latin typeface="Arial" charset="0"/>
                <a:ea typeface="ＭＳ Ｐ明朝" charset="0"/>
                <a:cs typeface="ＭＳ Ｐ明朝" charset="0"/>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9pPr>
          </a:lstStyle>
          <a:p>
            <a:pPr>
              <a:defRPr/>
            </a:pPr>
            <a:fld id="{CE9AF325-31F9-F542-8457-0C3A5BB9A3D0}" type="slidenum">
              <a:rPr lang="en-US" altLang="ja-JP" smtClean="0">
                <a:solidFill>
                  <a:srgbClr val="000000"/>
                </a:solidFill>
                <a:ea typeface="ＭＳ Ｐゴシック" charset="0"/>
                <a:cs typeface="ＭＳ Ｐゴシック" charset="0"/>
              </a:rPr>
              <a:pPr>
                <a:defRPr/>
              </a:pPr>
              <a:t>27</a:t>
            </a:fld>
            <a:endParaRPr lang="en-US" altLang="ja-JP" smtClean="0">
              <a:solidFill>
                <a:srgbClr val="000000"/>
              </a:solidFill>
              <a:ea typeface="ＭＳ Ｐゴシック" charset="0"/>
              <a:cs typeface="ＭＳ Ｐゴシック"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ja-JP">
              <a:ea typeface="ＭＳ Ｐ明朝" charset="0"/>
            </a:endParaRPr>
          </a:p>
        </p:txBody>
      </p:sp>
    </p:spTree>
    <p:extLst>
      <p:ext uri="{BB962C8B-B14F-4D97-AF65-F5344CB8AC3E}">
        <p14:creationId xmlns:p14="http://schemas.microsoft.com/office/powerpoint/2010/main" val="2236690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1200">
                <a:solidFill>
                  <a:schemeClr val="tx1"/>
                </a:solidFill>
                <a:latin typeface="Arial" charset="0"/>
                <a:ea typeface="ＭＳ Ｐ明朝" charset="0"/>
                <a:cs typeface="ＭＳ Ｐ明朝" charset="0"/>
              </a:defRPr>
            </a:lvl1pPr>
            <a:lvl2pPr marL="742950" indent="-285750">
              <a:defRPr kumimoji="1" sz="1200">
                <a:solidFill>
                  <a:schemeClr val="tx1"/>
                </a:solidFill>
                <a:latin typeface="Arial" charset="0"/>
                <a:ea typeface="ＭＳ Ｐ明朝" charset="0"/>
                <a:cs typeface="ＭＳ Ｐ明朝" charset="0"/>
              </a:defRPr>
            </a:lvl2pPr>
            <a:lvl3pPr marL="1143000" indent="-228600">
              <a:defRPr kumimoji="1" sz="1200">
                <a:solidFill>
                  <a:schemeClr val="tx1"/>
                </a:solidFill>
                <a:latin typeface="Arial" charset="0"/>
                <a:ea typeface="ＭＳ Ｐ明朝" charset="0"/>
                <a:cs typeface="ＭＳ Ｐ明朝" charset="0"/>
              </a:defRPr>
            </a:lvl3pPr>
            <a:lvl4pPr marL="1600200" indent="-228600">
              <a:defRPr kumimoji="1" sz="1200">
                <a:solidFill>
                  <a:schemeClr val="tx1"/>
                </a:solidFill>
                <a:latin typeface="Arial" charset="0"/>
                <a:ea typeface="ＭＳ Ｐ明朝" charset="0"/>
                <a:cs typeface="ＭＳ Ｐ明朝" charset="0"/>
              </a:defRPr>
            </a:lvl4pPr>
            <a:lvl5pPr marL="2057400" indent="-228600">
              <a:defRPr kumimoji="1" sz="1200">
                <a:solidFill>
                  <a:schemeClr val="tx1"/>
                </a:solidFill>
                <a:latin typeface="Arial" charset="0"/>
                <a:ea typeface="ＭＳ Ｐ明朝" charset="0"/>
                <a:cs typeface="ＭＳ Ｐ明朝" charset="0"/>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9pPr>
          </a:lstStyle>
          <a:p>
            <a:pPr>
              <a:defRPr/>
            </a:pPr>
            <a:fld id="{E19B40C1-71C6-8E43-963E-EB91E781088A}" type="slidenum">
              <a:rPr lang="en-US" altLang="ja-JP" smtClean="0">
                <a:solidFill>
                  <a:srgbClr val="000000"/>
                </a:solidFill>
                <a:ea typeface="ＭＳ Ｐゴシック" charset="0"/>
                <a:cs typeface="ＭＳ Ｐゴシック" charset="0"/>
              </a:rPr>
              <a:pPr>
                <a:defRPr/>
              </a:pPr>
              <a:t>28</a:t>
            </a:fld>
            <a:endParaRPr lang="en-US" altLang="ja-JP" smtClean="0">
              <a:solidFill>
                <a:srgbClr val="000000"/>
              </a:solidFill>
              <a:ea typeface="ＭＳ Ｐゴシック" charset="0"/>
              <a:cs typeface="ＭＳ Ｐゴシック" charset="0"/>
            </a:endParaRPr>
          </a:p>
        </p:txBody>
      </p:sp>
      <p:sp>
        <p:nvSpPr>
          <p:cNvPr id="201731" name="Rectangle 2"/>
          <p:cNvSpPr>
            <a:spLocks noGrp="1" noRot="1" noChangeAspect="1" noChangeArrowheads="1" noTextEdit="1"/>
          </p:cNvSpPr>
          <p:nvPr>
            <p:ph type="sldImg"/>
          </p:nvPr>
        </p:nvSpPr>
        <p:spPr>
          <a:xfrm>
            <a:off x="1143000" y="685800"/>
            <a:ext cx="4575175" cy="3430588"/>
          </a:xfrm>
          <a:ln/>
        </p:spPr>
      </p:sp>
      <p:sp>
        <p:nvSpPr>
          <p:cNvPr id="201732"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ja-JP">
              <a:ea typeface="ＭＳ Ｐ明朝" charset="0"/>
            </a:endParaRPr>
          </a:p>
        </p:txBody>
      </p:sp>
    </p:spTree>
    <p:extLst>
      <p:ext uri="{BB962C8B-B14F-4D97-AF65-F5344CB8AC3E}">
        <p14:creationId xmlns:p14="http://schemas.microsoft.com/office/powerpoint/2010/main" val="2760893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1200">
                <a:solidFill>
                  <a:schemeClr val="tx1"/>
                </a:solidFill>
                <a:latin typeface="Arial" charset="0"/>
                <a:ea typeface="ＭＳ Ｐ明朝" charset="0"/>
                <a:cs typeface="ＭＳ Ｐ明朝" charset="0"/>
              </a:defRPr>
            </a:lvl1pPr>
            <a:lvl2pPr marL="742950" indent="-285750">
              <a:defRPr kumimoji="1" sz="1200">
                <a:solidFill>
                  <a:schemeClr val="tx1"/>
                </a:solidFill>
                <a:latin typeface="Arial" charset="0"/>
                <a:ea typeface="ＭＳ Ｐ明朝" charset="0"/>
                <a:cs typeface="ＭＳ Ｐ明朝" charset="0"/>
              </a:defRPr>
            </a:lvl2pPr>
            <a:lvl3pPr marL="1143000" indent="-228600">
              <a:defRPr kumimoji="1" sz="1200">
                <a:solidFill>
                  <a:schemeClr val="tx1"/>
                </a:solidFill>
                <a:latin typeface="Arial" charset="0"/>
                <a:ea typeface="ＭＳ Ｐ明朝" charset="0"/>
                <a:cs typeface="ＭＳ Ｐ明朝" charset="0"/>
              </a:defRPr>
            </a:lvl3pPr>
            <a:lvl4pPr marL="1600200" indent="-228600">
              <a:defRPr kumimoji="1" sz="1200">
                <a:solidFill>
                  <a:schemeClr val="tx1"/>
                </a:solidFill>
                <a:latin typeface="Arial" charset="0"/>
                <a:ea typeface="ＭＳ Ｐ明朝" charset="0"/>
                <a:cs typeface="ＭＳ Ｐ明朝" charset="0"/>
              </a:defRPr>
            </a:lvl4pPr>
            <a:lvl5pPr marL="2057400" indent="-228600">
              <a:defRPr kumimoji="1" sz="1200">
                <a:solidFill>
                  <a:schemeClr val="tx1"/>
                </a:solidFill>
                <a:latin typeface="Arial" charset="0"/>
                <a:ea typeface="ＭＳ Ｐ明朝" charset="0"/>
                <a:cs typeface="ＭＳ Ｐ明朝" charset="0"/>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9pPr>
          </a:lstStyle>
          <a:p>
            <a:pPr>
              <a:defRPr/>
            </a:pPr>
            <a:fld id="{9984B6D2-C68C-3043-BAB4-76BDC8BF4534}" type="slidenum">
              <a:rPr lang="en-US" altLang="ja-JP" smtClean="0">
                <a:solidFill>
                  <a:srgbClr val="000000"/>
                </a:solidFill>
                <a:ea typeface="ＭＳ Ｐゴシック" charset="0"/>
                <a:cs typeface="ＭＳ Ｐゴシック" charset="0"/>
              </a:rPr>
              <a:pPr>
                <a:defRPr/>
              </a:pPr>
              <a:t>29</a:t>
            </a:fld>
            <a:endParaRPr lang="en-US" altLang="ja-JP" smtClean="0">
              <a:solidFill>
                <a:srgbClr val="000000"/>
              </a:solidFill>
              <a:ea typeface="ＭＳ Ｐゴシック" charset="0"/>
              <a:cs typeface="ＭＳ Ｐゴシック"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ja-JP">
              <a:ea typeface="ＭＳ Ｐ明朝" charset="0"/>
            </a:endParaRPr>
          </a:p>
        </p:txBody>
      </p:sp>
    </p:spTree>
    <p:extLst>
      <p:ext uri="{BB962C8B-B14F-4D97-AF65-F5344CB8AC3E}">
        <p14:creationId xmlns:p14="http://schemas.microsoft.com/office/powerpoint/2010/main" val="229766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1200">
                <a:solidFill>
                  <a:schemeClr val="tx1"/>
                </a:solidFill>
                <a:latin typeface="Arial" charset="0"/>
                <a:ea typeface="ＭＳ Ｐ明朝" charset="0"/>
                <a:cs typeface="ＭＳ Ｐ明朝" charset="0"/>
              </a:defRPr>
            </a:lvl1pPr>
            <a:lvl2pPr marL="742950" indent="-285750">
              <a:defRPr kumimoji="1" sz="1200">
                <a:solidFill>
                  <a:schemeClr val="tx1"/>
                </a:solidFill>
                <a:latin typeface="Arial" charset="0"/>
                <a:ea typeface="ＭＳ Ｐ明朝" charset="0"/>
                <a:cs typeface="ＭＳ Ｐ明朝" charset="0"/>
              </a:defRPr>
            </a:lvl2pPr>
            <a:lvl3pPr marL="1143000" indent="-228600">
              <a:defRPr kumimoji="1" sz="1200">
                <a:solidFill>
                  <a:schemeClr val="tx1"/>
                </a:solidFill>
                <a:latin typeface="Arial" charset="0"/>
                <a:ea typeface="ＭＳ Ｐ明朝" charset="0"/>
                <a:cs typeface="ＭＳ Ｐ明朝" charset="0"/>
              </a:defRPr>
            </a:lvl3pPr>
            <a:lvl4pPr marL="1600200" indent="-228600">
              <a:defRPr kumimoji="1" sz="1200">
                <a:solidFill>
                  <a:schemeClr val="tx1"/>
                </a:solidFill>
                <a:latin typeface="Arial" charset="0"/>
                <a:ea typeface="ＭＳ Ｐ明朝" charset="0"/>
                <a:cs typeface="ＭＳ Ｐ明朝" charset="0"/>
              </a:defRPr>
            </a:lvl4pPr>
            <a:lvl5pPr marL="2057400" indent="-228600">
              <a:defRPr kumimoji="1" sz="1200">
                <a:solidFill>
                  <a:schemeClr val="tx1"/>
                </a:solidFill>
                <a:latin typeface="Arial" charset="0"/>
                <a:ea typeface="ＭＳ Ｐ明朝" charset="0"/>
                <a:cs typeface="ＭＳ Ｐ明朝" charset="0"/>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9pPr>
          </a:lstStyle>
          <a:p>
            <a:pPr>
              <a:defRPr/>
            </a:pPr>
            <a:fld id="{2215F7C8-F4B2-AA4D-89E1-1783882D3AC9}" type="slidenum">
              <a:rPr lang="en-US" altLang="ja-JP" smtClean="0">
                <a:solidFill>
                  <a:srgbClr val="000000"/>
                </a:solidFill>
                <a:ea typeface="ＭＳ Ｐゴシック" charset="0"/>
                <a:cs typeface="ＭＳ Ｐゴシック" charset="0"/>
              </a:rPr>
              <a:pPr>
                <a:defRPr/>
              </a:pPr>
              <a:t>2</a:t>
            </a:fld>
            <a:endParaRPr lang="en-US" altLang="ja-JP" smtClean="0">
              <a:solidFill>
                <a:srgbClr val="000000"/>
              </a:solidFill>
              <a:ea typeface="ＭＳ Ｐゴシック" charset="0"/>
              <a:cs typeface="ＭＳ Ｐゴシック"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ja-JP">
              <a:ea typeface="ＭＳ Ｐ明朝" charset="0"/>
            </a:endParaRPr>
          </a:p>
        </p:txBody>
      </p:sp>
    </p:spTree>
    <p:extLst>
      <p:ext uri="{BB962C8B-B14F-4D97-AF65-F5344CB8AC3E}">
        <p14:creationId xmlns:p14="http://schemas.microsoft.com/office/powerpoint/2010/main" val="2283262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1200">
                <a:solidFill>
                  <a:schemeClr val="tx1"/>
                </a:solidFill>
                <a:latin typeface="Arial" charset="0"/>
                <a:ea typeface="ＭＳ Ｐ明朝" charset="0"/>
                <a:cs typeface="ＭＳ Ｐ明朝" charset="0"/>
              </a:defRPr>
            </a:lvl1pPr>
            <a:lvl2pPr marL="742950" indent="-285750">
              <a:defRPr kumimoji="1" sz="1200">
                <a:solidFill>
                  <a:schemeClr val="tx1"/>
                </a:solidFill>
                <a:latin typeface="Arial" charset="0"/>
                <a:ea typeface="ＭＳ Ｐ明朝" charset="0"/>
                <a:cs typeface="ＭＳ Ｐ明朝" charset="0"/>
              </a:defRPr>
            </a:lvl2pPr>
            <a:lvl3pPr marL="1143000" indent="-228600">
              <a:defRPr kumimoji="1" sz="1200">
                <a:solidFill>
                  <a:schemeClr val="tx1"/>
                </a:solidFill>
                <a:latin typeface="Arial" charset="0"/>
                <a:ea typeface="ＭＳ Ｐ明朝" charset="0"/>
                <a:cs typeface="ＭＳ Ｐ明朝" charset="0"/>
              </a:defRPr>
            </a:lvl3pPr>
            <a:lvl4pPr marL="1600200" indent="-228600">
              <a:defRPr kumimoji="1" sz="1200">
                <a:solidFill>
                  <a:schemeClr val="tx1"/>
                </a:solidFill>
                <a:latin typeface="Arial" charset="0"/>
                <a:ea typeface="ＭＳ Ｐ明朝" charset="0"/>
                <a:cs typeface="ＭＳ Ｐ明朝" charset="0"/>
              </a:defRPr>
            </a:lvl4pPr>
            <a:lvl5pPr marL="2057400" indent="-228600">
              <a:defRPr kumimoji="1" sz="1200">
                <a:solidFill>
                  <a:schemeClr val="tx1"/>
                </a:solidFill>
                <a:latin typeface="Arial" charset="0"/>
                <a:ea typeface="ＭＳ Ｐ明朝" charset="0"/>
                <a:cs typeface="ＭＳ Ｐ明朝" charset="0"/>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9pPr>
          </a:lstStyle>
          <a:p>
            <a:pPr>
              <a:defRPr/>
            </a:pPr>
            <a:fld id="{3A5D13FC-0B7C-A045-877A-DF31C02EEC96}" type="slidenum">
              <a:rPr lang="en-US" altLang="ja-JP" smtClean="0">
                <a:solidFill>
                  <a:srgbClr val="000000"/>
                </a:solidFill>
                <a:ea typeface="ＭＳ Ｐゴシック" charset="0"/>
                <a:cs typeface="ＭＳ Ｐゴシック" charset="0"/>
              </a:rPr>
              <a:pPr>
                <a:defRPr/>
              </a:pPr>
              <a:t>30</a:t>
            </a:fld>
            <a:endParaRPr lang="en-US" altLang="ja-JP" smtClean="0">
              <a:solidFill>
                <a:srgbClr val="000000"/>
              </a:solidFill>
              <a:ea typeface="ＭＳ Ｐゴシック" charset="0"/>
              <a:cs typeface="ＭＳ Ｐゴシック"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ja-JP">
              <a:ea typeface="ＭＳ Ｐ明朝" charset="0"/>
            </a:endParaRPr>
          </a:p>
        </p:txBody>
      </p:sp>
    </p:spTree>
    <p:extLst>
      <p:ext uri="{BB962C8B-B14F-4D97-AF65-F5344CB8AC3E}">
        <p14:creationId xmlns:p14="http://schemas.microsoft.com/office/powerpoint/2010/main" val="2234674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67586" name="ノート プレースホルダー 2"/>
          <p:cNvSpPr>
            <a:spLocks noGrp="1"/>
          </p:cNvSpPr>
          <p:nvPr>
            <p:ph type="body" idx="1"/>
          </p:nvPr>
        </p:nvSpPr>
        <p:spPr>
          <a:noFill/>
          <a:extLst>
            <a:ext uri="{FAA26D3D-D897-4be2-8F04-BA451C77F1D7}">
              <ma14:placeholderFlag xmlns="" xmlns:ma14="http://schemas.microsoft.com/office/mac/drawingml/2011/main" val="1"/>
            </a:ext>
          </a:extLst>
        </p:spPr>
        <p:txBody>
          <a:bodyPr/>
          <a:lstStyle/>
          <a:p>
            <a:endParaRPr lang="ja-JP" altLang="en-US">
              <a:ea typeface="ＭＳ Ｐ明朝" charset="0"/>
            </a:endParaRPr>
          </a:p>
        </p:txBody>
      </p:sp>
      <p:sp>
        <p:nvSpPr>
          <p:cNvPr id="67587" name="スライド番号プレースホルダー 3"/>
          <p:cNvSpPr>
            <a:spLocks noGrp="1"/>
          </p:cNvSpPr>
          <p:nvPr>
            <p:ph type="sldNum" sz="quarter" idx="5"/>
          </p:nvPr>
        </p:nvSpPr>
        <p:spPr>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38D98765-1D22-A04F-B6B9-15EAFFA7BCCE}" type="slidenum">
              <a:rPr lang="en-US" altLang="ja-JP" sz="1200"/>
              <a:pPr/>
              <a:t>32</a:t>
            </a:fld>
            <a:endParaRPr lang="en-US" altLang="ja-JP" sz="1200"/>
          </a:p>
        </p:txBody>
      </p:sp>
    </p:spTree>
    <p:extLst>
      <p:ext uri="{BB962C8B-B14F-4D97-AF65-F5344CB8AC3E}">
        <p14:creationId xmlns:p14="http://schemas.microsoft.com/office/powerpoint/2010/main" val="2773484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BC16C835-EDC6-9E48-A5E2-D873C271B07C}" type="slidenum">
              <a:rPr lang="en-US" altLang="ja-JP" sz="1200">
                <a:solidFill>
                  <a:srgbClr val="000000"/>
                </a:solidFill>
              </a:rPr>
              <a:pPr/>
              <a:t>116</a:t>
            </a:fld>
            <a:endParaRPr lang="en-US" altLang="ja-JP" sz="1200">
              <a:solidFill>
                <a:srgbClr val="000000"/>
              </a:solidFill>
            </a:endParaRPr>
          </a:p>
        </p:txBody>
      </p:sp>
      <p:sp>
        <p:nvSpPr>
          <p:cNvPr id="49154"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extLst>
            <a:ext uri="{FAA26D3D-D897-4be2-8F04-BA451C77F1D7}">
              <ma14:placeholderFlag xmlns="" xmlns:ma14="http://schemas.microsoft.com/office/mac/drawingml/2011/main" val="1"/>
            </a:ext>
          </a:extLst>
        </p:spPr>
        <p:txBody>
          <a:bodyPr/>
          <a:lstStyle/>
          <a:p>
            <a:endParaRPr lang="ja-JP" altLang="en-US">
              <a:ea typeface="ＭＳ Ｐ明朝" charset="0"/>
            </a:endParaRPr>
          </a:p>
        </p:txBody>
      </p:sp>
    </p:spTree>
    <p:extLst>
      <p:ext uri="{BB962C8B-B14F-4D97-AF65-F5344CB8AC3E}">
        <p14:creationId xmlns:p14="http://schemas.microsoft.com/office/powerpoint/2010/main" val="213963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181250" name="ノート プレースホルダー 2"/>
          <p:cNvSpPr>
            <a:spLocks noGrp="1"/>
          </p:cNvSpPr>
          <p:nvPr>
            <p:ph type="body" idx="1"/>
          </p:nvPr>
        </p:nvSpPr>
        <p:spPr>
          <a:noFill/>
          <a:extLst>
            <a:ext uri="{FAA26D3D-D897-4be2-8F04-BA451C77F1D7}">
              <ma14:placeholderFlag xmlns="" xmlns:ma14="http://schemas.microsoft.com/office/mac/drawingml/2011/main" val="1"/>
            </a:ext>
          </a:extLst>
        </p:spPr>
        <p:txBody>
          <a:bodyPr/>
          <a:lstStyle/>
          <a:p>
            <a:endParaRPr lang="ja-JP" altLang="en-US">
              <a:ea typeface="ＭＳ Ｐ明朝" charset="0"/>
            </a:endParaRPr>
          </a:p>
        </p:txBody>
      </p:sp>
      <p:sp>
        <p:nvSpPr>
          <p:cNvPr id="181251" name="スライド番号プレースホルダー 3"/>
          <p:cNvSpPr>
            <a:spLocks noGrp="1"/>
          </p:cNvSpPr>
          <p:nvPr>
            <p:ph type="sldNum" sz="quarter" idx="5"/>
          </p:nvPr>
        </p:nvSpPr>
        <p:spPr>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FA702A61-3932-C34A-94B9-D0C1E5593474}" type="slidenum">
              <a:rPr lang="ja-JP" altLang="en-US" sz="1200"/>
              <a:pPr/>
              <a:t>141</a:t>
            </a:fld>
            <a:endParaRPr lang="ja-JP" altLang="en-US" sz="1200"/>
          </a:p>
        </p:txBody>
      </p:sp>
    </p:spTree>
    <p:extLst>
      <p:ext uri="{BB962C8B-B14F-4D97-AF65-F5344CB8AC3E}">
        <p14:creationId xmlns:p14="http://schemas.microsoft.com/office/powerpoint/2010/main" val="1168087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1200">
                <a:solidFill>
                  <a:schemeClr val="tx1"/>
                </a:solidFill>
                <a:latin typeface="Arial" charset="0"/>
                <a:ea typeface="ＭＳ Ｐ明朝" charset="0"/>
                <a:cs typeface="ＭＳ Ｐ明朝" charset="0"/>
              </a:defRPr>
            </a:lvl1pPr>
            <a:lvl2pPr marL="742950" indent="-285750">
              <a:defRPr kumimoji="1" sz="1200">
                <a:solidFill>
                  <a:schemeClr val="tx1"/>
                </a:solidFill>
                <a:latin typeface="Arial" charset="0"/>
                <a:ea typeface="ＭＳ Ｐ明朝" charset="0"/>
                <a:cs typeface="ＭＳ Ｐ明朝" charset="0"/>
              </a:defRPr>
            </a:lvl2pPr>
            <a:lvl3pPr marL="1143000" indent="-228600">
              <a:defRPr kumimoji="1" sz="1200">
                <a:solidFill>
                  <a:schemeClr val="tx1"/>
                </a:solidFill>
                <a:latin typeface="Arial" charset="0"/>
                <a:ea typeface="ＭＳ Ｐ明朝" charset="0"/>
                <a:cs typeface="ＭＳ Ｐ明朝" charset="0"/>
              </a:defRPr>
            </a:lvl3pPr>
            <a:lvl4pPr marL="1600200" indent="-228600">
              <a:defRPr kumimoji="1" sz="1200">
                <a:solidFill>
                  <a:schemeClr val="tx1"/>
                </a:solidFill>
                <a:latin typeface="Arial" charset="0"/>
                <a:ea typeface="ＭＳ Ｐ明朝" charset="0"/>
                <a:cs typeface="ＭＳ Ｐ明朝" charset="0"/>
              </a:defRPr>
            </a:lvl4pPr>
            <a:lvl5pPr marL="2057400" indent="-228600">
              <a:defRPr kumimoji="1" sz="1200">
                <a:solidFill>
                  <a:schemeClr val="tx1"/>
                </a:solidFill>
                <a:latin typeface="Arial" charset="0"/>
                <a:ea typeface="ＭＳ Ｐ明朝" charset="0"/>
                <a:cs typeface="ＭＳ Ｐ明朝" charset="0"/>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9pPr>
          </a:lstStyle>
          <a:p>
            <a:pPr>
              <a:defRPr/>
            </a:pPr>
            <a:fld id="{28BC3054-F85F-4D47-91E7-83392ED39C00}" type="slidenum">
              <a:rPr lang="en-US" altLang="ja-JP" smtClean="0">
                <a:solidFill>
                  <a:srgbClr val="000000"/>
                </a:solidFill>
                <a:ea typeface="ＭＳ Ｐゴシック" charset="0"/>
                <a:cs typeface="ＭＳ Ｐゴシック" charset="0"/>
              </a:rPr>
              <a:pPr>
                <a:defRPr/>
              </a:pPr>
              <a:t>187</a:t>
            </a:fld>
            <a:endParaRPr lang="en-US" altLang="ja-JP" smtClean="0">
              <a:solidFill>
                <a:srgbClr val="000000"/>
              </a:solidFill>
              <a:ea typeface="ＭＳ Ｐゴシック" charset="0"/>
              <a:cs typeface="ＭＳ Ｐゴシック" charset="0"/>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ja-JP">
              <a:ea typeface="ＭＳ Ｐ明朝" charset="0"/>
            </a:endParaRPr>
          </a:p>
        </p:txBody>
      </p:sp>
    </p:spTree>
    <p:extLst>
      <p:ext uri="{BB962C8B-B14F-4D97-AF65-F5344CB8AC3E}">
        <p14:creationId xmlns:p14="http://schemas.microsoft.com/office/powerpoint/2010/main" val="250167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7"/>
          <p:cNvSpPr>
            <a:spLocks noGrp="1" noChangeArrowheads="1"/>
          </p:cNvSpPr>
          <p:nvPr>
            <p:ph type="sldNum" sz="quarter" idx="5"/>
          </p:nvPr>
        </p:nvSpPr>
        <p:spPr>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B9AC46C9-6E21-564B-A780-3791A7FA256B}" type="slidenum">
              <a:rPr lang="en-US" altLang="ja-JP" sz="1200">
                <a:solidFill>
                  <a:srgbClr val="000000"/>
                </a:solidFill>
              </a:rPr>
              <a:pPr/>
              <a:t>203</a:t>
            </a:fld>
            <a:endParaRPr lang="en-US" altLang="ja-JP" sz="1200">
              <a:solidFill>
                <a:srgbClr val="000000"/>
              </a:solidFill>
            </a:endParaRPr>
          </a:p>
        </p:txBody>
      </p:sp>
      <p:sp>
        <p:nvSpPr>
          <p:cNvPr id="212995"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extLst>
            <a:ext uri="{FAA26D3D-D897-4be2-8F04-BA451C77F1D7}">
              <ma14:placeholderFlag xmlns="" xmlns:ma14="http://schemas.microsoft.com/office/mac/drawingml/2011/main" val="1"/>
            </a:ext>
          </a:extLst>
        </p:spPr>
        <p:txBody>
          <a:bodyPr/>
          <a:lstStyle/>
          <a:p>
            <a:pPr eaLnBrk="1" hangingPunct="1"/>
            <a:endParaRPr lang="ja-JP" altLang="en-US">
              <a:ea typeface="ＭＳ Ｐ明朝" charset="0"/>
            </a:endParaRPr>
          </a:p>
        </p:txBody>
      </p:sp>
    </p:spTree>
    <p:extLst>
      <p:ext uri="{BB962C8B-B14F-4D97-AF65-F5344CB8AC3E}">
        <p14:creationId xmlns:p14="http://schemas.microsoft.com/office/powerpoint/2010/main" val="3082582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スライド イメージ プレースホルダー 1"/>
          <p:cNvSpPr>
            <a:spLocks noGrp="1" noRot="1" noChangeAspect="1" noTextEdit="1"/>
          </p:cNvSpPr>
          <p:nvPr>
            <p:ph type="sldImg"/>
          </p:nvPr>
        </p:nvSpPr>
        <p:spPr>
          <a:ln/>
        </p:spPr>
      </p:sp>
      <p:sp>
        <p:nvSpPr>
          <p:cNvPr id="221187" name="ノート プレースホルダー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ja-JP" altLang="en-US">
              <a:ea typeface="ＭＳ Ｐ明朝" charset="0"/>
            </a:endParaRPr>
          </a:p>
        </p:txBody>
      </p:sp>
      <p:sp>
        <p:nvSpPr>
          <p:cNvPr id="221188" name="スライド番号プレースホルダー 3"/>
          <p:cNvSpPr>
            <a:spLocks noGrp="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1200">
                <a:solidFill>
                  <a:schemeClr val="tx1"/>
                </a:solidFill>
                <a:latin typeface="Arial" charset="0"/>
                <a:ea typeface="ＭＳ Ｐ明朝" charset="0"/>
                <a:cs typeface="ＭＳ Ｐ明朝" charset="0"/>
              </a:defRPr>
            </a:lvl1pPr>
            <a:lvl2pPr marL="742950" indent="-285750">
              <a:defRPr kumimoji="1" sz="1200">
                <a:solidFill>
                  <a:schemeClr val="tx1"/>
                </a:solidFill>
                <a:latin typeface="Arial" charset="0"/>
                <a:ea typeface="ＭＳ Ｐ明朝" charset="0"/>
                <a:cs typeface="ＭＳ Ｐ明朝" charset="0"/>
              </a:defRPr>
            </a:lvl2pPr>
            <a:lvl3pPr marL="1143000" indent="-228600">
              <a:defRPr kumimoji="1" sz="1200">
                <a:solidFill>
                  <a:schemeClr val="tx1"/>
                </a:solidFill>
                <a:latin typeface="Arial" charset="0"/>
                <a:ea typeface="ＭＳ Ｐ明朝" charset="0"/>
                <a:cs typeface="ＭＳ Ｐ明朝" charset="0"/>
              </a:defRPr>
            </a:lvl3pPr>
            <a:lvl4pPr marL="1600200" indent="-228600">
              <a:defRPr kumimoji="1" sz="1200">
                <a:solidFill>
                  <a:schemeClr val="tx1"/>
                </a:solidFill>
                <a:latin typeface="Arial" charset="0"/>
                <a:ea typeface="ＭＳ Ｐ明朝" charset="0"/>
                <a:cs typeface="ＭＳ Ｐ明朝" charset="0"/>
              </a:defRPr>
            </a:lvl4pPr>
            <a:lvl5pPr marL="2057400" indent="-228600">
              <a:defRPr kumimoji="1" sz="1200">
                <a:solidFill>
                  <a:schemeClr val="tx1"/>
                </a:solidFill>
                <a:latin typeface="Arial" charset="0"/>
                <a:ea typeface="ＭＳ Ｐ明朝" charset="0"/>
                <a:cs typeface="ＭＳ Ｐ明朝" charset="0"/>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9pPr>
          </a:lstStyle>
          <a:p>
            <a:pPr>
              <a:defRPr/>
            </a:pPr>
            <a:fld id="{6DEAEC40-E1EE-584A-96DB-B17A51CCCC9C}" type="slidenum">
              <a:rPr lang="en-US" altLang="ja-JP" smtClean="0">
                <a:ea typeface="ＭＳ Ｐゴシック" charset="0"/>
                <a:cs typeface="ＭＳ Ｐゴシック" charset="0"/>
              </a:rPr>
              <a:pPr>
                <a:defRPr/>
              </a:pPr>
              <a:t>216</a:t>
            </a:fld>
            <a:endParaRPr lang="en-US" altLang="ja-JP" smtClean="0">
              <a:ea typeface="ＭＳ Ｐゴシック" charset="0"/>
              <a:cs typeface="ＭＳ Ｐゴシック" charset="0"/>
            </a:endParaRPr>
          </a:p>
        </p:txBody>
      </p:sp>
    </p:spTree>
    <p:extLst>
      <p:ext uri="{BB962C8B-B14F-4D97-AF65-F5344CB8AC3E}">
        <p14:creationId xmlns:p14="http://schemas.microsoft.com/office/powerpoint/2010/main" val="419940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1200">
                <a:solidFill>
                  <a:schemeClr val="tx1"/>
                </a:solidFill>
                <a:latin typeface="Arial" charset="0"/>
                <a:ea typeface="ＭＳ Ｐ明朝" charset="0"/>
                <a:cs typeface="ＭＳ Ｐ明朝" charset="0"/>
              </a:defRPr>
            </a:lvl1pPr>
            <a:lvl2pPr marL="742950" indent="-285750">
              <a:defRPr kumimoji="1" sz="1200">
                <a:solidFill>
                  <a:schemeClr val="tx1"/>
                </a:solidFill>
                <a:latin typeface="Arial" charset="0"/>
                <a:ea typeface="ＭＳ Ｐ明朝" charset="0"/>
                <a:cs typeface="ＭＳ Ｐ明朝" charset="0"/>
              </a:defRPr>
            </a:lvl2pPr>
            <a:lvl3pPr marL="1143000" indent="-228600">
              <a:defRPr kumimoji="1" sz="1200">
                <a:solidFill>
                  <a:schemeClr val="tx1"/>
                </a:solidFill>
                <a:latin typeface="Arial" charset="0"/>
                <a:ea typeface="ＭＳ Ｐ明朝" charset="0"/>
                <a:cs typeface="ＭＳ Ｐ明朝" charset="0"/>
              </a:defRPr>
            </a:lvl3pPr>
            <a:lvl4pPr marL="1600200" indent="-228600">
              <a:defRPr kumimoji="1" sz="1200">
                <a:solidFill>
                  <a:schemeClr val="tx1"/>
                </a:solidFill>
                <a:latin typeface="Arial" charset="0"/>
                <a:ea typeface="ＭＳ Ｐ明朝" charset="0"/>
                <a:cs typeface="ＭＳ Ｐ明朝" charset="0"/>
              </a:defRPr>
            </a:lvl4pPr>
            <a:lvl5pPr marL="2057400" indent="-228600">
              <a:defRPr kumimoji="1" sz="1200">
                <a:solidFill>
                  <a:schemeClr val="tx1"/>
                </a:solidFill>
                <a:latin typeface="Arial" charset="0"/>
                <a:ea typeface="ＭＳ Ｐ明朝" charset="0"/>
                <a:cs typeface="ＭＳ Ｐ明朝" charset="0"/>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9pPr>
          </a:lstStyle>
          <a:p>
            <a:pPr>
              <a:defRPr/>
            </a:pPr>
            <a:fld id="{A7631E19-46A7-DC4E-BAB6-CE3995A71931}" type="slidenum">
              <a:rPr lang="en-US" altLang="ja-JP" smtClean="0">
                <a:solidFill>
                  <a:srgbClr val="000000"/>
                </a:solidFill>
                <a:ea typeface="ＭＳ Ｐゴシック" charset="0"/>
                <a:cs typeface="ＭＳ Ｐゴシック" charset="0"/>
              </a:rPr>
              <a:pPr>
                <a:defRPr/>
              </a:pPr>
              <a:t>3</a:t>
            </a:fld>
            <a:endParaRPr lang="en-US" altLang="ja-JP" smtClean="0">
              <a:solidFill>
                <a:srgbClr val="000000"/>
              </a:solidFill>
              <a:ea typeface="ＭＳ Ｐゴシック" charset="0"/>
              <a:cs typeface="ＭＳ Ｐゴシック"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ja-JP">
              <a:ea typeface="ＭＳ Ｐ明朝" charset="0"/>
            </a:endParaRPr>
          </a:p>
        </p:txBody>
      </p:sp>
    </p:spTree>
    <p:extLst>
      <p:ext uri="{BB962C8B-B14F-4D97-AF65-F5344CB8AC3E}">
        <p14:creationId xmlns:p14="http://schemas.microsoft.com/office/powerpoint/2010/main" val="1977848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1200">
                <a:solidFill>
                  <a:schemeClr val="tx1"/>
                </a:solidFill>
                <a:latin typeface="Arial" charset="0"/>
                <a:ea typeface="ＭＳ Ｐ明朝" charset="0"/>
                <a:cs typeface="ＭＳ Ｐ明朝" charset="0"/>
              </a:defRPr>
            </a:lvl1pPr>
            <a:lvl2pPr marL="742950" indent="-285750">
              <a:defRPr kumimoji="1" sz="1200">
                <a:solidFill>
                  <a:schemeClr val="tx1"/>
                </a:solidFill>
                <a:latin typeface="Arial" charset="0"/>
                <a:ea typeface="ＭＳ Ｐ明朝" charset="0"/>
                <a:cs typeface="ＭＳ Ｐ明朝" charset="0"/>
              </a:defRPr>
            </a:lvl2pPr>
            <a:lvl3pPr marL="1143000" indent="-228600">
              <a:defRPr kumimoji="1" sz="1200">
                <a:solidFill>
                  <a:schemeClr val="tx1"/>
                </a:solidFill>
                <a:latin typeface="Arial" charset="0"/>
                <a:ea typeface="ＭＳ Ｐ明朝" charset="0"/>
                <a:cs typeface="ＭＳ Ｐ明朝" charset="0"/>
              </a:defRPr>
            </a:lvl3pPr>
            <a:lvl4pPr marL="1600200" indent="-228600">
              <a:defRPr kumimoji="1" sz="1200">
                <a:solidFill>
                  <a:schemeClr val="tx1"/>
                </a:solidFill>
                <a:latin typeface="Arial" charset="0"/>
                <a:ea typeface="ＭＳ Ｐ明朝" charset="0"/>
                <a:cs typeface="ＭＳ Ｐ明朝" charset="0"/>
              </a:defRPr>
            </a:lvl4pPr>
            <a:lvl5pPr marL="2057400" indent="-228600">
              <a:defRPr kumimoji="1" sz="1200">
                <a:solidFill>
                  <a:schemeClr val="tx1"/>
                </a:solidFill>
                <a:latin typeface="Arial" charset="0"/>
                <a:ea typeface="ＭＳ Ｐ明朝" charset="0"/>
                <a:cs typeface="ＭＳ Ｐ明朝" charset="0"/>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9pPr>
          </a:lstStyle>
          <a:p>
            <a:pPr>
              <a:defRPr/>
            </a:pPr>
            <a:fld id="{BBCA9FB9-F2CF-4744-9944-9746E21EB4E5}" type="slidenum">
              <a:rPr lang="en-US" altLang="ja-JP" smtClean="0">
                <a:solidFill>
                  <a:srgbClr val="000000"/>
                </a:solidFill>
                <a:ea typeface="ＭＳ Ｐゴシック" charset="0"/>
                <a:cs typeface="ＭＳ Ｐゴシック" charset="0"/>
              </a:rPr>
              <a:pPr>
                <a:defRPr/>
              </a:pPr>
              <a:t>10</a:t>
            </a:fld>
            <a:endParaRPr lang="en-US" altLang="ja-JP" smtClean="0">
              <a:solidFill>
                <a:srgbClr val="000000"/>
              </a:solidFill>
              <a:ea typeface="ＭＳ Ｐゴシック" charset="0"/>
              <a:cs typeface="ＭＳ Ｐゴシック"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ja-JP">
              <a:ea typeface="ＭＳ Ｐ明朝" charset="0"/>
            </a:endParaRPr>
          </a:p>
        </p:txBody>
      </p:sp>
    </p:spTree>
    <p:extLst>
      <p:ext uri="{BB962C8B-B14F-4D97-AF65-F5344CB8AC3E}">
        <p14:creationId xmlns:p14="http://schemas.microsoft.com/office/powerpoint/2010/main" val="1323559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1200">
                <a:solidFill>
                  <a:schemeClr val="tx1"/>
                </a:solidFill>
                <a:latin typeface="Arial" charset="0"/>
                <a:ea typeface="ＭＳ Ｐ明朝" charset="0"/>
                <a:cs typeface="ＭＳ Ｐ明朝" charset="0"/>
              </a:defRPr>
            </a:lvl1pPr>
            <a:lvl2pPr marL="742950" indent="-285750">
              <a:defRPr kumimoji="1" sz="1200">
                <a:solidFill>
                  <a:schemeClr val="tx1"/>
                </a:solidFill>
                <a:latin typeface="Arial" charset="0"/>
                <a:ea typeface="ＭＳ Ｐ明朝" charset="0"/>
                <a:cs typeface="ＭＳ Ｐ明朝" charset="0"/>
              </a:defRPr>
            </a:lvl2pPr>
            <a:lvl3pPr marL="1143000" indent="-228600">
              <a:defRPr kumimoji="1" sz="1200">
                <a:solidFill>
                  <a:schemeClr val="tx1"/>
                </a:solidFill>
                <a:latin typeface="Arial" charset="0"/>
                <a:ea typeface="ＭＳ Ｐ明朝" charset="0"/>
                <a:cs typeface="ＭＳ Ｐ明朝" charset="0"/>
              </a:defRPr>
            </a:lvl3pPr>
            <a:lvl4pPr marL="1600200" indent="-228600">
              <a:defRPr kumimoji="1" sz="1200">
                <a:solidFill>
                  <a:schemeClr val="tx1"/>
                </a:solidFill>
                <a:latin typeface="Arial" charset="0"/>
                <a:ea typeface="ＭＳ Ｐ明朝" charset="0"/>
                <a:cs typeface="ＭＳ Ｐ明朝" charset="0"/>
              </a:defRPr>
            </a:lvl4pPr>
            <a:lvl5pPr marL="2057400" indent="-228600">
              <a:defRPr kumimoji="1" sz="1200">
                <a:solidFill>
                  <a:schemeClr val="tx1"/>
                </a:solidFill>
                <a:latin typeface="Arial" charset="0"/>
                <a:ea typeface="ＭＳ Ｐ明朝" charset="0"/>
                <a:cs typeface="ＭＳ Ｐ明朝" charset="0"/>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9pPr>
          </a:lstStyle>
          <a:p>
            <a:pPr>
              <a:defRPr/>
            </a:pPr>
            <a:fld id="{ACE4D7F2-4DF8-954A-9AFA-EA3C9E904CEF}" type="slidenum">
              <a:rPr lang="en-US" altLang="ja-JP" smtClean="0">
                <a:solidFill>
                  <a:srgbClr val="000000"/>
                </a:solidFill>
                <a:ea typeface="ＭＳ Ｐゴシック" charset="0"/>
                <a:cs typeface="ＭＳ Ｐゴシック" charset="0"/>
              </a:rPr>
              <a:pPr>
                <a:defRPr/>
              </a:pPr>
              <a:t>11</a:t>
            </a:fld>
            <a:endParaRPr lang="en-US" altLang="ja-JP" smtClean="0">
              <a:solidFill>
                <a:srgbClr val="000000"/>
              </a:solidFill>
              <a:ea typeface="ＭＳ Ｐゴシック" charset="0"/>
              <a:cs typeface="ＭＳ Ｐゴシック"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ja-JP">
              <a:ea typeface="ＭＳ Ｐ明朝" charset="0"/>
            </a:endParaRPr>
          </a:p>
        </p:txBody>
      </p:sp>
    </p:spTree>
    <p:extLst>
      <p:ext uri="{BB962C8B-B14F-4D97-AF65-F5344CB8AC3E}">
        <p14:creationId xmlns:p14="http://schemas.microsoft.com/office/powerpoint/2010/main" val="1710440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1200">
                <a:solidFill>
                  <a:schemeClr val="tx1"/>
                </a:solidFill>
                <a:latin typeface="Arial" charset="0"/>
                <a:ea typeface="ＭＳ Ｐ明朝" charset="0"/>
                <a:cs typeface="ＭＳ Ｐ明朝" charset="0"/>
              </a:defRPr>
            </a:lvl1pPr>
            <a:lvl2pPr marL="742950" indent="-285750">
              <a:defRPr kumimoji="1" sz="1200">
                <a:solidFill>
                  <a:schemeClr val="tx1"/>
                </a:solidFill>
                <a:latin typeface="Arial" charset="0"/>
                <a:ea typeface="ＭＳ Ｐ明朝" charset="0"/>
                <a:cs typeface="ＭＳ Ｐ明朝" charset="0"/>
              </a:defRPr>
            </a:lvl2pPr>
            <a:lvl3pPr marL="1143000" indent="-228600">
              <a:defRPr kumimoji="1" sz="1200">
                <a:solidFill>
                  <a:schemeClr val="tx1"/>
                </a:solidFill>
                <a:latin typeface="Arial" charset="0"/>
                <a:ea typeface="ＭＳ Ｐ明朝" charset="0"/>
                <a:cs typeface="ＭＳ Ｐ明朝" charset="0"/>
              </a:defRPr>
            </a:lvl3pPr>
            <a:lvl4pPr marL="1600200" indent="-228600">
              <a:defRPr kumimoji="1" sz="1200">
                <a:solidFill>
                  <a:schemeClr val="tx1"/>
                </a:solidFill>
                <a:latin typeface="Arial" charset="0"/>
                <a:ea typeface="ＭＳ Ｐ明朝" charset="0"/>
                <a:cs typeface="ＭＳ Ｐ明朝" charset="0"/>
              </a:defRPr>
            </a:lvl4pPr>
            <a:lvl5pPr marL="2057400" indent="-228600">
              <a:defRPr kumimoji="1" sz="1200">
                <a:solidFill>
                  <a:schemeClr val="tx1"/>
                </a:solidFill>
                <a:latin typeface="Arial" charset="0"/>
                <a:ea typeface="ＭＳ Ｐ明朝" charset="0"/>
                <a:cs typeface="ＭＳ Ｐ明朝" charset="0"/>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9pPr>
          </a:lstStyle>
          <a:p>
            <a:pPr>
              <a:defRPr/>
            </a:pPr>
            <a:fld id="{CBDF396A-2AB0-9E4C-894B-3A8AFEE0B0A4}" type="slidenum">
              <a:rPr lang="en-US" altLang="ja-JP" smtClean="0">
                <a:solidFill>
                  <a:srgbClr val="000000"/>
                </a:solidFill>
                <a:ea typeface="ＭＳ Ｐゴシック" charset="0"/>
                <a:cs typeface="ＭＳ Ｐゴシック" charset="0"/>
              </a:rPr>
              <a:pPr>
                <a:defRPr/>
              </a:pPr>
              <a:t>14</a:t>
            </a:fld>
            <a:endParaRPr lang="en-US" altLang="ja-JP" smtClean="0">
              <a:solidFill>
                <a:srgbClr val="000000"/>
              </a:solidFill>
              <a:ea typeface="ＭＳ Ｐゴシック" charset="0"/>
              <a:cs typeface="ＭＳ Ｐゴシック"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ja-JP">
              <a:ea typeface="ＭＳ Ｐ明朝" charset="0"/>
            </a:endParaRPr>
          </a:p>
        </p:txBody>
      </p:sp>
    </p:spTree>
    <p:extLst>
      <p:ext uri="{BB962C8B-B14F-4D97-AF65-F5344CB8AC3E}">
        <p14:creationId xmlns:p14="http://schemas.microsoft.com/office/powerpoint/2010/main" val="1359591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1200">
                <a:solidFill>
                  <a:schemeClr val="tx1"/>
                </a:solidFill>
                <a:latin typeface="Arial" charset="0"/>
                <a:ea typeface="ＭＳ Ｐ明朝" charset="0"/>
                <a:cs typeface="ＭＳ Ｐ明朝" charset="0"/>
              </a:defRPr>
            </a:lvl1pPr>
            <a:lvl2pPr marL="742950" indent="-285750">
              <a:defRPr kumimoji="1" sz="1200">
                <a:solidFill>
                  <a:schemeClr val="tx1"/>
                </a:solidFill>
                <a:latin typeface="Arial" charset="0"/>
                <a:ea typeface="ＭＳ Ｐ明朝" charset="0"/>
                <a:cs typeface="ＭＳ Ｐ明朝" charset="0"/>
              </a:defRPr>
            </a:lvl2pPr>
            <a:lvl3pPr marL="1143000" indent="-228600">
              <a:defRPr kumimoji="1" sz="1200">
                <a:solidFill>
                  <a:schemeClr val="tx1"/>
                </a:solidFill>
                <a:latin typeface="Arial" charset="0"/>
                <a:ea typeface="ＭＳ Ｐ明朝" charset="0"/>
                <a:cs typeface="ＭＳ Ｐ明朝" charset="0"/>
              </a:defRPr>
            </a:lvl3pPr>
            <a:lvl4pPr marL="1600200" indent="-228600">
              <a:defRPr kumimoji="1" sz="1200">
                <a:solidFill>
                  <a:schemeClr val="tx1"/>
                </a:solidFill>
                <a:latin typeface="Arial" charset="0"/>
                <a:ea typeface="ＭＳ Ｐ明朝" charset="0"/>
                <a:cs typeface="ＭＳ Ｐ明朝" charset="0"/>
              </a:defRPr>
            </a:lvl4pPr>
            <a:lvl5pPr marL="2057400" indent="-228600">
              <a:defRPr kumimoji="1" sz="1200">
                <a:solidFill>
                  <a:schemeClr val="tx1"/>
                </a:solidFill>
                <a:latin typeface="Arial" charset="0"/>
                <a:ea typeface="ＭＳ Ｐ明朝" charset="0"/>
                <a:cs typeface="ＭＳ Ｐ明朝" charset="0"/>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9pPr>
          </a:lstStyle>
          <a:p>
            <a:pPr>
              <a:defRPr/>
            </a:pPr>
            <a:fld id="{A9664106-3291-604B-860D-3E8EC85D46D2}" type="slidenum">
              <a:rPr lang="en-US" altLang="ja-JP" smtClean="0">
                <a:solidFill>
                  <a:srgbClr val="000000"/>
                </a:solidFill>
                <a:ea typeface="ＭＳ Ｐゴシック" charset="0"/>
                <a:cs typeface="ＭＳ Ｐゴシック" charset="0"/>
              </a:rPr>
              <a:pPr>
                <a:defRPr/>
              </a:pPr>
              <a:t>15</a:t>
            </a:fld>
            <a:endParaRPr lang="en-US" altLang="ja-JP" smtClean="0">
              <a:solidFill>
                <a:srgbClr val="000000"/>
              </a:solidFill>
              <a:ea typeface="ＭＳ Ｐゴシック" charset="0"/>
              <a:cs typeface="ＭＳ Ｐゴシック"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ja-JP">
              <a:ea typeface="ＭＳ Ｐ明朝" charset="0"/>
            </a:endParaRPr>
          </a:p>
        </p:txBody>
      </p:sp>
    </p:spTree>
    <p:extLst>
      <p:ext uri="{BB962C8B-B14F-4D97-AF65-F5344CB8AC3E}">
        <p14:creationId xmlns:p14="http://schemas.microsoft.com/office/powerpoint/2010/main" val="3772620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1200">
                <a:solidFill>
                  <a:schemeClr val="tx1"/>
                </a:solidFill>
                <a:latin typeface="Arial" charset="0"/>
                <a:ea typeface="ＭＳ Ｐ明朝" charset="0"/>
                <a:cs typeface="ＭＳ Ｐ明朝" charset="0"/>
              </a:defRPr>
            </a:lvl1pPr>
            <a:lvl2pPr marL="742950" indent="-285750">
              <a:defRPr kumimoji="1" sz="1200">
                <a:solidFill>
                  <a:schemeClr val="tx1"/>
                </a:solidFill>
                <a:latin typeface="Arial" charset="0"/>
                <a:ea typeface="ＭＳ Ｐ明朝" charset="0"/>
                <a:cs typeface="ＭＳ Ｐ明朝" charset="0"/>
              </a:defRPr>
            </a:lvl2pPr>
            <a:lvl3pPr marL="1143000" indent="-228600">
              <a:defRPr kumimoji="1" sz="1200">
                <a:solidFill>
                  <a:schemeClr val="tx1"/>
                </a:solidFill>
                <a:latin typeface="Arial" charset="0"/>
                <a:ea typeface="ＭＳ Ｐ明朝" charset="0"/>
                <a:cs typeface="ＭＳ Ｐ明朝" charset="0"/>
              </a:defRPr>
            </a:lvl3pPr>
            <a:lvl4pPr marL="1600200" indent="-228600">
              <a:defRPr kumimoji="1" sz="1200">
                <a:solidFill>
                  <a:schemeClr val="tx1"/>
                </a:solidFill>
                <a:latin typeface="Arial" charset="0"/>
                <a:ea typeface="ＭＳ Ｐ明朝" charset="0"/>
                <a:cs typeface="ＭＳ Ｐ明朝" charset="0"/>
              </a:defRPr>
            </a:lvl4pPr>
            <a:lvl5pPr marL="2057400" indent="-228600">
              <a:defRPr kumimoji="1" sz="1200">
                <a:solidFill>
                  <a:schemeClr val="tx1"/>
                </a:solidFill>
                <a:latin typeface="Arial" charset="0"/>
                <a:ea typeface="ＭＳ Ｐ明朝" charset="0"/>
                <a:cs typeface="ＭＳ Ｐ明朝" charset="0"/>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9pPr>
          </a:lstStyle>
          <a:p>
            <a:pPr>
              <a:defRPr/>
            </a:pPr>
            <a:fld id="{8CFD6F5F-F1D6-CB4F-80EC-658861369E78}" type="slidenum">
              <a:rPr lang="en-US" altLang="ja-JP" smtClean="0">
                <a:solidFill>
                  <a:srgbClr val="000000"/>
                </a:solidFill>
                <a:ea typeface="ＭＳ Ｐゴシック" charset="0"/>
                <a:cs typeface="ＭＳ Ｐゴシック" charset="0"/>
              </a:rPr>
              <a:pPr>
                <a:defRPr/>
              </a:pPr>
              <a:t>18</a:t>
            </a:fld>
            <a:endParaRPr lang="en-US" altLang="ja-JP" smtClean="0">
              <a:solidFill>
                <a:srgbClr val="000000"/>
              </a:solidFill>
              <a:ea typeface="ＭＳ Ｐゴシック" charset="0"/>
              <a:cs typeface="ＭＳ Ｐゴシック"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ja-JP">
              <a:ea typeface="ＭＳ Ｐ明朝" charset="0"/>
            </a:endParaRPr>
          </a:p>
        </p:txBody>
      </p:sp>
    </p:spTree>
    <p:extLst>
      <p:ext uri="{BB962C8B-B14F-4D97-AF65-F5344CB8AC3E}">
        <p14:creationId xmlns:p14="http://schemas.microsoft.com/office/powerpoint/2010/main" val="1356778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1200">
                <a:solidFill>
                  <a:schemeClr val="tx1"/>
                </a:solidFill>
                <a:latin typeface="Arial" charset="0"/>
                <a:ea typeface="ＭＳ Ｐ明朝" charset="0"/>
                <a:cs typeface="ＭＳ Ｐ明朝" charset="0"/>
              </a:defRPr>
            </a:lvl1pPr>
            <a:lvl2pPr marL="742950" indent="-285750">
              <a:defRPr kumimoji="1" sz="1200">
                <a:solidFill>
                  <a:schemeClr val="tx1"/>
                </a:solidFill>
                <a:latin typeface="Arial" charset="0"/>
                <a:ea typeface="ＭＳ Ｐ明朝" charset="0"/>
                <a:cs typeface="ＭＳ Ｐ明朝" charset="0"/>
              </a:defRPr>
            </a:lvl2pPr>
            <a:lvl3pPr marL="1143000" indent="-228600">
              <a:defRPr kumimoji="1" sz="1200">
                <a:solidFill>
                  <a:schemeClr val="tx1"/>
                </a:solidFill>
                <a:latin typeface="Arial" charset="0"/>
                <a:ea typeface="ＭＳ Ｐ明朝" charset="0"/>
                <a:cs typeface="ＭＳ Ｐ明朝" charset="0"/>
              </a:defRPr>
            </a:lvl3pPr>
            <a:lvl4pPr marL="1600200" indent="-228600">
              <a:defRPr kumimoji="1" sz="1200">
                <a:solidFill>
                  <a:schemeClr val="tx1"/>
                </a:solidFill>
                <a:latin typeface="Arial" charset="0"/>
                <a:ea typeface="ＭＳ Ｐ明朝" charset="0"/>
                <a:cs typeface="ＭＳ Ｐ明朝" charset="0"/>
              </a:defRPr>
            </a:lvl4pPr>
            <a:lvl5pPr marL="2057400" indent="-228600">
              <a:defRPr kumimoji="1" sz="1200">
                <a:solidFill>
                  <a:schemeClr val="tx1"/>
                </a:solidFill>
                <a:latin typeface="Arial" charset="0"/>
                <a:ea typeface="ＭＳ Ｐ明朝" charset="0"/>
                <a:cs typeface="ＭＳ Ｐ明朝" charset="0"/>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9pPr>
          </a:lstStyle>
          <a:p>
            <a:pPr>
              <a:defRPr/>
            </a:pPr>
            <a:fld id="{717ABFAD-F9AF-2C46-A7E2-08DD45C862BE}" type="slidenum">
              <a:rPr lang="en-US" altLang="ja-JP" smtClean="0">
                <a:solidFill>
                  <a:srgbClr val="000000"/>
                </a:solidFill>
                <a:ea typeface="ＭＳ Ｐゴシック" charset="0"/>
                <a:cs typeface="ＭＳ Ｐゴシック" charset="0"/>
              </a:rPr>
              <a:pPr>
                <a:defRPr/>
              </a:pPr>
              <a:t>19</a:t>
            </a:fld>
            <a:endParaRPr lang="en-US" altLang="ja-JP" smtClean="0">
              <a:solidFill>
                <a:srgbClr val="000000"/>
              </a:solidFill>
              <a:ea typeface="ＭＳ Ｐゴシック" charset="0"/>
              <a:cs typeface="ＭＳ Ｐゴシック" charset="0"/>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ja-JP">
              <a:ea typeface="ＭＳ Ｐ明朝" charset="0"/>
            </a:endParaRPr>
          </a:p>
        </p:txBody>
      </p:sp>
    </p:spTree>
    <p:extLst>
      <p:ext uri="{BB962C8B-B14F-4D97-AF65-F5344CB8AC3E}">
        <p14:creationId xmlns:p14="http://schemas.microsoft.com/office/powerpoint/2010/main" val="51300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C6F8CEA-EFC6-2345-9C16-6AB3FD3F796A}" type="slidenum">
              <a:rPr lang="en-US" altLang="ja-JP"/>
              <a:pPr>
                <a:defRPr/>
              </a:pPr>
              <a:t>‹#›</a:t>
            </a:fld>
            <a:endParaRPr lang="en-US" altLang="ja-JP"/>
          </a:p>
        </p:txBody>
      </p:sp>
    </p:spTree>
    <p:extLst>
      <p:ext uri="{BB962C8B-B14F-4D97-AF65-F5344CB8AC3E}">
        <p14:creationId xmlns:p14="http://schemas.microsoft.com/office/powerpoint/2010/main" val="2811429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D14BED0-899D-C94E-A94D-F79C76678FF8}" type="slidenum">
              <a:rPr lang="en-US" altLang="ja-JP"/>
              <a:pPr>
                <a:defRPr/>
              </a:pPr>
              <a:t>‹#›</a:t>
            </a:fld>
            <a:endParaRPr lang="en-US" altLang="ja-JP"/>
          </a:p>
        </p:txBody>
      </p:sp>
    </p:spTree>
    <p:extLst>
      <p:ext uri="{BB962C8B-B14F-4D97-AF65-F5344CB8AC3E}">
        <p14:creationId xmlns:p14="http://schemas.microsoft.com/office/powerpoint/2010/main" val="4196907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765139F-ED92-904B-B678-29CF900E9864}" type="slidenum">
              <a:rPr lang="en-US" altLang="ja-JP"/>
              <a:pPr>
                <a:defRPr/>
              </a:pPr>
              <a:t>‹#›</a:t>
            </a:fld>
            <a:endParaRPr lang="en-US" altLang="ja-JP"/>
          </a:p>
        </p:txBody>
      </p:sp>
    </p:spTree>
    <p:extLst>
      <p:ext uri="{BB962C8B-B14F-4D97-AF65-F5344CB8AC3E}">
        <p14:creationId xmlns:p14="http://schemas.microsoft.com/office/powerpoint/2010/main" val="198579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3644563-46DD-F848-92EC-760C3DFBB7F6}" type="slidenum">
              <a:rPr lang="en-US" altLang="ja-JP"/>
              <a:pPr>
                <a:defRPr/>
              </a:pPr>
              <a:t>‹#›</a:t>
            </a:fld>
            <a:endParaRPr lang="en-US" altLang="ja-JP"/>
          </a:p>
        </p:txBody>
      </p:sp>
    </p:spTree>
    <p:extLst>
      <p:ext uri="{BB962C8B-B14F-4D97-AF65-F5344CB8AC3E}">
        <p14:creationId xmlns:p14="http://schemas.microsoft.com/office/powerpoint/2010/main" val="2791108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0B1C30C-9619-3142-9A6B-C77449174B6F}" type="slidenum">
              <a:rPr lang="en-US" altLang="ja-JP"/>
              <a:pPr>
                <a:defRPr/>
              </a:pPr>
              <a:t>‹#›</a:t>
            </a:fld>
            <a:endParaRPr lang="en-US" altLang="ja-JP"/>
          </a:p>
        </p:txBody>
      </p:sp>
    </p:spTree>
    <p:extLst>
      <p:ext uri="{BB962C8B-B14F-4D97-AF65-F5344CB8AC3E}">
        <p14:creationId xmlns:p14="http://schemas.microsoft.com/office/powerpoint/2010/main" val="325861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08C8C3C-A362-3F40-93B0-7D5B6F5F70CE}" type="slidenum">
              <a:rPr lang="en-US" altLang="ja-JP"/>
              <a:pPr>
                <a:defRPr/>
              </a:pPr>
              <a:t>‹#›</a:t>
            </a:fld>
            <a:endParaRPr lang="en-US" altLang="ja-JP"/>
          </a:p>
        </p:txBody>
      </p:sp>
    </p:spTree>
    <p:extLst>
      <p:ext uri="{BB962C8B-B14F-4D97-AF65-F5344CB8AC3E}">
        <p14:creationId xmlns:p14="http://schemas.microsoft.com/office/powerpoint/2010/main" val="2509346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53E0D65-6588-3F41-BC8E-A25CA4A28B55}" type="slidenum">
              <a:rPr lang="en-US" altLang="ja-JP"/>
              <a:pPr>
                <a:defRPr/>
              </a:pPr>
              <a:t>‹#›</a:t>
            </a:fld>
            <a:endParaRPr lang="en-US" altLang="ja-JP"/>
          </a:p>
        </p:txBody>
      </p:sp>
    </p:spTree>
    <p:extLst>
      <p:ext uri="{BB962C8B-B14F-4D97-AF65-F5344CB8AC3E}">
        <p14:creationId xmlns:p14="http://schemas.microsoft.com/office/powerpoint/2010/main" val="318813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4CA6FDD1-CBD1-9C41-9836-F450230748A9}" type="slidenum">
              <a:rPr lang="en-US" altLang="ja-JP"/>
              <a:pPr>
                <a:defRPr/>
              </a:pPr>
              <a:t>‹#›</a:t>
            </a:fld>
            <a:endParaRPr lang="en-US" altLang="ja-JP"/>
          </a:p>
        </p:txBody>
      </p:sp>
    </p:spTree>
    <p:extLst>
      <p:ext uri="{BB962C8B-B14F-4D97-AF65-F5344CB8AC3E}">
        <p14:creationId xmlns:p14="http://schemas.microsoft.com/office/powerpoint/2010/main" val="214810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DD72D2A-C46C-9448-9ED3-16A991AC9798}" type="slidenum">
              <a:rPr lang="en-US" altLang="ja-JP"/>
              <a:pPr>
                <a:defRPr/>
              </a:pPr>
              <a:t>‹#›</a:t>
            </a:fld>
            <a:endParaRPr lang="en-US" altLang="ja-JP"/>
          </a:p>
        </p:txBody>
      </p:sp>
    </p:spTree>
    <p:extLst>
      <p:ext uri="{BB962C8B-B14F-4D97-AF65-F5344CB8AC3E}">
        <p14:creationId xmlns:p14="http://schemas.microsoft.com/office/powerpoint/2010/main" val="648317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2C001703-854D-364A-8E85-C10D9CB67E4A}" type="slidenum">
              <a:rPr lang="en-US" altLang="ja-JP"/>
              <a:pPr>
                <a:defRPr/>
              </a:pPr>
              <a:t>‹#›</a:t>
            </a:fld>
            <a:endParaRPr lang="en-US" altLang="ja-JP"/>
          </a:p>
        </p:txBody>
      </p:sp>
    </p:spTree>
    <p:extLst>
      <p:ext uri="{BB962C8B-B14F-4D97-AF65-F5344CB8AC3E}">
        <p14:creationId xmlns:p14="http://schemas.microsoft.com/office/powerpoint/2010/main" val="56680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FCCBAA9-F650-204A-B0FA-7091EDE4F53F}" type="slidenum">
              <a:rPr lang="en-US" altLang="ja-JP"/>
              <a:pPr>
                <a:defRPr/>
              </a:pPr>
              <a:t>‹#›</a:t>
            </a:fld>
            <a:endParaRPr lang="en-US" altLang="ja-JP"/>
          </a:p>
        </p:txBody>
      </p:sp>
    </p:spTree>
    <p:extLst>
      <p:ext uri="{BB962C8B-B14F-4D97-AF65-F5344CB8AC3E}">
        <p14:creationId xmlns:p14="http://schemas.microsoft.com/office/powerpoint/2010/main" val="1790085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EE9F27F-9702-2742-9BF1-18C3F520B151}" type="slidenum">
              <a:rPr lang="en-US" altLang="ja-JP"/>
              <a:pPr>
                <a:defRPr/>
              </a:pPr>
              <a:t>‹#›</a:t>
            </a:fld>
            <a:endParaRPr lang="en-US" altLang="ja-JP"/>
          </a:p>
        </p:txBody>
      </p:sp>
    </p:spTree>
    <p:extLst>
      <p:ext uri="{BB962C8B-B14F-4D97-AF65-F5344CB8AC3E}">
        <p14:creationId xmlns:p14="http://schemas.microsoft.com/office/powerpoint/2010/main" val="140406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ea typeface="ＭＳ Ｐゴシック" charset="-128"/>
                <a:cs typeface="+mn-cs"/>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400">
                <a:ea typeface="ＭＳ Ｐゴシック" charset="-128"/>
                <a:cs typeface="+mn-cs"/>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lvl1pPr>
          </a:lstStyle>
          <a:p>
            <a:pPr>
              <a:defRPr/>
            </a:pPr>
            <a:fld id="{75FC875E-FE9E-7B45-8206-00A1BE875A2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Arial" charset="0"/>
          <a:ea typeface="ＭＳ Ｐゴシック" charset="-128"/>
          <a:cs typeface="ＭＳ Ｐゴシック" charset="0"/>
        </a:defRPr>
      </a:lvl2pPr>
      <a:lvl3pPr algn="ctr" rtl="0" eaLnBrk="0" fontAlgn="base" hangingPunct="0">
        <a:spcBef>
          <a:spcPct val="0"/>
        </a:spcBef>
        <a:spcAft>
          <a:spcPct val="0"/>
        </a:spcAft>
        <a:defRPr kumimoji="1" sz="4400">
          <a:solidFill>
            <a:schemeClr val="tx2"/>
          </a:solidFill>
          <a:latin typeface="Arial" charset="0"/>
          <a:ea typeface="ＭＳ Ｐゴシック" charset="-128"/>
          <a:cs typeface="ＭＳ Ｐゴシック" charset="0"/>
        </a:defRPr>
      </a:lvl3pPr>
      <a:lvl4pPr algn="ctr" rtl="0" eaLnBrk="0" fontAlgn="base" hangingPunct="0">
        <a:spcBef>
          <a:spcPct val="0"/>
        </a:spcBef>
        <a:spcAft>
          <a:spcPct val="0"/>
        </a:spcAft>
        <a:defRPr kumimoji="1" sz="4400">
          <a:solidFill>
            <a:schemeClr val="tx2"/>
          </a:solidFill>
          <a:latin typeface="Arial" charset="0"/>
          <a:ea typeface="ＭＳ Ｐゴシック" charset="-128"/>
          <a:cs typeface="ＭＳ Ｐゴシック" charset="0"/>
        </a:defRPr>
      </a:lvl4pPr>
      <a:lvl5pPr algn="ctr" rtl="0" eaLnBrk="0" fontAlgn="base" hangingPunct="0">
        <a:spcBef>
          <a:spcPct val="0"/>
        </a:spcBef>
        <a:spcAft>
          <a:spcPct val="0"/>
        </a:spcAft>
        <a:defRPr kumimoji="1" sz="4400">
          <a:solidFill>
            <a:schemeClr val="tx2"/>
          </a:solidFill>
          <a:latin typeface="Arial" charset="0"/>
          <a:ea typeface="ＭＳ Ｐゴシック" charset="-128"/>
          <a:cs typeface="ＭＳ Ｐゴシック" charset="0"/>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Microsoft_Excel_97-2003_Worksheet1.xls"/></Relationships>
</file>

<file path=ppt/slides/_rels/slide17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slideLayout" Target="../slideLayouts/slideLayout2.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6.png"/><Relationship Id="rId4" Type="http://schemas.openxmlformats.org/officeDocument/2006/relationships/oleObject" Target="../embeddings/Microsoft_Excel_97-2003_Worksheet4.xls"/></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0.emf"/><Relationship Id="rId4" Type="http://schemas.openxmlformats.org/officeDocument/2006/relationships/package" Target="../embeddings/Microsoft_Excel_Worksheet1.xlsx"/></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1.png"/><Relationship Id="rId4" Type="http://schemas.openxmlformats.org/officeDocument/2006/relationships/oleObject" Target="../embeddings/Microsoft_Excel_97-2003_Worksheet5.xls"/></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3.png"/><Relationship Id="rId4" Type="http://schemas.openxmlformats.org/officeDocument/2006/relationships/oleObject" Target="../embeddings/Microsoft_Excel_97-2003_Worksheet6.xls"/></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4.png"/><Relationship Id="rId4" Type="http://schemas.openxmlformats.org/officeDocument/2006/relationships/oleObject" Target="../embeddings/Microsoft_Excel_97-2003_Worksheet7.xls"/></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5.emf"/><Relationship Id="rId4" Type="http://schemas.openxmlformats.org/officeDocument/2006/relationships/package" Target="../embeddings/Microsoft_Excel_Worksheet2.xlsx"/></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10.vml"/><Relationship Id="rId5" Type="http://schemas.openxmlformats.org/officeDocument/2006/relationships/image" Target="../media/image31.png"/><Relationship Id="rId4" Type="http://schemas.openxmlformats.org/officeDocument/2006/relationships/oleObject" Target="../embeddings/Microsoft_Excel_97-2003_Worksheet8.xls"/></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295400"/>
            <a:ext cx="8991600" cy="2438400"/>
          </a:xfrm>
        </p:spPr>
        <p:txBody>
          <a:bodyPr/>
          <a:lstStyle/>
          <a:p>
            <a:pPr algn="l">
              <a:defRPr/>
            </a:pPr>
            <a:r>
              <a:rPr lang="ja-JP" altLang="en-US" sz="6000" dirty="0" smtClean="0"/>
              <a:t>自治体病院の存在意義と</a:t>
            </a:r>
            <a:r>
              <a:rPr lang="en-US" altLang="ja-JP" sz="6000" dirty="0" smtClean="0"/>
              <a:t/>
            </a:r>
            <a:br>
              <a:rPr lang="en-US" altLang="ja-JP" sz="6000" dirty="0" smtClean="0"/>
            </a:br>
            <a:r>
              <a:rPr lang="ja-JP" altLang="en-US" sz="6000" dirty="0" smtClean="0"/>
              <a:t>生き残り戦略</a:t>
            </a:r>
            <a:r>
              <a:rPr lang="en-US" altLang="ja-JP" sz="6000" dirty="0" smtClean="0"/>
              <a:t/>
            </a:r>
            <a:br>
              <a:rPr lang="en-US" altLang="ja-JP" sz="6000" dirty="0" smtClean="0"/>
            </a:br>
            <a:r>
              <a:rPr lang="ja-JP" altLang="en-US" sz="2800" dirty="0" smtClean="0"/>
              <a:t>～新公立</a:t>
            </a:r>
            <a:r>
              <a:rPr lang="ja-JP" altLang="en-US" sz="2800" dirty="0"/>
              <a:t>病院改革ガイドラインに対応するために～</a:t>
            </a:r>
          </a:p>
        </p:txBody>
      </p:sp>
      <p:sp>
        <p:nvSpPr>
          <p:cNvPr id="2051" name="Rectangle 3"/>
          <p:cNvSpPr>
            <a:spLocks noGrp="1" noChangeArrowheads="1"/>
          </p:cNvSpPr>
          <p:nvPr>
            <p:ph type="subTitle" idx="1"/>
          </p:nvPr>
        </p:nvSpPr>
        <p:spPr>
          <a:xfrm>
            <a:off x="684213" y="4292600"/>
            <a:ext cx="8077200" cy="2028825"/>
          </a:xfrm>
        </p:spPr>
        <p:txBody>
          <a:bodyPr/>
          <a:lstStyle/>
          <a:p>
            <a:pPr eaLnBrk="1" hangingPunct="1">
              <a:defRPr/>
            </a:pPr>
            <a:r>
              <a:rPr lang="ja-JP" altLang="en-US" sz="4400" dirty="0">
                <a:latin typeface="Arial" charset="0"/>
                <a:ea typeface="ＭＳ Ｐゴシック" charset="0"/>
              </a:rPr>
              <a:t>城西大学経営学部</a:t>
            </a:r>
          </a:p>
          <a:p>
            <a:pPr eaLnBrk="1" hangingPunct="1">
              <a:defRPr/>
            </a:pPr>
            <a:r>
              <a:rPr lang="ja-JP" altLang="en-US" sz="4400" dirty="0">
                <a:latin typeface="Arial" charset="0"/>
                <a:ea typeface="ＭＳ Ｐゴシック" charset="0"/>
              </a:rPr>
              <a:t>教授　伊関友伸</a:t>
            </a:r>
          </a:p>
        </p:txBody>
      </p:sp>
      <p:sp>
        <p:nvSpPr>
          <p:cNvPr id="2052" name="Text Box 4"/>
          <p:cNvSpPr txBox="1">
            <a:spLocks noChangeArrowheads="1"/>
          </p:cNvSpPr>
          <p:nvPr/>
        </p:nvSpPr>
        <p:spPr bwMode="auto">
          <a:xfrm>
            <a:off x="19050" y="152400"/>
            <a:ext cx="8305800"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en-US" altLang="ja-JP" dirty="0" smtClean="0">
                <a:latin typeface="ＭＳ Ｐゴシック" charset="0"/>
              </a:rPr>
              <a:t>2016.2.27</a:t>
            </a:r>
            <a:r>
              <a:rPr lang="ja-JP" altLang="en-US" dirty="0" smtClean="0">
                <a:latin typeface="ＭＳ Ｐゴシック" charset="0"/>
              </a:rPr>
              <a:t>自治労衛生医療評議会</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8229600" cy="1143000"/>
          </a:xfrm>
        </p:spPr>
        <p:txBody>
          <a:bodyPr/>
          <a:lstStyle/>
          <a:p>
            <a:pPr algn="l" eaLnBrk="1" hangingPunct="1">
              <a:defRPr/>
            </a:pPr>
            <a:r>
              <a:rPr lang="ja-JP" altLang="en-US" sz="6600">
                <a:latin typeface="Arial" charset="0"/>
                <a:ea typeface="ＭＳ Ｐゴシック" charset="0"/>
              </a:rPr>
              <a:t>医師不足の原因</a:t>
            </a:r>
          </a:p>
        </p:txBody>
      </p:sp>
      <p:sp>
        <p:nvSpPr>
          <p:cNvPr id="8195" name="Rectangle 3"/>
          <p:cNvSpPr>
            <a:spLocks noGrp="1" noChangeArrowheads="1"/>
          </p:cNvSpPr>
          <p:nvPr>
            <p:ph type="body" idx="1"/>
          </p:nvPr>
        </p:nvSpPr>
        <p:spPr>
          <a:xfrm>
            <a:off x="0" y="1295400"/>
            <a:ext cx="9144000" cy="5562600"/>
          </a:xfrm>
        </p:spPr>
        <p:txBody>
          <a:bodyPr/>
          <a:lstStyle/>
          <a:p>
            <a:pPr eaLnBrk="1" hangingPunct="1">
              <a:lnSpc>
                <a:spcPct val="90000"/>
              </a:lnSpc>
              <a:defRPr/>
            </a:pPr>
            <a:r>
              <a:rPr lang="ja-JP" altLang="en-US" sz="4000" dirty="0" smtClean="0">
                <a:latin typeface="Arial" charset="0"/>
                <a:ea typeface="ＭＳ Ｐゴシック" charset="0"/>
              </a:rPr>
              <a:t>人口当たりで</a:t>
            </a:r>
            <a:r>
              <a:rPr lang="ja-JP" sz="4000" dirty="0" smtClean="0">
                <a:latin typeface="Arial" charset="0"/>
                <a:ea typeface="ＭＳ Ｐゴシック" charset="0"/>
              </a:rPr>
              <a:t>少ない</a:t>
            </a:r>
            <a:r>
              <a:rPr lang="ja-JP" sz="4000" dirty="0">
                <a:latin typeface="Arial" charset="0"/>
                <a:ea typeface="ＭＳ Ｐゴシック" charset="0"/>
              </a:rPr>
              <a:t>医師数</a:t>
            </a:r>
          </a:p>
          <a:p>
            <a:pPr eaLnBrk="1" hangingPunct="1">
              <a:lnSpc>
                <a:spcPct val="90000"/>
              </a:lnSpc>
              <a:defRPr/>
            </a:pPr>
            <a:r>
              <a:rPr lang="ja-JP" altLang="en-US" sz="4000" dirty="0">
                <a:latin typeface="Arial" charset="0"/>
                <a:ea typeface="ＭＳ Ｐゴシック" charset="0"/>
              </a:rPr>
              <a:t>医療の高度・専門化</a:t>
            </a:r>
          </a:p>
          <a:p>
            <a:pPr eaLnBrk="1" hangingPunct="1">
              <a:lnSpc>
                <a:spcPct val="90000"/>
              </a:lnSpc>
              <a:defRPr/>
            </a:pPr>
            <a:r>
              <a:rPr lang="ja-JP" altLang="en-US" sz="4000" dirty="0" smtClean="0">
                <a:latin typeface="Arial" charset="0"/>
                <a:ea typeface="ＭＳ Ｐゴシック" charset="0"/>
              </a:rPr>
              <a:t>インフォームドコンセント</a:t>
            </a:r>
            <a:endParaRPr lang="ja-JP" altLang="en-US" sz="4000" dirty="0">
              <a:latin typeface="Arial" charset="0"/>
              <a:ea typeface="ＭＳ Ｐゴシック" charset="0"/>
            </a:endParaRPr>
          </a:p>
          <a:p>
            <a:pPr eaLnBrk="1" hangingPunct="1">
              <a:lnSpc>
                <a:spcPct val="90000"/>
              </a:lnSpc>
              <a:defRPr/>
            </a:pPr>
            <a:r>
              <a:rPr lang="ja-JP" altLang="en-US" sz="4000" dirty="0">
                <a:latin typeface="Arial" charset="0"/>
                <a:ea typeface="ＭＳ Ｐゴシック" charset="0"/>
              </a:rPr>
              <a:t>女性医師の増加</a:t>
            </a:r>
          </a:p>
          <a:p>
            <a:pPr eaLnBrk="1" hangingPunct="1">
              <a:lnSpc>
                <a:spcPct val="90000"/>
              </a:lnSpc>
              <a:defRPr/>
            </a:pPr>
            <a:r>
              <a:rPr lang="ja-JP" altLang="en-US" sz="4000" dirty="0">
                <a:latin typeface="Arial" charset="0"/>
                <a:ea typeface="ＭＳ Ｐゴシック" charset="0"/>
              </a:rPr>
              <a:t>劣悪な労働環境</a:t>
            </a:r>
          </a:p>
          <a:p>
            <a:pPr eaLnBrk="1" hangingPunct="1">
              <a:lnSpc>
                <a:spcPct val="90000"/>
              </a:lnSpc>
              <a:defRPr/>
            </a:pPr>
            <a:r>
              <a:rPr lang="ja-JP" altLang="en-US" sz="4000" dirty="0">
                <a:latin typeface="Arial" charset="0"/>
                <a:ea typeface="ＭＳ Ｐゴシック" charset="0"/>
              </a:rPr>
              <a:t>新臨床研修制度、医局制度の崩壊</a:t>
            </a:r>
          </a:p>
          <a:p>
            <a:pPr eaLnBrk="1" hangingPunct="1">
              <a:lnSpc>
                <a:spcPct val="90000"/>
              </a:lnSpc>
              <a:defRPr/>
            </a:pPr>
            <a:r>
              <a:rPr lang="ja-JP" altLang="en-US" sz="4000" dirty="0">
                <a:latin typeface="Arial" charset="0"/>
                <a:ea typeface="ＭＳ Ｐゴシック" charset="0"/>
              </a:rPr>
              <a:t>国民の医療への</a:t>
            </a:r>
            <a:r>
              <a:rPr lang="ja-JP" altLang="en-US" sz="4000" dirty="0" smtClean="0">
                <a:latin typeface="Arial" charset="0"/>
                <a:ea typeface="ＭＳ Ｐゴシック" charset="0"/>
              </a:rPr>
              <a:t>不理解</a:t>
            </a:r>
            <a:endParaRPr lang="ja-JP" altLang="en-US" sz="4000" dirty="0">
              <a:latin typeface="Arial" charset="0"/>
              <a:ea typeface="ＭＳ Ｐゴシック" charset="0"/>
            </a:endParaRPr>
          </a:p>
          <a:p>
            <a:pPr eaLnBrk="1" hangingPunct="1">
              <a:lnSpc>
                <a:spcPct val="90000"/>
              </a:lnSpc>
              <a:defRPr/>
            </a:pPr>
            <a:r>
              <a:rPr lang="ja-JP" altLang="en-US" sz="4000" dirty="0">
                <a:latin typeface="Arial" charset="0"/>
                <a:ea typeface="ＭＳ Ｐゴシック" charset="0"/>
              </a:rPr>
              <a:t>患者のコンビニ医療指向</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 y="0"/>
            <a:ext cx="8229600" cy="1600200"/>
          </a:xfrm>
        </p:spPr>
        <p:txBody>
          <a:bodyPr/>
          <a:lstStyle/>
          <a:p>
            <a:pPr algn="l">
              <a:defRPr/>
            </a:pPr>
            <a:r>
              <a:rPr lang="ja-JP" altLang="en-US" sz="8000" dirty="0" smtClean="0"/>
              <a:t>有識者ヒアリング</a:t>
            </a:r>
            <a:endParaRPr lang="ja-JP" altLang="en-US" sz="8000" dirty="0"/>
          </a:p>
        </p:txBody>
      </p:sp>
      <p:sp>
        <p:nvSpPr>
          <p:cNvPr id="3" name="コンテンツ プレースホルダー 2"/>
          <p:cNvSpPr>
            <a:spLocks noGrp="1"/>
          </p:cNvSpPr>
          <p:nvPr>
            <p:ph idx="1"/>
          </p:nvPr>
        </p:nvSpPr>
        <p:spPr>
          <a:xfrm>
            <a:off x="0" y="1828800"/>
            <a:ext cx="9448800" cy="5029200"/>
          </a:xfrm>
        </p:spPr>
        <p:txBody>
          <a:bodyPr/>
          <a:lstStyle/>
          <a:p>
            <a:pPr>
              <a:defRPr/>
            </a:pPr>
            <a:r>
              <a:rPr lang="ja-JP" altLang="en-US" sz="4800" dirty="0" smtClean="0"/>
              <a:t>新しいガイドラインの策定は、前回のような懇話会形式をとらず、有識者ヒアリングを行っている</a:t>
            </a:r>
            <a:endParaRPr lang="en-US" altLang="ja-JP" sz="4800" dirty="0" smtClean="0"/>
          </a:p>
          <a:p>
            <a:pPr>
              <a:defRPr/>
            </a:pPr>
            <a:r>
              <a:rPr lang="ja-JP" altLang="en-US" sz="4800" dirty="0" smtClean="0"/>
              <a:t>講師もヒアリングで意見を述べた</a:t>
            </a:r>
            <a:endParaRPr lang="ja-JP" alt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338" y="0"/>
            <a:ext cx="9710738" cy="2286000"/>
          </a:xfrm>
        </p:spPr>
        <p:txBody>
          <a:bodyPr/>
          <a:lstStyle/>
          <a:p>
            <a:pPr algn="l">
              <a:defRPr/>
            </a:pPr>
            <a:r>
              <a:rPr lang="ja-JP" altLang="en-US" sz="7200" dirty="0" smtClean="0"/>
              <a:t>基本は前ガイドラインの踏襲</a:t>
            </a:r>
            <a:endParaRPr lang="ja-JP" altLang="en-US" sz="7200" dirty="0"/>
          </a:p>
        </p:txBody>
      </p:sp>
      <p:sp>
        <p:nvSpPr>
          <p:cNvPr id="3" name="コンテンツ プレースホルダー 2"/>
          <p:cNvSpPr>
            <a:spLocks noGrp="1"/>
          </p:cNvSpPr>
          <p:nvPr>
            <p:ph idx="1"/>
          </p:nvPr>
        </p:nvSpPr>
        <p:spPr>
          <a:xfrm>
            <a:off x="0" y="2514600"/>
            <a:ext cx="9372600" cy="4343400"/>
          </a:xfrm>
        </p:spPr>
        <p:txBody>
          <a:bodyPr/>
          <a:lstStyle/>
          <a:p>
            <a:pPr>
              <a:defRPr/>
            </a:pPr>
            <a:r>
              <a:rPr lang="ja-JP" altLang="en-US" sz="5400" dirty="0" smtClean="0"/>
              <a:t>新ガイドラインは、</a:t>
            </a:r>
            <a:r>
              <a:rPr lang="ja-JP" altLang="en-US" sz="5400" u="sng" dirty="0" smtClean="0"/>
              <a:t>前ガイドラインを踏襲する形</a:t>
            </a:r>
            <a:r>
              <a:rPr lang="ja-JP" altLang="en-US" sz="5400" dirty="0" smtClean="0"/>
              <a:t>を取っているので、大幅な変更は行われなかった</a:t>
            </a:r>
            <a:endParaRPr lang="en-US" altLang="ja-JP" sz="5400" dirty="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 y="0"/>
            <a:ext cx="9182100" cy="1371600"/>
          </a:xfrm>
        </p:spPr>
        <p:txBody>
          <a:bodyPr/>
          <a:lstStyle/>
          <a:p>
            <a:pPr algn="l">
              <a:defRPr/>
            </a:pPr>
            <a:r>
              <a:rPr lang="ja-JP" altLang="en-US" sz="7200" dirty="0" smtClean="0"/>
              <a:t>変更部分に注目すべき</a:t>
            </a:r>
            <a:endParaRPr lang="ja-JP" altLang="en-US" sz="7200" dirty="0"/>
          </a:p>
        </p:txBody>
      </p:sp>
      <p:sp>
        <p:nvSpPr>
          <p:cNvPr id="3" name="コンテンツ プレースホルダー 2"/>
          <p:cNvSpPr>
            <a:spLocks noGrp="1"/>
          </p:cNvSpPr>
          <p:nvPr>
            <p:ph idx="1"/>
          </p:nvPr>
        </p:nvSpPr>
        <p:spPr>
          <a:xfrm>
            <a:off x="4763" y="1524000"/>
            <a:ext cx="9139237" cy="5334000"/>
          </a:xfrm>
        </p:spPr>
        <p:txBody>
          <a:bodyPr/>
          <a:lstStyle/>
          <a:p>
            <a:pPr>
              <a:defRPr/>
            </a:pPr>
            <a:r>
              <a:rPr lang="ja-JP" altLang="en-US" sz="6000" dirty="0" smtClean="0"/>
              <a:t>それでも、変更されている部分も少なくない</a:t>
            </a:r>
            <a:endParaRPr lang="ja-JP" altLang="en-US" sz="6000" dirty="0"/>
          </a:p>
          <a:p>
            <a:pPr>
              <a:defRPr/>
            </a:pPr>
            <a:r>
              <a:rPr lang="ja-JP" altLang="en-US" sz="6000" dirty="0" smtClean="0"/>
              <a:t>変更部分に注目する必要がある</a:t>
            </a:r>
            <a:endParaRPr lang="ja-JP" altLang="en-US" sz="60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3276600"/>
          </a:xfrm>
        </p:spPr>
        <p:txBody>
          <a:bodyPr/>
          <a:lstStyle/>
          <a:p>
            <a:pPr algn="l">
              <a:defRPr/>
            </a:pPr>
            <a:r>
              <a:rPr lang="ja-JP" altLang="en-US" sz="6600" dirty="0" smtClean="0"/>
              <a:t>総務省の示す</a:t>
            </a:r>
            <a:r>
              <a:rPr lang="en-US" altLang="ja-JP" sz="6600" dirty="0" smtClean="0"/>
              <a:t/>
            </a:r>
            <a:br>
              <a:rPr lang="en-US" altLang="ja-JP" sz="6600" dirty="0" smtClean="0"/>
            </a:br>
            <a:r>
              <a:rPr lang="ja-JP" altLang="en-US" sz="6600" dirty="0" smtClean="0"/>
              <a:t>新ガイドラインのポイント</a:t>
            </a:r>
            <a:endParaRPr lang="ja-JP" altLang="en-US" sz="6600" dirty="0"/>
          </a:p>
        </p:txBody>
      </p:sp>
      <p:sp>
        <p:nvSpPr>
          <p:cNvPr id="3" name="コンテンツ プレースホルダー 2"/>
          <p:cNvSpPr>
            <a:spLocks noGrp="1"/>
          </p:cNvSpPr>
          <p:nvPr>
            <p:ph idx="1"/>
          </p:nvPr>
        </p:nvSpPr>
        <p:spPr>
          <a:xfrm>
            <a:off x="457200" y="3200400"/>
            <a:ext cx="8229600" cy="2925763"/>
          </a:xfrm>
        </p:spPr>
        <p:txBody>
          <a:bodyPr/>
          <a:lstStyle/>
          <a:p>
            <a:pPr>
              <a:defRPr/>
            </a:pPr>
            <a:endParaRPr lang="ja-JP" alt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143000"/>
          </a:xfrm>
        </p:spPr>
        <p:txBody>
          <a:bodyPr/>
          <a:lstStyle/>
          <a:p>
            <a:pPr algn="l">
              <a:defRPr/>
            </a:pPr>
            <a:r>
              <a:rPr lang="ja-JP" altLang="en-US" sz="6000" dirty="0" smtClean="0"/>
              <a:t>新ガイドラインのポイント</a:t>
            </a:r>
            <a:r>
              <a:rPr lang="en-US" altLang="ja-JP" sz="6000" dirty="0" smtClean="0"/>
              <a:t>①</a:t>
            </a:r>
            <a:endParaRPr lang="ja-JP" altLang="en-US" sz="6000" dirty="0"/>
          </a:p>
        </p:txBody>
      </p:sp>
      <p:sp>
        <p:nvSpPr>
          <p:cNvPr id="3" name="コンテンツ プレースホルダー 2"/>
          <p:cNvSpPr>
            <a:spLocks noGrp="1"/>
          </p:cNvSpPr>
          <p:nvPr>
            <p:ph idx="1"/>
          </p:nvPr>
        </p:nvSpPr>
        <p:spPr>
          <a:xfrm>
            <a:off x="0" y="1143000"/>
            <a:ext cx="9144000" cy="5715000"/>
          </a:xfrm>
        </p:spPr>
        <p:txBody>
          <a:bodyPr/>
          <a:lstStyle/>
          <a:p>
            <a:pPr>
              <a:defRPr/>
            </a:pPr>
            <a:r>
              <a:rPr lang="ja-JP" altLang="en-US" sz="4400" dirty="0" smtClean="0"/>
              <a:t>国の進める社会保障・税一体改革に基づき、都道府県が策定する地域医療構想（ビジョン）のガイドラインを厚生労働省が検討していることを踏まえ</a:t>
            </a:r>
            <a:endParaRPr lang="en-US" altLang="ja-JP" sz="4400" dirty="0" smtClean="0"/>
          </a:p>
          <a:p>
            <a:pPr>
              <a:defRPr/>
            </a:pPr>
            <a:r>
              <a:rPr lang="ja-JP" altLang="en-US" sz="4400" dirty="0" smtClean="0"/>
              <a:t>公立病院改革プランに</a:t>
            </a:r>
            <a:r>
              <a:rPr lang="ja-JP" altLang="en-US" sz="4400" u="sng" dirty="0" smtClean="0"/>
              <a:t>「地域医療ビジョンを踏まえた役割の明確化」</a:t>
            </a:r>
            <a:r>
              <a:rPr lang="ja-JP" altLang="en-US" sz="4400" dirty="0" smtClean="0"/>
              <a:t>を新たに盛り込むことを求める</a:t>
            </a:r>
            <a:endParaRPr lang="ja-JP" altLang="en-US" sz="4400"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143000"/>
          </a:xfrm>
        </p:spPr>
        <p:txBody>
          <a:bodyPr/>
          <a:lstStyle/>
          <a:p>
            <a:pPr algn="l">
              <a:defRPr/>
            </a:pPr>
            <a:r>
              <a:rPr lang="ja-JP" altLang="en-US" sz="6000" dirty="0" smtClean="0"/>
              <a:t>新ガイドラインのポイント</a:t>
            </a:r>
            <a:r>
              <a:rPr lang="en-US" altLang="ja-JP" sz="6000" dirty="0" smtClean="0"/>
              <a:t>②</a:t>
            </a:r>
            <a:endParaRPr lang="ja-JP" altLang="en-US" sz="6000" dirty="0"/>
          </a:p>
        </p:txBody>
      </p:sp>
      <p:sp>
        <p:nvSpPr>
          <p:cNvPr id="3" name="コンテンツ プレースホルダー 2"/>
          <p:cNvSpPr>
            <a:spLocks noGrp="1"/>
          </p:cNvSpPr>
          <p:nvPr>
            <p:ph idx="1"/>
          </p:nvPr>
        </p:nvSpPr>
        <p:spPr>
          <a:xfrm>
            <a:off x="0" y="1143000"/>
            <a:ext cx="9144000" cy="5715000"/>
          </a:xfrm>
        </p:spPr>
        <p:txBody>
          <a:bodyPr/>
          <a:lstStyle/>
          <a:p>
            <a:pPr>
              <a:defRPr/>
            </a:pPr>
            <a:r>
              <a:rPr lang="ja-JP" altLang="en-US" sz="4400" dirty="0"/>
              <a:t>病院の新設・建て替えに対して、現行では元利償還金の</a:t>
            </a:r>
            <a:r>
              <a:rPr lang="en-US" altLang="ja-JP" sz="4400" dirty="0"/>
              <a:t>30</a:t>
            </a:r>
            <a:r>
              <a:rPr lang="ja-JP" altLang="en-US" sz="4400" dirty="0"/>
              <a:t>％を地方交付税で</a:t>
            </a:r>
            <a:r>
              <a:rPr lang="ja-JP" altLang="en-US" sz="4400" dirty="0" smtClean="0"/>
              <a:t>措置</a:t>
            </a:r>
            <a:endParaRPr lang="en-US" altLang="ja-JP" sz="4400" dirty="0" smtClean="0"/>
          </a:p>
          <a:p>
            <a:pPr>
              <a:defRPr/>
            </a:pPr>
            <a:r>
              <a:rPr lang="ja-JP" altLang="en-US" sz="4400" u="sng" dirty="0" smtClean="0"/>
              <a:t>「</a:t>
            </a:r>
            <a:r>
              <a:rPr lang="ja-JP" altLang="en-US" sz="4400" u="sng" dirty="0"/>
              <a:t>再編・ネットワーク化」に伴う整備の場合には</a:t>
            </a:r>
            <a:r>
              <a:rPr lang="en-US" altLang="ja-JP" sz="4400" u="sng" dirty="0"/>
              <a:t>40</a:t>
            </a:r>
            <a:r>
              <a:rPr lang="ja-JP" altLang="en-US" sz="4400" u="sng" dirty="0"/>
              <a:t>％に引き上げる</a:t>
            </a:r>
            <a:endParaRPr lang="en-US" altLang="ja-JP" sz="4400" u="sng" dirty="0"/>
          </a:p>
          <a:p>
            <a:pPr>
              <a:defRPr/>
            </a:pPr>
            <a:r>
              <a:rPr lang="ja-JP" altLang="en-US" sz="4400" dirty="0"/>
              <a:t>それ以外の</a:t>
            </a:r>
            <a:r>
              <a:rPr lang="ja-JP" altLang="en-US" sz="4400" u="sng" dirty="0"/>
              <a:t>老朽化による建て替えなどの場合は元利償還金の</a:t>
            </a:r>
            <a:r>
              <a:rPr lang="en-US" altLang="ja-JP" sz="4400" u="sng" dirty="0"/>
              <a:t>25</a:t>
            </a:r>
            <a:r>
              <a:rPr lang="ja-JP" altLang="en-US" sz="4400" u="sng" dirty="0" smtClean="0"/>
              <a:t>％に引き下げ</a:t>
            </a:r>
            <a:endParaRPr lang="ja-JP" altLang="en-US" sz="4400"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143000"/>
          </a:xfrm>
        </p:spPr>
        <p:txBody>
          <a:bodyPr/>
          <a:lstStyle/>
          <a:p>
            <a:pPr algn="l">
              <a:defRPr/>
            </a:pPr>
            <a:r>
              <a:rPr lang="ja-JP" altLang="en-US" sz="6000" dirty="0" smtClean="0"/>
              <a:t>新ガイドラインのポイント</a:t>
            </a:r>
            <a:r>
              <a:rPr lang="en-US" altLang="ja-JP" sz="6000" dirty="0" smtClean="0"/>
              <a:t>③</a:t>
            </a:r>
            <a:endParaRPr lang="ja-JP" altLang="en-US" sz="6000" dirty="0"/>
          </a:p>
        </p:txBody>
      </p:sp>
      <p:sp>
        <p:nvSpPr>
          <p:cNvPr id="3" name="コンテンツ プレースホルダー 2"/>
          <p:cNvSpPr>
            <a:spLocks noGrp="1"/>
          </p:cNvSpPr>
          <p:nvPr>
            <p:ph idx="1"/>
          </p:nvPr>
        </p:nvSpPr>
        <p:spPr>
          <a:xfrm>
            <a:off x="0" y="1143000"/>
            <a:ext cx="9144000" cy="5715000"/>
          </a:xfrm>
        </p:spPr>
        <p:txBody>
          <a:bodyPr>
            <a:normAutofit fontScale="92500" lnSpcReduction="10000"/>
          </a:bodyPr>
          <a:lstStyle/>
          <a:p>
            <a:pPr>
              <a:defRPr/>
            </a:pPr>
            <a:r>
              <a:rPr lang="ja-JP" altLang="en-US" sz="4800" dirty="0"/>
              <a:t>公立病院の運営費</a:t>
            </a:r>
            <a:r>
              <a:rPr lang="ja-JP" altLang="en-US" sz="4800" dirty="0" smtClean="0"/>
              <a:t>に係る地方交付税措置（病床</a:t>
            </a:r>
            <a:r>
              <a:rPr lang="ja-JP" altLang="en-US" sz="4800" dirty="0"/>
              <a:t>当たり単価</a:t>
            </a:r>
            <a:r>
              <a:rPr lang="ja-JP" altLang="en-US" sz="4800" dirty="0" smtClean="0"/>
              <a:t>：</a:t>
            </a:r>
            <a:r>
              <a:rPr lang="en-US" altLang="ja-JP" sz="4800" dirty="0" smtClean="0"/>
              <a:t>H26</a:t>
            </a:r>
            <a:r>
              <a:rPr lang="ja-JP" altLang="en-US" sz="4800" dirty="0" smtClean="0"/>
              <a:t>年度</a:t>
            </a:r>
            <a:r>
              <a:rPr lang="en-US" altLang="ja-JP" sz="4800" dirty="0" smtClean="0"/>
              <a:t>707</a:t>
            </a:r>
            <a:r>
              <a:rPr lang="ja-JP" altLang="en-US" sz="4800" dirty="0" smtClean="0"/>
              <a:t>千円）に関して</a:t>
            </a:r>
            <a:endParaRPr lang="en-US" altLang="ja-JP" sz="4800" dirty="0" smtClean="0"/>
          </a:p>
          <a:p>
            <a:pPr>
              <a:defRPr/>
            </a:pPr>
            <a:r>
              <a:rPr lang="ja-JP" altLang="en-US" sz="4800" u="sng" dirty="0" smtClean="0"/>
              <a:t>算定</a:t>
            </a:r>
            <a:r>
              <a:rPr lang="ja-JP" altLang="en-US" sz="4800" u="sng" dirty="0"/>
              <a:t>基礎を従来の「許可病床数」から「稼働病床数」に</a:t>
            </a:r>
            <a:r>
              <a:rPr lang="ja-JP" altLang="en-US" sz="4800" u="sng" dirty="0" smtClean="0"/>
              <a:t>見直す</a:t>
            </a:r>
            <a:endParaRPr lang="en-US" altLang="ja-JP" sz="4800" u="sng" dirty="0" smtClean="0"/>
          </a:p>
          <a:p>
            <a:pPr>
              <a:defRPr/>
            </a:pPr>
            <a:r>
              <a:rPr lang="ja-JP" altLang="en-US" sz="4800" dirty="0" smtClean="0"/>
              <a:t>緩和措置により、減少分</a:t>
            </a:r>
            <a:r>
              <a:rPr lang="ja-JP" altLang="en-US" sz="4800" dirty="0"/>
              <a:t>の</a:t>
            </a:r>
            <a:r>
              <a:rPr lang="ja-JP" altLang="en-US" sz="4800" dirty="0" smtClean="0"/>
              <a:t>うち１年目</a:t>
            </a:r>
            <a:r>
              <a:rPr lang="en-US" altLang="ja-JP" sz="4800" dirty="0" smtClean="0"/>
              <a:t>0.9</a:t>
            </a:r>
            <a:r>
              <a:rPr lang="ja-JP" altLang="en-US" sz="4800" dirty="0" smtClean="0"/>
              <a:t>、</a:t>
            </a:r>
            <a:r>
              <a:rPr lang="ja-JP" altLang="en-US" sz="4800" dirty="0"/>
              <a:t>２年目</a:t>
            </a:r>
            <a:r>
              <a:rPr lang="en-US" altLang="ja-JP" sz="4800" dirty="0" smtClean="0"/>
              <a:t>0.6</a:t>
            </a:r>
            <a:r>
              <a:rPr lang="ja-JP" altLang="en-US" sz="4800" dirty="0" smtClean="0"/>
              <a:t>、 ３年目</a:t>
            </a:r>
            <a:r>
              <a:rPr lang="en-US" altLang="ja-JP" sz="4800" dirty="0" smtClean="0"/>
              <a:t>0.3</a:t>
            </a:r>
            <a:r>
              <a:rPr lang="ja-JP" altLang="en-US" sz="4800" dirty="0" smtClean="0"/>
              <a:t>を</a:t>
            </a:r>
            <a:r>
              <a:rPr lang="ja-JP" altLang="en-US" sz="4800" dirty="0"/>
              <a:t>復元し、</a:t>
            </a:r>
            <a:r>
              <a:rPr lang="en-US" altLang="ja-JP" sz="4800" dirty="0" smtClean="0"/>
              <a:t>4</a:t>
            </a:r>
            <a:r>
              <a:rPr lang="ja-JP" altLang="en-US" sz="4800" dirty="0" smtClean="0"/>
              <a:t>年目に０となる</a:t>
            </a:r>
            <a:endParaRPr lang="en-US" altLang="ja-JP" sz="4800" u="sng" dirty="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143000"/>
          </a:xfrm>
        </p:spPr>
        <p:txBody>
          <a:bodyPr/>
          <a:lstStyle/>
          <a:p>
            <a:pPr algn="l">
              <a:defRPr/>
            </a:pPr>
            <a:r>
              <a:rPr lang="ja-JP" altLang="en-US" sz="6000" dirty="0" smtClean="0"/>
              <a:t>新ガイドラインのポイント</a:t>
            </a:r>
            <a:r>
              <a:rPr lang="en-US" altLang="ja-JP" sz="6000" dirty="0" smtClean="0"/>
              <a:t>④</a:t>
            </a:r>
            <a:endParaRPr lang="ja-JP" altLang="en-US" sz="6000" dirty="0"/>
          </a:p>
        </p:txBody>
      </p:sp>
      <p:sp>
        <p:nvSpPr>
          <p:cNvPr id="3" name="コンテンツ プレースホルダー 2"/>
          <p:cNvSpPr>
            <a:spLocks noGrp="1"/>
          </p:cNvSpPr>
          <p:nvPr>
            <p:ph idx="1"/>
          </p:nvPr>
        </p:nvSpPr>
        <p:spPr>
          <a:xfrm>
            <a:off x="0" y="1219200"/>
            <a:ext cx="9144000" cy="5638800"/>
          </a:xfrm>
        </p:spPr>
        <p:txBody>
          <a:bodyPr/>
          <a:lstStyle/>
          <a:p>
            <a:pPr>
              <a:defRPr/>
            </a:pPr>
            <a:r>
              <a:rPr lang="ja-JP" altLang="en-US" sz="4800" dirty="0"/>
              <a:t>建設</a:t>
            </a:r>
            <a:r>
              <a:rPr lang="ja-JP" altLang="en-US" sz="4800" dirty="0" smtClean="0"/>
              <a:t>資材高騰</a:t>
            </a:r>
            <a:r>
              <a:rPr lang="ja-JP" altLang="en-US" sz="4800" dirty="0"/>
              <a:t>などを踏まえ、地方交付税措置の対象と</a:t>
            </a:r>
            <a:r>
              <a:rPr lang="ja-JP" altLang="en-US" sz="4800" dirty="0" smtClean="0"/>
              <a:t>なる建築単価を引き上げ</a:t>
            </a:r>
            <a:endParaRPr lang="en-US" altLang="ja-JP" sz="4800" dirty="0" smtClean="0"/>
          </a:p>
          <a:p>
            <a:pPr>
              <a:defRPr/>
            </a:pPr>
            <a:r>
              <a:rPr lang="ja-JP" altLang="en-US" sz="4800" u="sng" dirty="0" smtClean="0"/>
              <a:t>建築単価の上限</a:t>
            </a:r>
            <a:r>
              <a:rPr lang="ja-JP" altLang="en-US" sz="4800" u="sng" dirty="0"/>
              <a:t>を１平方メートル当たり</a:t>
            </a:r>
            <a:r>
              <a:rPr lang="en-US" altLang="ja-JP" sz="4800" u="sng" dirty="0"/>
              <a:t>30</a:t>
            </a:r>
            <a:r>
              <a:rPr lang="ja-JP" altLang="en-US" sz="4800" u="sng" dirty="0"/>
              <a:t>万円から</a:t>
            </a:r>
            <a:r>
              <a:rPr lang="en-US" altLang="ja-JP" sz="4800" u="sng" dirty="0"/>
              <a:t>36</a:t>
            </a:r>
            <a:r>
              <a:rPr lang="ja-JP" altLang="en-US" sz="4800" u="sng" dirty="0"/>
              <a:t>万</a:t>
            </a:r>
            <a:r>
              <a:rPr lang="ja-JP" altLang="en-US" sz="4800" u="sng" dirty="0" smtClean="0"/>
              <a:t>円</a:t>
            </a:r>
            <a:r>
              <a:rPr lang="ja-JP" altLang="en-US" sz="4800" dirty="0" smtClean="0"/>
              <a:t>とする</a:t>
            </a:r>
            <a:endParaRPr lang="ja-JP" altLang="en-US" sz="48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858000"/>
          </a:xfrm>
        </p:spPr>
        <p:txBody>
          <a:bodyPr/>
          <a:lstStyle/>
          <a:p>
            <a:pPr algn="l">
              <a:defRPr/>
            </a:pPr>
            <a:r>
              <a:rPr lang="ja-JP" altLang="en-US" sz="6000" dirty="0" smtClean="0"/>
              <a:t>多くの自治体病院に</a:t>
            </a:r>
            <a:r>
              <a:rPr lang="en-US" altLang="ja-JP" sz="6000" dirty="0" smtClean="0"/>
              <a:t/>
            </a:r>
            <a:br>
              <a:rPr lang="en-US" altLang="ja-JP" sz="6000" dirty="0" smtClean="0"/>
            </a:br>
            <a:r>
              <a:rPr lang="ja-JP" altLang="en-US" sz="6000" dirty="0" smtClean="0"/>
              <a:t>とって影響が大きいのは</a:t>
            </a:r>
            <a:r>
              <a:rPr lang="en-US" altLang="ja-JP" sz="6000" dirty="0" smtClean="0"/>
              <a:t/>
            </a:r>
            <a:br>
              <a:rPr lang="en-US" altLang="ja-JP" sz="6000" dirty="0" smtClean="0"/>
            </a:br>
            <a:r>
              <a:rPr lang="ja-JP" altLang="en-US" sz="6000" dirty="0" smtClean="0"/>
              <a:t>交付税措置の算定基礎が</a:t>
            </a:r>
            <a:r>
              <a:rPr lang="en-US" altLang="ja-JP" sz="6000" dirty="0" smtClean="0"/>
              <a:t/>
            </a:r>
            <a:br>
              <a:rPr lang="en-US" altLang="ja-JP" sz="6000" dirty="0" smtClean="0"/>
            </a:br>
            <a:r>
              <a:rPr lang="ja-JP" altLang="en-US" sz="6000" dirty="0" smtClean="0"/>
              <a:t>「許可病床数」から</a:t>
            </a:r>
            <a:r>
              <a:rPr lang="en-US" altLang="ja-JP" sz="6000" dirty="0" smtClean="0"/>
              <a:t/>
            </a:r>
            <a:br>
              <a:rPr lang="en-US" altLang="ja-JP" sz="6000" dirty="0" smtClean="0"/>
            </a:br>
            <a:r>
              <a:rPr lang="ja-JP" altLang="en-US" sz="6000" dirty="0" smtClean="0"/>
              <a:t>「稼働病床数」になること</a:t>
            </a:r>
            <a:r>
              <a:rPr lang="en-US" altLang="ja-JP" sz="6000" dirty="0" smtClean="0"/>
              <a:t/>
            </a:r>
            <a:br>
              <a:rPr lang="en-US" altLang="ja-JP" sz="6000" dirty="0" smtClean="0"/>
            </a:br>
            <a:endParaRPr lang="ja-JP" altLang="en-US" sz="60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2514600"/>
          </a:xfrm>
        </p:spPr>
        <p:txBody>
          <a:bodyPr/>
          <a:lstStyle/>
          <a:p>
            <a:pPr algn="l">
              <a:defRPr/>
            </a:pPr>
            <a:r>
              <a:rPr lang="ja-JP" altLang="en-US" sz="6000" dirty="0" smtClean="0"/>
              <a:t>交付税措置の算定基礎が</a:t>
            </a:r>
            <a:r>
              <a:rPr lang="en-US" altLang="ja-JP" sz="6000" dirty="0" smtClean="0"/>
              <a:t/>
            </a:r>
            <a:br>
              <a:rPr lang="en-US" altLang="ja-JP" sz="6000" dirty="0" smtClean="0"/>
            </a:br>
            <a:r>
              <a:rPr lang="ja-JP" altLang="en-US" sz="6000" dirty="0" smtClean="0"/>
              <a:t>「稼働病床数」になることで</a:t>
            </a:r>
            <a:endParaRPr lang="ja-JP" altLang="en-US" sz="6000" dirty="0"/>
          </a:p>
        </p:txBody>
      </p:sp>
      <p:sp>
        <p:nvSpPr>
          <p:cNvPr id="3" name="コンテンツ プレースホルダー 2"/>
          <p:cNvSpPr>
            <a:spLocks noGrp="1"/>
          </p:cNvSpPr>
          <p:nvPr>
            <p:ph idx="1"/>
          </p:nvPr>
        </p:nvSpPr>
        <p:spPr>
          <a:xfrm>
            <a:off x="0" y="2362200"/>
            <a:ext cx="9144000" cy="4495800"/>
          </a:xfrm>
        </p:spPr>
        <p:txBody>
          <a:bodyPr/>
          <a:lstStyle/>
          <a:p>
            <a:pPr>
              <a:defRPr/>
            </a:pPr>
            <a:r>
              <a:rPr lang="ja-JP" altLang="en-US" sz="5400" dirty="0" smtClean="0"/>
              <a:t>医師不足で病床利用率を落としている自治体病院の交付税が大幅に減少する危険性がある</a:t>
            </a:r>
            <a:endParaRPr lang="ja-JP" altLang="en-US" sz="5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8229600" cy="1143000"/>
          </a:xfrm>
        </p:spPr>
        <p:txBody>
          <a:bodyPr/>
          <a:lstStyle/>
          <a:p>
            <a:pPr algn="l" eaLnBrk="1" hangingPunct="1">
              <a:defRPr/>
            </a:pPr>
            <a:r>
              <a:rPr lang="ja-JP" altLang="en-US" sz="7200">
                <a:latin typeface="Arial" charset="0"/>
                <a:ea typeface="ＭＳ Ｐゴシック" charset="0"/>
              </a:rPr>
              <a:t>少ない医師数</a:t>
            </a:r>
          </a:p>
        </p:txBody>
      </p:sp>
      <p:sp>
        <p:nvSpPr>
          <p:cNvPr id="9219" name="Rectangle 3"/>
          <p:cNvSpPr>
            <a:spLocks noGrp="1" noChangeArrowheads="1"/>
          </p:cNvSpPr>
          <p:nvPr>
            <p:ph type="body" idx="1"/>
          </p:nvPr>
        </p:nvSpPr>
        <p:spPr>
          <a:xfrm>
            <a:off x="0" y="1268413"/>
            <a:ext cx="9144000" cy="5589587"/>
          </a:xfrm>
        </p:spPr>
        <p:txBody>
          <a:bodyPr/>
          <a:lstStyle/>
          <a:p>
            <a:pPr eaLnBrk="1" hangingPunct="1">
              <a:defRPr/>
            </a:pPr>
            <a:r>
              <a:rPr lang="ja-JP" altLang="en-US" sz="5400">
                <a:latin typeface="Arial" charset="0"/>
                <a:ea typeface="ＭＳ Ｐゴシック" charset="0"/>
              </a:rPr>
              <a:t>これまで国は、昭和</a:t>
            </a:r>
            <a:r>
              <a:rPr lang="en-US" altLang="ja-JP" sz="5400">
                <a:latin typeface="Arial" charset="0"/>
                <a:ea typeface="ＭＳ Ｐゴシック" charset="0"/>
              </a:rPr>
              <a:t>40</a:t>
            </a:r>
            <a:r>
              <a:rPr lang="ja-JP" altLang="en-US" sz="5400">
                <a:latin typeface="Arial" charset="0"/>
                <a:ea typeface="ＭＳ Ｐゴシック" charset="0"/>
              </a:rPr>
              <a:t>～</a:t>
            </a:r>
            <a:r>
              <a:rPr lang="en-US" altLang="ja-JP" sz="5400">
                <a:latin typeface="Arial" charset="0"/>
                <a:ea typeface="ＭＳ Ｐゴシック" charset="0"/>
              </a:rPr>
              <a:t>50</a:t>
            </a:r>
            <a:r>
              <a:rPr lang="ja-JP" altLang="en-US" sz="5400">
                <a:latin typeface="Arial" charset="0"/>
                <a:ea typeface="ＭＳ Ｐゴシック" charset="0"/>
              </a:rPr>
              <a:t>年代の医科大学の新設ブームの反動で、医師数の抑制をする政策を行ってきた</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pic>
        <p:nvPicPr>
          <p:cNvPr id="4" name="コンテンツ プレースホルダー 3" descr="スクリーンショット 2015-12-14 13.43.54.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83" b="-1474"/>
          <a:stretch/>
        </p:blipFill>
        <p:spPr>
          <a:xfrm>
            <a:off x="-22225" y="31750"/>
            <a:ext cx="9166225" cy="6216650"/>
          </a:xfrm>
        </p:spPr>
      </p:pic>
      <p:sp>
        <p:nvSpPr>
          <p:cNvPr id="147459" name="テキスト ボックス 4"/>
          <p:cNvSpPr txBox="1">
            <a:spLocks noChangeArrowheads="1"/>
          </p:cNvSpPr>
          <p:nvPr/>
        </p:nvSpPr>
        <p:spPr bwMode="auto">
          <a:xfrm>
            <a:off x="1828800" y="6400800"/>
            <a:ext cx="7315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総務省準公営企業室「 公立病院改革の取組について（</a:t>
            </a:r>
            <a:r>
              <a:rPr lang="en-US" altLang="ja-JP" sz="1800"/>
              <a:t>2015</a:t>
            </a:r>
            <a:r>
              <a:rPr lang="ja-JP" altLang="en-US" sz="1800"/>
              <a:t>年</a:t>
            </a:r>
            <a:r>
              <a:rPr lang="en-US" altLang="ja-JP" sz="1800"/>
              <a:t>10</a:t>
            </a:r>
            <a:r>
              <a:rPr lang="ja-JP" altLang="en-US" sz="1800"/>
              <a:t>月）」</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3276600"/>
          </a:xfrm>
        </p:spPr>
        <p:txBody>
          <a:bodyPr/>
          <a:lstStyle/>
          <a:p>
            <a:pPr algn="l">
              <a:defRPr/>
            </a:pPr>
            <a:r>
              <a:rPr lang="ja-JP" altLang="en-US" sz="6600" dirty="0" smtClean="0"/>
              <a:t>総務省が強調していない</a:t>
            </a:r>
            <a:r>
              <a:rPr lang="en-US" altLang="ja-JP" sz="6600" dirty="0" smtClean="0"/>
              <a:t/>
            </a:r>
            <a:br>
              <a:rPr lang="en-US" altLang="ja-JP" sz="6600" dirty="0" smtClean="0"/>
            </a:br>
            <a:r>
              <a:rPr lang="ja-JP" altLang="en-US" sz="6600" dirty="0" smtClean="0"/>
              <a:t>新ガイドラインのポイント</a:t>
            </a:r>
            <a:endParaRPr lang="ja-JP" altLang="en-US" sz="6600" dirty="0"/>
          </a:p>
        </p:txBody>
      </p:sp>
      <p:sp>
        <p:nvSpPr>
          <p:cNvPr id="3" name="コンテンツ プレースホルダー 2"/>
          <p:cNvSpPr>
            <a:spLocks noGrp="1"/>
          </p:cNvSpPr>
          <p:nvPr>
            <p:ph idx="1"/>
          </p:nvPr>
        </p:nvSpPr>
        <p:spPr>
          <a:xfrm>
            <a:off x="457200" y="3200400"/>
            <a:ext cx="8229600" cy="2925763"/>
          </a:xfrm>
        </p:spPr>
        <p:txBody>
          <a:bodyPr/>
          <a:lstStyle/>
          <a:p>
            <a:pPr>
              <a:defRPr/>
            </a:pPr>
            <a:endParaRPr lang="ja-JP" alt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143000"/>
          </a:xfrm>
        </p:spPr>
        <p:txBody>
          <a:bodyPr/>
          <a:lstStyle/>
          <a:p>
            <a:pPr algn="l">
              <a:defRPr/>
            </a:pPr>
            <a:r>
              <a:rPr lang="ja-JP" altLang="en-US" sz="6000" dirty="0" smtClean="0"/>
              <a:t>新ガイドラインのポイント</a:t>
            </a:r>
            <a:r>
              <a:rPr lang="en-US" altLang="ja-JP" sz="6000" dirty="0" smtClean="0"/>
              <a:t>⑤</a:t>
            </a:r>
            <a:endParaRPr lang="ja-JP" altLang="en-US" sz="6000" dirty="0"/>
          </a:p>
        </p:txBody>
      </p:sp>
      <p:sp>
        <p:nvSpPr>
          <p:cNvPr id="3" name="コンテンツ プレースホルダー 2"/>
          <p:cNvSpPr>
            <a:spLocks noGrp="1"/>
          </p:cNvSpPr>
          <p:nvPr>
            <p:ph idx="1"/>
          </p:nvPr>
        </p:nvSpPr>
        <p:spPr>
          <a:xfrm>
            <a:off x="0" y="1143000"/>
            <a:ext cx="9144000" cy="5715000"/>
          </a:xfrm>
        </p:spPr>
        <p:txBody>
          <a:bodyPr/>
          <a:lstStyle/>
          <a:p>
            <a:pPr>
              <a:defRPr/>
            </a:pPr>
            <a:r>
              <a:rPr lang="ja-JP" altLang="en-US" sz="4800" dirty="0" smtClean="0"/>
              <a:t>財務指標一辺倒ではなく、</a:t>
            </a:r>
            <a:r>
              <a:rPr lang="ja-JP" altLang="ja-JP" sz="4800" dirty="0" smtClean="0"/>
              <a:t>医療</a:t>
            </a:r>
            <a:r>
              <a:rPr lang="ja-JP" altLang="ja-JP" sz="4800" dirty="0"/>
              <a:t>の質向上を目指す目標</a:t>
            </a:r>
            <a:r>
              <a:rPr lang="ja-JP" altLang="ja-JP" sz="4800" dirty="0" smtClean="0"/>
              <a:t>設定</a:t>
            </a:r>
            <a:r>
              <a:rPr lang="ja-JP" altLang="en-US" sz="4800" dirty="0" smtClean="0"/>
              <a:t>の記述が盛り込まれる</a:t>
            </a:r>
            <a:endParaRPr lang="en-US" altLang="ja-JP" sz="4800" dirty="0" smtClean="0"/>
          </a:p>
          <a:p>
            <a:pPr>
              <a:defRPr/>
            </a:pPr>
            <a:r>
              <a:rPr lang="ja-JP" altLang="ja-JP" sz="4800" dirty="0" smtClean="0"/>
              <a:t>救急</a:t>
            </a:r>
            <a:r>
              <a:rPr lang="ja-JP" altLang="ja-JP" sz="4800" dirty="0"/>
              <a:t>患者数・手術件数・臨床研修医の受入件数・紹介率・逆紹介率・在宅復帰率</a:t>
            </a:r>
            <a:r>
              <a:rPr lang="ja-JP" altLang="ja-JP" sz="4800" dirty="0" smtClean="0"/>
              <a:t>など数値</a:t>
            </a:r>
            <a:r>
              <a:rPr lang="ja-JP" altLang="ja-JP" sz="4800" dirty="0"/>
              <a:t>目標を設定すること</a:t>
            </a:r>
            <a:r>
              <a:rPr lang="ja-JP" altLang="ja-JP" sz="4800" dirty="0" smtClean="0"/>
              <a:t>が</a:t>
            </a:r>
            <a:r>
              <a:rPr lang="ja-JP" altLang="en-US" sz="4800" dirty="0" smtClean="0"/>
              <a:t>例示された</a:t>
            </a:r>
            <a:endParaRPr lang="ja-JP" altLang="ja-JP" sz="4800"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143000"/>
          </a:xfrm>
        </p:spPr>
        <p:txBody>
          <a:bodyPr/>
          <a:lstStyle/>
          <a:p>
            <a:pPr algn="l">
              <a:defRPr/>
            </a:pPr>
            <a:r>
              <a:rPr lang="ja-JP" altLang="en-US" sz="6000" dirty="0" smtClean="0"/>
              <a:t>新ガイドラインのポイント</a:t>
            </a:r>
            <a:r>
              <a:rPr lang="en-US" altLang="ja-JP" sz="6000" dirty="0" smtClean="0"/>
              <a:t>⑥</a:t>
            </a:r>
            <a:endParaRPr lang="ja-JP" altLang="en-US" sz="6000" dirty="0"/>
          </a:p>
        </p:txBody>
      </p:sp>
      <p:sp>
        <p:nvSpPr>
          <p:cNvPr id="3" name="コンテンツ プレースホルダー 2"/>
          <p:cNvSpPr>
            <a:spLocks noGrp="1"/>
          </p:cNvSpPr>
          <p:nvPr>
            <p:ph idx="1"/>
          </p:nvPr>
        </p:nvSpPr>
        <p:spPr>
          <a:xfrm>
            <a:off x="0" y="1143000"/>
            <a:ext cx="9144000" cy="5715000"/>
          </a:xfrm>
        </p:spPr>
        <p:txBody>
          <a:bodyPr/>
          <a:lstStyle/>
          <a:p>
            <a:pPr>
              <a:defRPr/>
            </a:pPr>
            <a:r>
              <a:rPr lang="ja-JP" altLang="en-US" sz="4800" dirty="0" smtClean="0"/>
              <a:t>経営に関する指標としては、経常</a:t>
            </a:r>
            <a:r>
              <a:rPr lang="ja-JP" altLang="en-US" sz="4800" dirty="0"/>
              <a:t>収支</a:t>
            </a:r>
            <a:r>
              <a:rPr lang="ja-JP" altLang="en-US" sz="4800" dirty="0" smtClean="0"/>
              <a:t>比率と医業</a:t>
            </a:r>
            <a:r>
              <a:rPr lang="ja-JP" altLang="en-US" sz="4800" dirty="0"/>
              <a:t>収支</a:t>
            </a:r>
            <a:r>
              <a:rPr lang="ja-JP" altLang="en-US" sz="4800" dirty="0" smtClean="0"/>
              <a:t>比率のみ設定すべきとされた</a:t>
            </a:r>
            <a:endParaRPr lang="en-US" altLang="ja-JP" sz="4800" dirty="0" smtClean="0"/>
          </a:p>
          <a:p>
            <a:pPr>
              <a:defRPr/>
            </a:pPr>
            <a:r>
              <a:rPr lang="ja-JP" altLang="ja-JP" sz="4800" dirty="0" smtClean="0"/>
              <a:t>旧ガイドライン</a:t>
            </a:r>
            <a:r>
              <a:rPr lang="ja-JP" altLang="en-US" sz="4800" dirty="0" smtClean="0"/>
              <a:t>において</a:t>
            </a:r>
            <a:r>
              <a:rPr lang="ja-JP" altLang="ja-JP" sz="4800" dirty="0" smtClean="0"/>
              <a:t>示す</a:t>
            </a:r>
            <a:r>
              <a:rPr lang="ja-JP" altLang="ja-JP" sz="4800" dirty="0"/>
              <a:t>ことが求められた「職員給与費対医業収支比率</a:t>
            </a:r>
            <a:r>
              <a:rPr lang="ja-JP" altLang="ja-JP" sz="4800" dirty="0" smtClean="0"/>
              <a:t>」</a:t>
            </a:r>
            <a:r>
              <a:rPr lang="ja-JP" altLang="en-US" sz="4800" dirty="0" smtClean="0"/>
              <a:t>「病床利用率」は削除となった</a:t>
            </a:r>
            <a:endParaRPr lang="en-US" altLang="ja-JP" sz="4800" dirty="0" smtClean="0"/>
          </a:p>
          <a:p>
            <a:pPr>
              <a:defRPr/>
            </a:pPr>
            <a:endParaRPr lang="ja-JP" altLang="en-US" sz="4800" dirty="0"/>
          </a:p>
          <a:p>
            <a:pPr>
              <a:defRPr/>
            </a:pPr>
            <a:endParaRPr lang="ja-JP" altLang="ja-JP" sz="4800"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304800"/>
            <a:ext cx="9144000" cy="6477000"/>
          </a:xfrm>
        </p:spPr>
        <p:txBody>
          <a:bodyPr/>
          <a:lstStyle/>
          <a:p>
            <a:pPr>
              <a:defRPr/>
            </a:pPr>
            <a:r>
              <a:rPr lang="ja-JP" altLang="en-US" sz="4800" dirty="0" smtClean="0"/>
              <a:t>収益向上策として、これまでの医薬品費</a:t>
            </a:r>
            <a:r>
              <a:rPr lang="ja-JP" altLang="en-US" sz="4800" dirty="0"/>
              <a:t>、医療材料費等の</a:t>
            </a:r>
            <a:r>
              <a:rPr lang="ja-JP" altLang="en-US" sz="4800" dirty="0" smtClean="0"/>
              <a:t>経費節減に加え、医療</a:t>
            </a:r>
            <a:r>
              <a:rPr lang="ja-JP" altLang="en-US" sz="4800" dirty="0"/>
              <a:t>の質の向上等による収入</a:t>
            </a:r>
            <a:r>
              <a:rPr lang="ja-JP" altLang="en-US" sz="4800" dirty="0" smtClean="0"/>
              <a:t>確保が盛り込まれた</a:t>
            </a:r>
            <a:endParaRPr lang="en-US" altLang="ja-JP" sz="4800" dirty="0" smtClean="0"/>
          </a:p>
          <a:p>
            <a:pPr>
              <a:defRPr/>
            </a:pPr>
            <a:r>
              <a:rPr lang="ja-JP" altLang="en-US" sz="4800" u="sng" dirty="0" smtClean="0"/>
              <a:t>収入確保に係る指標として、ＤＰＣ機能</a:t>
            </a:r>
            <a:r>
              <a:rPr lang="ja-JP" altLang="en-US" sz="4800" u="sng" dirty="0"/>
              <a:t>評価係数など診療報酬に関する</a:t>
            </a:r>
            <a:r>
              <a:rPr lang="ja-JP" altLang="en-US" sz="4800" u="sng" dirty="0" smtClean="0"/>
              <a:t>指標</a:t>
            </a:r>
            <a:r>
              <a:rPr lang="ja-JP" altLang="en-US" sz="4800" dirty="0" smtClean="0"/>
              <a:t>が示された</a:t>
            </a:r>
            <a:endParaRPr lang="ja-JP" altLang="en-US" sz="4800"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pic>
        <p:nvPicPr>
          <p:cNvPr id="4" name="コンテンツ プレースホルダー 3" descr="スクリーンショット 2014-09-29 9.42.41.png"/>
          <p:cNvPicPr>
            <a:picLocks noGrp="1" noChangeAspect="1"/>
          </p:cNvPicPr>
          <p:nvPr>
            <p:ph idx="1"/>
          </p:nvPr>
        </p:nvPicPr>
        <p:blipFill>
          <a:blip r:embed="rId2">
            <a:extLst>
              <a:ext uri="{28A0092B-C50C-407E-A947-70E740481C1C}">
                <a14:useLocalDpi xmlns:a14="http://schemas.microsoft.com/office/drawing/2010/main" val="0"/>
              </a:ext>
            </a:extLst>
          </a:blip>
          <a:srcRect t="-12202" b="-12202"/>
          <a:stretch>
            <a:fillRect/>
          </a:stretch>
        </p:blipFill>
        <p:spPr>
          <a:xfrm>
            <a:off x="0" y="260350"/>
            <a:ext cx="9164638" cy="5832475"/>
          </a:xfrm>
        </p:spPr>
      </p:pic>
      <p:sp>
        <p:nvSpPr>
          <p:cNvPr id="152579" name="テキスト ボックス 4"/>
          <p:cNvSpPr txBox="1">
            <a:spLocks noChangeArrowheads="1"/>
          </p:cNvSpPr>
          <p:nvPr/>
        </p:nvSpPr>
        <p:spPr bwMode="auto">
          <a:xfrm>
            <a:off x="1116013" y="5445125"/>
            <a:ext cx="640873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a:t>2013</a:t>
            </a:r>
            <a:r>
              <a:rPr lang="ja-JP" altLang="en-US" sz="1800"/>
              <a:t>年</a:t>
            </a:r>
            <a:r>
              <a:rPr lang="en-US" altLang="ja-JP" sz="1800"/>
              <a:t>3</a:t>
            </a:r>
            <a:r>
              <a:rPr lang="ja-JP" altLang="en-US" sz="1800"/>
              <a:t>月公立病院改革プラン実施状況等の調査結果</a:t>
            </a:r>
          </a:p>
        </p:txBody>
      </p:sp>
      <p:cxnSp>
        <p:nvCxnSpPr>
          <p:cNvPr id="5" name="直線コネクタ 4"/>
          <p:cNvCxnSpPr/>
          <p:nvPr/>
        </p:nvCxnSpPr>
        <p:spPr>
          <a:xfrm>
            <a:off x="381000" y="3352800"/>
            <a:ext cx="7010400" cy="91440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flipV="1">
            <a:off x="381000" y="3429000"/>
            <a:ext cx="6934200" cy="83820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381000" y="4267200"/>
            <a:ext cx="7010400" cy="91440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flipV="1">
            <a:off x="381000" y="4343400"/>
            <a:ext cx="6934200" cy="83820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p:cNvGraphicFramePr>
            <a:graphicFrameLocks/>
          </p:cNvGraphicFramePr>
          <p:nvPr/>
        </p:nvGraphicFramePr>
        <p:xfrm>
          <a:off x="37222" y="609600"/>
          <a:ext cx="9106778"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48131" name="Rectangle 3"/>
          <p:cNvSpPr>
            <a:spLocks noGrp="1" noChangeArrowheads="1"/>
          </p:cNvSpPr>
          <p:nvPr>
            <p:ph type="title"/>
          </p:nvPr>
        </p:nvSpPr>
        <p:spPr>
          <a:xfrm>
            <a:off x="0" y="0"/>
            <a:ext cx="9144000" cy="620713"/>
          </a:xfrm>
        </p:spPr>
        <p:txBody>
          <a:bodyPr/>
          <a:lstStyle/>
          <a:p>
            <a:pPr algn="l">
              <a:defRPr/>
            </a:pPr>
            <a:r>
              <a:rPr lang="ja-JP" altLang="en-US" sz="3200" dirty="0" smtClean="0"/>
              <a:t>医業収益を</a:t>
            </a:r>
            <a:r>
              <a:rPr lang="en-US" altLang="ja-JP" sz="3200" dirty="0" smtClean="0"/>
              <a:t>100</a:t>
            </a:r>
            <a:r>
              <a:rPr lang="ja-JP" altLang="en-US" sz="3200" dirty="0" smtClean="0"/>
              <a:t>と</a:t>
            </a:r>
            <a:r>
              <a:rPr lang="ja-JP" altLang="en-US" sz="3200" dirty="0"/>
              <a:t>した医業費用の構造（一般病院）</a:t>
            </a:r>
          </a:p>
        </p:txBody>
      </p:sp>
      <p:sp>
        <p:nvSpPr>
          <p:cNvPr id="153603" name="Text Box 4"/>
          <p:cNvSpPr txBox="1">
            <a:spLocks noChangeArrowheads="1"/>
          </p:cNvSpPr>
          <p:nvPr/>
        </p:nvSpPr>
        <p:spPr bwMode="auto">
          <a:xfrm>
            <a:off x="395288" y="6227763"/>
            <a:ext cx="8640762" cy="64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en-US" altLang="ja-JP" sz="1800">
                <a:solidFill>
                  <a:srgbClr val="000000"/>
                </a:solidFill>
              </a:rPr>
              <a:t>2013</a:t>
            </a:r>
            <a:r>
              <a:rPr lang="ja-JP" altLang="en-US" sz="1800">
                <a:solidFill>
                  <a:srgbClr val="000000"/>
                </a:solidFill>
              </a:rPr>
              <a:t>年厚生労働省医療経済実態調査データにより作成</a:t>
            </a:r>
            <a:r>
              <a:rPr lang="en-US" altLang="ja-JP" sz="1800">
                <a:solidFill>
                  <a:srgbClr val="000000"/>
                </a:solidFill>
              </a:rPr>
              <a:t/>
            </a:r>
            <a:br>
              <a:rPr lang="en-US" altLang="ja-JP" sz="1800">
                <a:solidFill>
                  <a:srgbClr val="000000"/>
                </a:solidFill>
              </a:rPr>
            </a:br>
            <a:r>
              <a:rPr lang="ja-JP" altLang="en-US" sz="1800">
                <a:solidFill>
                  <a:srgbClr val="000000"/>
                </a:solidFill>
              </a:rPr>
              <a:t>医業・介護収益に占める介護収益の割合が２％未満の医療機関等の集計（集計１）</a:t>
            </a:r>
          </a:p>
        </p:txBody>
      </p:sp>
      <p:sp>
        <p:nvSpPr>
          <p:cNvPr id="153604" name="Text Box 5"/>
          <p:cNvSpPr txBox="1">
            <a:spLocks noChangeArrowheads="1"/>
          </p:cNvSpPr>
          <p:nvPr/>
        </p:nvSpPr>
        <p:spPr bwMode="auto">
          <a:xfrm>
            <a:off x="1219200" y="990600"/>
            <a:ext cx="914400"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en-US" altLang="ja-JP" sz="2000" b="1">
                <a:solidFill>
                  <a:srgbClr val="000000"/>
                </a:solidFill>
              </a:rPr>
              <a:t>100.1</a:t>
            </a:r>
          </a:p>
        </p:txBody>
      </p:sp>
      <p:sp>
        <p:nvSpPr>
          <p:cNvPr id="153605" name="Text Box 6"/>
          <p:cNvSpPr txBox="1">
            <a:spLocks noChangeArrowheads="1"/>
          </p:cNvSpPr>
          <p:nvPr/>
        </p:nvSpPr>
        <p:spPr bwMode="auto">
          <a:xfrm>
            <a:off x="3429000" y="762000"/>
            <a:ext cx="990600"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en-US" altLang="ja-JP" sz="2000" b="1">
                <a:solidFill>
                  <a:srgbClr val="000000"/>
                </a:solidFill>
              </a:rPr>
              <a:t>105.8</a:t>
            </a:r>
          </a:p>
        </p:txBody>
      </p:sp>
      <p:sp>
        <p:nvSpPr>
          <p:cNvPr id="153606" name="Text Box 7"/>
          <p:cNvSpPr txBox="1">
            <a:spLocks noChangeArrowheads="1"/>
          </p:cNvSpPr>
          <p:nvPr/>
        </p:nvSpPr>
        <p:spPr bwMode="auto">
          <a:xfrm>
            <a:off x="5562600" y="1066800"/>
            <a:ext cx="1079500"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en-US" altLang="ja-JP" sz="2000" b="1">
                <a:solidFill>
                  <a:srgbClr val="000000"/>
                </a:solidFill>
              </a:rPr>
              <a:t>99.1</a:t>
            </a:r>
          </a:p>
        </p:txBody>
      </p:sp>
      <p:sp>
        <p:nvSpPr>
          <p:cNvPr id="153607" name="Text Box 8"/>
          <p:cNvSpPr txBox="1">
            <a:spLocks noChangeArrowheads="1"/>
          </p:cNvSpPr>
          <p:nvPr/>
        </p:nvSpPr>
        <p:spPr bwMode="auto">
          <a:xfrm>
            <a:off x="7620000" y="1143000"/>
            <a:ext cx="914400"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en-US" altLang="ja-JP" sz="2000" b="1">
                <a:solidFill>
                  <a:srgbClr val="000000"/>
                </a:solidFill>
              </a:rPr>
              <a:t>95.6</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1750"/>
            <a:ext cx="8893175" cy="660400"/>
          </a:xfrm>
        </p:spPr>
        <p:txBody>
          <a:bodyPr>
            <a:normAutofit fontScale="90000"/>
          </a:bodyPr>
          <a:lstStyle/>
          <a:p>
            <a:pPr algn="l">
              <a:defRPr/>
            </a:pPr>
            <a:r>
              <a:rPr lang="ja-JP" altLang="en-US" dirty="0" smtClean="0"/>
              <a:t>多摩地域自治体病院の医師給与比較</a:t>
            </a:r>
            <a:endParaRPr lang="ja-JP" altLang="en-US" dirty="0"/>
          </a:p>
        </p:txBody>
      </p:sp>
      <p:graphicFrame>
        <p:nvGraphicFramePr>
          <p:cNvPr id="4" name="表 3"/>
          <p:cNvGraphicFramePr>
            <a:graphicFrameLocks noGrp="1"/>
          </p:cNvGraphicFramePr>
          <p:nvPr/>
        </p:nvGraphicFramePr>
        <p:xfrm>
          <a:off x="107950" y="908050"/>
          <a:ext cx="8712200" cy="5184775"/>
        </p:xfrm>
        <a:graphic>
          <a:graphicData uri="http://schemas.openxmlformats.org/drawingml/2006/table">
            <a:tbl>
              <a:tblPr/>
              <a:tblGrid>
                <a:gridCol w="1577043"/>
                <a:gridCol w="1019308"/>
                <a:gridCol w="1019308"/>
                <a:gridCol w="1019308"/>
                <a:gridCol w="1019308"/>
                <a:gridCol w="1019308"/>
                <a:gridCol w="1019308"/>
                <a:gridCol w="1019308"/>
              </a:tblGrid>
              <a:tr h="398829">
                <a:tc>
                  <a:txBody>
                    <a:bodyPr/>
                    <a:lstStyle/>
                    <a:p>
                      <a:pPr algn="l" fontAlgn="ctr"/>
                      <a:r>
                        <a:rPr lang="ja-JP" altLang="en-US" sz="1200" b="0" i="0" u="none" strike="noStrike" dirty="0">
                          <a:solidFill>
                            <a:srgbClr val="000000"/>
                          </a:solidFill>
                          <a:effectLst/>
                          <a:latin typeface="ＭＳ Ｐゴシック"/>
                        </a:rPr>
                        <a:t>　項目</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rgbClr val="000000"/>
                          </a:solidFill>
                          <a:effectLst/>
                          <a:latin typeface="ＭＳ Ｐゴシック"/>
                        </a:rPr>
                        <a:t>青梅市立総合病院</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a:solidFill>
                            <a:srgbClr val="000000"/>
                          </a:solidFill>
                          <a:effectLst/>
                          <a:latin typeface="ＭＳ Ｐゴシック"/>
                        </a:rPr>
                        <a:t>町田市民病院</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a:solidFill>
                            <a:srgbClr val="000000"/>
                          </a:solidFill>
                          <a:effectLst/>
                          <a:latin typeface="ＭＳ Ｐゴシック"/>
                        </a:rPr>
                        <a:t>日野市立病院</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a:solidFill>
                            <a:srgbClr val="000000"/>
                          </a:solidFill>
                          <a:effectLst/>
                          <a:latin typeface="ＭＳ Ｐゴシック"/>
                        </a:rPr>
                        <a:t>稲城市立病院</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a:solidFill>
                            <a:srgbClr val="000000"/>
                          </a:solidFill>
                          <a:effectLst/>
                          <a:latin typeface="ＭＳ Ｐゴシック"/>
                        </a:rPr>
                        <a:t>阿伎留医療センター</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a:solidFill>
                            <a:srgbClr val="000000"/>
                          </a:solidFill>
                          <a:effectLst/>
                          <a:latin typeface="ＭＳ Ｐゴシック"/>
                        </a:rPr>
                        <a:t>公立昭和病院</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rgbClr val="000000"/>
                          </a:solidFill>
                          <a:effectLst/>
                          <a:latin typeface="ＭＳ Ｐゴシック"/>
                        </a:rPr>
                        <a:t>公立福生病院</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8829">
                <a:tc>
                  <a:txBody>
                    <a:bodyPr/>
                    <a:lstStyle/>
                    <a:p>
                      <a:pPr algn="l" fontAlgn="ctr"/>
                      <a:r>
                        <a:rPr lang="ja-JP" altLang="en-US" sz="1200" b="0" i="0" u="none" strike="noStrike" dirty="0">
                          <a:solidFill>
                            <a:srgbClr val="000000"/>
                          </a:solidFill>
                          <a:effectLst/>
                          <a:latin typeface="ＭＳ Ｐゴシック"/>
                        </a:rPr>
                        <a:t>（１）医師数（人）</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Ｐゴシック"/>
                        </a:rPr>
                        <a:t>114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80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46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38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49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92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Ｐゴシック"/>
                        </a:rPr>
                        <a:t>61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8829">
                <a:tc>
                  <a:txBody>
                    <a:bodyPr/>
                    <a:lstStyle/>
                    <a:p>
                      <a:pPr algn="l" fontAlgn="ctr"/>
                      <a:r>
                        <a:rPr lang="ja-JP" altLang="en-US" sz="1200" b="0" i="0" u="none" strike="noStrike" dirty="0">
                          <a:solidFill>
                            <a:srgbClr val="000000"/>
                          </a:solidFill>
                          <a:effectLst/>
                          <a:latin typeface="ＭＳ Ｐゴシック"/>
                        </a:rPr>
                        <a:t>（２）基本給</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471,733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502,314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538,375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598,493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546,097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548,701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Ｐゴシック"/>
                        </a:rPr>
                        <a:t>545,097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8829">
                <a:tc>
                  <a:txBody>
                    <a:bodyPr/>
                    <a:lstStyle/>
                    <a:p>
                      <a:pPr algn="l" fontAlgn="ctr"/>
                      <a:r>
                        <a:rPr lang="ja-JP" altLang="en-US" sz="1200" b="0" i="0" u="none" strike="noStrike" dirty="0">
                          <a:solidFill>
                            <a:srgbClr val="000000"/>
                          </a:solidFill>
                          <a:effectLst/>
                          <a:latin typeface="ＭＳ Ｐゴシック"/>
                        </a:rPr>
                        <a:t>（３）手当</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571,072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Ｐゴシック"/>
                        </a:rPr>
                        <a:t>665,358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842,766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647,640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584,424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748,711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Ｐゴシック"/>
                        </a:rPr>
                        <a:t>711,983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8829">
                <a:tc>
                  <a:txBody>
                    <a:bodyPr/>
                    <a:lstStyle/>
                    <a:p>
                      <a:pPr algn="l" fontAlgn="ctr"/>
                      <a:r>
                        <a:rPr lang="ja-JP" altLang="en-US" sz="1200" b="0" i="0" u="none" strike="noStrike" dirty="0">
                          <a:solidFill>
                            <a:srgbClr val="000000"/>
                          </a:solidFill>
                          <a:effectLst/>
                          <a:latin typeface="ＭＳ Ｐゴシック"/>
                        </a:rPr>
                        <a:t>　　ア．時間外勤務手当</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80,713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87,180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43,019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80,521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Ｐゴシック"/>
                        </a:rPr>
                        <a:t>129,223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8829">
                <a:tc>
                  <a:txBody>
                    <a:bodyPr/>
                    <a:lstStyle/>
                    <a:p>
                      <a:pPr algn="l" fontAlgn="ctr"/>
                      <a:r>
                        <a:rPr lang="ja-JP" altLang="en-US" sz="1200" b="0" i="0" u="none" strike="noStrike" dirty="0">
                          <a:solidFill>
                            <a:srgbClr val="000000"/>
                          </a:solidFill>
                          <a:effectLst/>
                          <a:latin typeface="ＭＳ Ｐゴシック"/>
                        </a:rPr>
                        <a:t>　　イ．特殊勤務手当</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325,316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172,280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439,704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223,424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259,497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291,886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Ｐゴシック"/>
                        </a:rPr>
                        <a:t>101,958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8829">
                <a:tc>
                  <a:txBody>
                    <a:bodyPr/>
                    <a:lstStyle/>
                    <a:p>
                      <a:pPr algn="l" fontAlgn="ctr"/>
                      <a:r>
                        <a:rPr lang="ja-JP" altLang="en-US" sz="1200" b="0" i="0" u="none" strike="noStrike" dirty="0">
                          <a:solidFill>
                            <a:srgbClr val="000000"/>
                          </a:solidFill>
                          <a:effectLst/>
                          <a:latin typeface="ＭＳ Ｐゴシック"/>
                        </a:rPr>
                        <a:t>　　ウ．期末勤勉手当</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157,615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168,617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195,800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Ｐゴシック"/>
                        </a:rPr>
                        <a:t>209,364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173,039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211,081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Ｐゴシック"/>
                        </a:rPr>
                        <a:t>182,837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8829">
                <a:tc>
                  <a:txBody>
                    <a:bodyPr/>
                    <a:lstStyle/>
                    <a:p>
                      <a:pPr algn="l" fontAlgn="ctr"/>
                      <a:r>
                        <a:rPr lang="ja-JP" altLang="en-US" sz="1200" b="0" i="0" u="none" strike="noStrike" dirty="0">
                          <a:solidFill>
                            <a:srgbClr val="000000"/>
                          </a:solidFill>
                          <a:effectLst/>
                          <a:latin typeface="ＭＳ Ｐゴシック"/>
                        </a:rPr>
                        <a:t>　　エ．その他</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88,140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324,461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126,550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127,671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108,869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165,223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Ｐゴシック"/>
                        </a:rPr>
                        <a:t>297,966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8829">
                <a:tc>
                  <a:txBody>
                    <a:bodyPr/>
                    <a:lstStyle/>
                    <a:p>
                      <a:pPr algn="l" fontAlgn="ctr"/>
                      <a:r>
                        <a:rPr lang="ja-JP" altLang="en-US" sz="1200" b="0" i="0" u="none" strike="noStrike" dirty="0">
                          <a:solidFill>
                            <a:srgbClr val="000000"/>
                          </a:solidFill>
                          <a:effectLst/>
                          <a:latin typeface="ＭＳ Ｐゴシック"/>
                        </a:rPr>
                        <a:t>（４）計</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1,042,805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1,167,672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1,381,141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1,246,133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1,130,521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Ｐゴシック"/>
                        </a:rPr>
                        <a:t>1,297,412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Ｐゴシック"/>
                        </a:rPr>
                        <a:t>1,257,080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8829">
                <a:tc>
                  <a:txBody>
                    <a:bodyPr/>
                    <a:lstStyle/>
                    <a:p>
                      <a:pPr algn="l" fontAlgn="ctr"/>
                      <a:r>
                        <a:rPr lang="ja-JP" altLang="en-US" sz="1200" b="0" i="0" u="none" strike="noStrike" dirty="0">
                          <a:solidFill>
                            <a:srgbClr val="000000"/>
                          </a:solidFill>
                          <a:effectLst/>
                          <a:latin typeface="ＭＳ Ｐゴシック"/>
                        </a:rPr>
                        <a:t>（５）平均年齢（歳）</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40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41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44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46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46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Ｐゴシック"/>
                        </a:rPr>
                        <a:t>45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Ｐゴシック"/>
                        </a:rPr>
                        <a:t>47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8829">
                <a:tc>
                  <a:txBody>
                    <a:bodyPr/>
                    <a:lstStyle/>
                    <a:p>
                      <a:pPr algn="l" fontAlgn="ctr"/>
                      <a:r>
                        <a:rPr lang="ja-JP" altLang="en-US" sz="1200" b="0" i="0" u="none" strike="noStrike" dirty="0">
                          <a:solidFill>
                            <a:srgbClr val="000000"/>
                          </a:solidFill>
                          <a:effectLst/>
                          <a:latin typeface="ＭＳ Ｐゴシック"/>
                        </a:rPr>
                        <a:t>（６）平均経験年数（年）</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16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15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18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6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a:solidFill>
                            <a:srgbClr val="000000"/>
                          </a:solidFill>
                          <a:effectLst/>
                          <a:latin typeface="ＭＳ Ｐゴシック"/>
                        </a:rPr>
                        <a:t>19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Ｐゴシック"/>
                        </a:rPr>
                        <a:t>20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Ｐゴシック"/>
                        </a:rPr>
                        <a:t>19 </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8829">
                <a:tc>
                  <a:txBody>
                    <a:bodyPr/>
                    <a:lstStyle/>
                    <a:p>
                      <a:pPr algn="l" fontAlgn="ctr"/>
                      <a:r>
                        <a:rPr lang="ja-JP" altLang="en-US" sz="1200" b="0" i="0" u="none" strike="noStrike" dirty="0">
                          <a:solidFill>
                            <a:srgbClr val="000000"/>
                          </a:solidFill>
                          <a:effectLst/>
                          <a:latin typeface="ＭＳ Ｐゴシック"/>
                        </a:rPr>
                        <a:t>研究研修費（全職員）</a:t>
                      </a: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1600" b="0" i="0" u="none" strike="noStrike">
                          <a:solidFill>
                            <a:srgbClr val="000000"/>
                          </a:solidFill>
                          <a:effectLst/>
                          <a:latin typeface="ＭＳ Ｐゴシック"/>
                        </a:rPr>
                        <a:t>45,274 </a:t>
                      </a:r>
                    </a:p>
                  </a:txBody>
                  <a:tcPr marL="9082" marR="9082" marT="9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1600" b="0" i="0" u="none" strike="noStrike">
                          <a:solidFill>
                            <a:srgbClr val="000000"/>
                          </a:solidFill>
                          <a:effectLst/>
                          <a:latin typeface="ＭＳ Ｐゴシック"/>
                        </a:rPr>
                        <a:t>25,113 </a:t>
                      </a:r>
                    </a:p>
                  </a:txBody>
                  <a:tcPr marL="9082" marR="9082" marT="9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1600" b="0" i="0" u="none" strike="noStrike">
                          <a:solidFill>
                            <a:srgbClr val="000000"/>
                          </a:solidFill>
                          <a:effectLst/>
                          <a:latin typeface="ＭＳ Ｐゴシック"/>
                        </a:rPr>
                        <a:t>18,095 </a:t>
                      </a:r>
                    </a:p>
                  </a:txBody>
                  <a:tcPr marL="9082" marR="9082" marT="9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1600" b="0" i="0" u="none" strike="noStrike">
                          <a:solidFill>
                            <a:srgbClr val="000000"/>
                          </a:solidFill>
                          <a:effectLst/>
                          <a:latin typeface="ＭＳ Ｐゴシック"/>
                        </a:rPr>
                        <a:t>9,371 </a:t>
                      </a:r>
                    </a:p>
                  </a:txBody>
                  <a:tcPr marL="9082" marR="9082" marT="9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1600" b="0" i="0" u="none" strike="noStrike">
                          <a:solidFill>
                            <a:srgbClr val="000000"/>
                          </a:solidFill>
                          <a:effectLst/>
                          <a:latin typeface="ＭＳ Ｐゴシック"/>
                        </a:rPr>
                        <a:t>10,167 </a:t>
                      </a:r>
                    </a:p>
                  </a:txBody>
                  <a:tcPr marL="9082" marR="9082" marT="9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1600" b="0" i="0" u="none" strike="noStrike">
                          <a:solidFill>
                            <a:srgbClr val="000000"/>
                          </a:solidFill>
                          <a:effectLst/>
                          <a:latin typeface="ＭＳ Ｐゴシック"/>
                        </a:rPr>
                        <a:t>68,088 </a:t>
                      </a:r>
                    </a:p>
                  </a:txBody>
                  <a:tcPr marL="9082" marR="9082" marT="9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1600" b="0" i="0" u="none" strike="noStrike" dirty="0">
                          <a:solidFill>
                            <a:srgbClr val="000000"/>
                          </a:solidFill>
                          <a:effectLst/>
                          <a:latin typeface="ＭＳ Ｐゴシック"/>
                        </a:rPr>
                        <a:t>24,473 </a:t>
                      </a:r>
                    </a:p>
                  </a:txBody>
                  <a:tcPr marL="9082" marR="9082" marT="9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8829">
                <a:tc>
                  <a:txBody>
                    <a:bodyPr/>
                    <a:lstStyle/>
                    <a:p>
                      <a:pPr algn="l" fontAlgn="ctr"/>
                      <a:r>
                        <a:rPr lang="ja-JP" altLang="en-US" sz="1200" b="0" i="0" u="none" strike="noStrike" dirty="0">
                          <a:solidFill>
                            <a:srgbClr val="000000"/>
                          </a:solidFill>
                          <a:effectLst/>
                          <a:latin typeface="ＭＳ Ｐゴシック"/>
                        </a:rPr>
                        <a:t>医業収益に対する研究</a:t>
                      </a:r>
                      <a:r>
                        <a:rPr lang="ja-JP" altLang="en-US" sz="1200" b="0" i="0" u="none" strike="noStrike" dirty="0" smtClean="0">
                          <a:solidFill>
                            <a:srgbClr val="000000"/>
                          </a:solidFill>
                          <a:effectLst/>
                          <a:latin typeface="ＭＳ Ｐゴシック"/>
                        </a:rPr>
                        <a:t>研修費比率</a:t>
                      </a:r>
                      <a:endParaRPr lang="ja-JP" altLang="en-US" sz="1200" b="0" i="0" u="none" strike="noStrike" dirty="0">
                        <a:solidFill>
                          <a:srgbClr val="000000"/>
                        </a:solidFill>
                        <a:effectLst/>
                        <a:latin typeface="ＭＳ Ｐゴシック"/>
                      </a:endParaRPr>
                    </a:p>
                  </a:txBody>
                  <a:tcPr marL="9082" marR="9082" marT="9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1800" b="0" i="0" u="none" strike="noStrike" dirty="0">
                          <a:solidFill>
                            <a:srgbClr val="000000"/>
                          </a:solidFill>
                          <a:effectLst/>
                          <a:latin typeface="ＭＳ Ｐゴシック"/>
                        </a:rPr>
                        <a:t>0.30%</a:t>
                      </a:r>
                    </a:p>
                  </a:txBody>
                  <a:tcPr marL="9082" marR="9082" marT="9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dirty="0">
                          <a:solidFill>
                            <a:srgbClr val="000000"/>
                          </a:solidFill>
                          <a:effectLst/>
                          <a:latin typeface="ＭＳ Ｐゴシック"/>
                        </a:rPr>
                        <a:t>0.23%</a:t>
                      </a:r>
                    </a:p>
                  </a:txBody>
                  <a:tcPr marL="9082" marR="9082" marT="9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dirty="0">
                          <a:solidFill>
                            <a:srgbClr val="000000"/>
                          </a:solidFill>
                          <a:effectLst/>
                          <a:latin typeface="ＭＳ Ｐゴシック"/>
                        </a:rPr>
                        <a:t>0.27%</a:t>
                      </a:r>
                    </a:p>
                  </a:txBody>
                  <a:tcPr marL="9082" marR="9082" marT="9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dirty="0">
                          <a:solidFill>
                            <a:srgbClr val="000000"/>
                          </a:solidFill>
                          <a:effectLst/>
                          <a:latin typeface="ＭＳ Ｐゴシック"/>
                        </a:rPr>
                        <a:t>0.18%</a:t>
                      </a:r>
                    </a:p>
                  </a:txBody>
                  <a:tcPr marL="9082" marR="9082" marT="9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dirty="0">
                          <a:solidFill>
                            <a:srgbClr val="000000"/>
                          </a:solidFill>
                          <a:effectLst/>
                          <a:latin typeface="ＭＳ Ｐゴシック"/>
                        </a:rPr>
                        <a:t>0.20%</a:t>
                      </a:r>
                    </a:p>
                  </a:txBody>
                  <a:tcPr marL="9082" marR="9082" marT="9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dirty="0">
                          <a:solidFill>
                            <a:srgbClr val="000000"/>
                          </a:solidFill>
                          <a:effectLst/>
                          <a:latin typeface="ＭＳ Ｐゴシック"/>
                        </a:rPr>
                        <a:t>0.45%</a:t>
                      </a:r>
                    </a:p>
                  </a:txBody>
                  <a:tcPr marL="9082" marR="9082" marT="9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dirty="0">
                          <a:solidFill>
                            <a:srgbClr val="000000"/>
                          </a:solidFill>
                          <a:effectLst/>
                          <a:latin typeface="ＭＳ Ｐゴシック"/>
                        </a:rPr>
                        <a:t>0.36%</a:t>
                      </a:r>
                    </a:p>
                  </a:txBody>
                  <a:tcPr marL="9082" marR="9082" marT="9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55778" name="テキスト ボックス 4"/>
          <p:cNvSpPr txBox="1">
            <a:spLocks noChangeArrowheads="1"/>
          </p:cNvSpPr>
          <p:nvPr/>
        </p:nvSpPr>
        <p:spPr bwMode="auto">
          <a:xfrm>
            <a:off x="4427538" y="6488113"/>
            <a:ext cx="48609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平成</a:t>
            </a:r>
            <a:r>
              <a:rPr lang="en-US" altLang="ja-JP" sz="1800"/>
              <a:t>24</a:t>
            </a:r>
            <a:r>
              <a:rPr lang="ja-JP" altLang="en-US" sz="1800"/>
              <a:t>年度地方公営企業年鑑により作成</a:t>
            </a:r>
          </a:p>
        </p:txBody>
      </p:sp>
      <p:sp>
        <p:nvSpPr>
          <p:cNvPr id="155779" name="スライド番号プレースホルダー 1"/>
          <p:cNvSpPr>
            <a:spLocks noGrp="1"/>
          </p:cNvSpPr>
          <p:nvPr>
            <p:ph type="sldNum" sz="quarter" idx="12"/>
          </p:nvPr>
        </p:nvSpPr>
        <p:spPr>
          <a:xfrm>
            <a:off x="6553200" y="6356350"/>
            <a:ext cx="2133600" cy="365125"/>
          </a:xfrm>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904183FB-C23F-BB47-9E14-6C59A521A217}" type="slidenum">
              <a:rPr kumimoji="0" lang="ja-JP" altLang="en-US" sz="1400">
                <a:solidFill>
                  <a:srgbClr val="898989"/>
                </a:solidFill>
              </a:rPr>
              <a:pPr/>
              <a:t>117</a:t>
            </a:fld>
            <a:endParaRPr kumimoji="0" lang="ja-JP" altLang="en-US" sz="1400">
              <a:solidFill>
                <a:srgbClr val="898989"/>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4419600"/>
          </a:xfrm>
        </p:spPr>
        <p:txBody>
          <a:bodyPr/>
          <a:lstStyle/>
          <a:p>
            <a:pPr algn="l">
              <a:defRPr/>
            </a:pPr>
            <a:r>
              <a:rPr lang="ja-JP" altLang="en-US" sz="8800" dirty="0" smtClean="0"/>
              <a:t>一般会計繰入金は</a:t>
            </a:r>
            <a:r>
              <a:rPr lang="en-US" altLang="ja-JP" sz="8800" dirty="0" smtClean="0"/>
              <a:t/>
            </a:r>
            <a:br>
              <a:rPr lang="en-US" altLang="ja-JP" sz="8800" dirty="0" smtClean="0"/>
            </a:br>
            <a:r>
              <a:rPr lang="ja-JP" altLang="en-US" sz="8800" dirty="0" smtClean="0"/>
              <a:t>果たして悪なのか</a:t>
            </a:r>
            <a:endParaRPr lang="ja-JP" altLang="en-US" sz="8800" dirty="0"/>
          </a:p>
        </p:txBody>
      </p:sp>
      <p:sp>
        <p:nvSpPr>
          <p:cNvPr id="3" name="コンテンツ プレースホルダー 2"/>
          <p:cNvSpPr>
            <a:spLocks noGrp="1"/>
          </p:cNvSpPr>
          <p:nvPr>
            <p:ph idx="1"/>
          </p:nvPr>
        </p:nvSpPr>
        <p:spPr>
          <a:xfrm>
            <a:off x="30163" y="3733800"/>
            <a:ext cx="9113837" cy="3124200"/>
          </a:xfrm>
        </p:spPr>
        <p:txBody>
          <a:bodyPr/>
          <a:lstStyle/>
          <a:p>
            <a:pPr>
              <a:defRPr/>
            </a:pPr>
            <a:endParaRPr lang="ja-JP" alt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400" y="0"/>
            <a:ext cx="8229600" cy="1524000"/>
          </a:xfrm>
        </p:spPr>
        <p:txBody>
          <a:bodyPr/>
          <a:lstStyle/>
          <a:p>
            <a:pPr algn="l">
              <a:defRPr/>
            </a:pPr>
            <a:r>
              <a:rPr lang="ja-JP" altLang="en-US" sz="7200" dirty="0" smtClean="0"/>
              <a:t>経常収支の黒字</a:t>
            </a:r>
            <a:endParaRPr lang="ja-JP" altLang="en-US" sz="7200" dirty="0"/>
          </a:p>
        </p:txBody>
      </p:sp>
      <p:sp>
        <p:nvSpPr>
          <p:cNvPr id="3" name="コンテンツ プレースホルダー 2"/>
          <p:cNvSpPr>
            <a:spLocks noGrp="1"/>
          </p:cNvSpPr>
          <p:nvPr>
            <p:ph idx="1"/>
          </p:nvPr>
        </p:nvSpPr>
        <p:spPr>
          <a:xfrm>
            <a:off x="0" y="1524000"/>
            <a:ext cx="9144000" cy="5334000"/>
          </a:xfrm>
        </p:spPr>
        <p:txBody>
          <a:bodyPr>
            <a:normAutofit fontScale="85000" lnSpcReduction="10000"/>
          </a:bodyPr>
          <a:lstStyle/>
          <a:p>
            <a:pPr>
              <a:defRPr/>
            </a:pPr>
            <a:r>
              <a:rPr lang="ja-JP" altLang="en-US" sz="6000" dirty="0" smtClean="0"/>
              <a:t>総務省は一般会計繰入金を入れた後の経常収支での黒字を重視している</a:t>
            </a:r>
            <a:endParaRPr lang="en-US" altLang="ja-JP" sz="6000" dirty="0" smtClean="0"/>
          </a:p>
          <a:p>
            <a:pPr>
              <a:defRPr/>
            </a:pPr>
            <a:r>
              <a:rPr lang="ja-JP" altLang="en-US" sz="6000" dirty="0" smtClean="0"/>
              <a:t>必要なら一般会計の繰入金を入れることは必要という立場</a:t>
            </a:r>
            <a:endParaRPr lang="en-US" altLang="ja-JP" sz="6000" dirty="0" smtClean="0"/>
          </a:p>
          <a:p>
            <a:pPr>
              <a:defRPr/>
            </a:pPr>
            <a:r>
              <a:rPr lang="ja-JP" altLang="en-US" sz="6000" dirty="0" smtClean="0"/>
              <a:t>税金投入ゼロを奨めているわけではない</a:t>
            </a:r>
            <a:endParaRPr lang="ja-JP" altLang="en-US" sz="6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pPr>
              <a:defRPr/>
            </a:pPr>
            <a:endParaRPr lang="ja-JP" altLang="en-US">
              <a:latin typeface="Arial" charset="0"/>
              <a:ea typeface="ＭＳ Ｐゴシック" charset="0"/>
            </a:endParaRPr>
          </a:p>
        </p:txBody>
      </p:sp>
      <p:sp>
        <p:nvSpPr>
          <p:cNvPr id="10243" name="コンテンツ プレースホルダー 1"/>
          <p:cNvSpPr>
            <a:spLocks noGrp="1"/>
          </p:cNvSpPr>
          <p:nvPr>
            <p:ph idx="1"/>
          </p:nvPr>
        </p:nvSpPr>
        <p:spPr/>
        <p:txBody>
          <a:bodyPr/>
          <a:lstStyle/>
          <a:p>
            <a:pPr>
              <a:defRPr/>
            </a:pPr>
            <a:endParaRPr lang="ja-JP" altLang="en-US">
              <a:latin typeface="Arial" charset="0"/>
              <a:ea typeface="ＭＳ Ｐゴシック" charset="0"/>
            </a:endParaRPr>
          </a:p>
        </p:txBody>
      </p:sp>
      <p:pic>
        <p:nvPicPr>
          <p:cNvPr id="1024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0724" name="テキスト ボックス 2"/>
          <p:cNvSpPr txBox="1">
            <a:spLocks noChangeArrowheads="1"/>
          </p:cNvSpPr>
          <p:nvPr/>
        </p:nvSpPr>
        <p:spPr bwMode="auto">
          <a:xfrm>
            <a:off x="4643438" y="6524625"/>
            <a:ext cx="4465637"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200"/>
              <a:t>文部科学省「これまでの医学部入学定員増等の取組について」</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620713"/>
          </a:xfrm>
        </p:spPr>
        <p:txBody>
          <a:bodyPr/>
          <a:lstStyle/>
          <a:p>
            <a:pPr algn="l" eaLnBrk="1" hangingPunct="1">
              <a:defRPr/>
            </a:pPr>
            <a:r>
              <a:rPr lang="ja-JP" altLang="en-US" sz="2800" dirty="0" smtClean="0">
                <a:latin typeface="Arial" charset="0"/>
                <a:ea typeface="ＭＳ Ｐゴシック" charset="0"/>
              </a:rPr>
              <a:t>自治体</a:t>
            </a:r>
            <a:r>
              <a:rPr lang="ja-JP" altLang="en-US" sz="2800" dirty="0">
                <a:latin typeface="Arial" charset="0"/>
                <a:ea typeface="ＭＳ Ｐゴシック" charset="0"/>
              </a:rPr>
              <a:t>病院の繰り出し基準</a:t>
            </a:r>
          </a:p>
        </p:txBody>
      </p:sp>
      <p:sp>
        <p:nvSpPr>
          <p:cNvPr id="7171" name="Rectangle 3"/>
          <p:cNvSpPr>
            <a:spLocks noGrp="1" noChangeArrowheads="1"/>
          </p:cNvSpPr>
          <p:nvPr>
            <p:ph type="body" idx="1"/>
          </p:nvPr>
        </p:nvSpPr>
        <p:spPr>
          <a:xfrm>
            <a:off x="0" y="620713"/>
            <a:ext cx="9144000" cy="6237287"/>
          </a:xfrm>
        </p:spPr>
        <p:txBody>
          <a:bodyPr>
            <a:normAutofit/>
          </a:bodyPr>
          <a:lstStyle/>
          <a:p>
            <a:pPr marL="457200" indent="-457200">
              <a:lnSpc>
                <a:spcPct val="80000"/>
              </a:lnSpc>
              <a:buFontTx/>
              <a:buAutoNum type="arabicPeriod"/>
              <a:defRPr/>
            </a:pPr>
            <a:r>
              <a:rPr lang="ja-JP" sz="1700">
                <a:latin typeface="Arial" charset="0"/>
                <a:ea typeface="ＭＳ Ｐゴシック" charset="0"/>
              </a:rPr>
              <a:t>病院の建設改良に要する経費</a:t>
            </a:r>
          </a:p>
          <a:p>
            <a:pPr marL="457200" indent="-457200">
              <a:lnSpc>
                <a:spcPct val="80000"/>
              </a:lnSpc>
              <a:buFontTx/>
              <a:buAutoNum type="arabicPeriod"/>
              <a:defRPr/>
            </a:pPr>
            <a:r>
              <a:rPr lang="ja-JP" sz="1700">
                <a:latin typeface="Arial" charset="0"/>
                <a:ea typeface="ＭＳ Ｐゴシック" charset="0"/>
              </a:rPr>
              <a:t>へき地医療の確保に要する経費</a:t>
            </a:r>
          </a:p>
          <a:p>
            <a:pPr marL="457200" indent="-457200">
              <a:lnSpc>
                <a:spcPct val="80000"/>
              </a:lnSpc>
              <a:buFontTx/>
              <a:buAutoNum type="arabicPeriod"/>
              <a:defRPr/>
            </a:pPr>
            <a:r>
              <a:rPr lang="ja-JP" sz="1700">
                <a:latin typeface="Arial" charset="0"/>
                <a:ea typeface="ＭＳ Ｐゴシック" charset="0"/>
              </a:rPr>
              <a:t>不採算地区病院の運営に要する経費</a:t>
            </a:r>
          </a:p>
          <a:p>
            <a:pPr marL="457200" indent="-457200">
              <a:lnSpc>
                <a:spcPct val="80000"/>
              </a:lnSpc>
              <a:buFontTx/>
              <a:buAutoNum type="arabicPeriod"/>
              <a:defRPr/>
            </a:pPr>
            <a:r>
              <a:rPr lang="ja-JP" sz="1700">
                <a:latin typeface="Arial" charset="0"/>
                <a:ea typeface="ＭＳ Ｐゴシック" charset="0"/>
              </a:rPr>
              <a:t>結核医療に要する経費</a:t>
            </a:r>
          </a:p>
          <a:p>
            <a:pPr marL="457200" indent="-457200">
              <a:lnSpc>
                <a:spcPct val="80000"/>
              </a:lnSpc>
              <a:buFontTx/>
              <a:buAutoNum type="arabicPeriod"/>
              <a:defRPr/>
            </a:pPr>
            <a:r>
              <a:rPr lang="ja-JP" sz="1700">
                <a:latin typeface="Arial" charset="0"/>
                <a:ea typeface="ＭＳ Ｐゴシック" charset="0"/>
              </a:rPr>
              <a:t>精神医療に要する経費</a:t>
            </a:r>
          </a:p>
          <a:p>
            <a:pPr marL="457200" indent="-457200">
              <a:lnSpc>
                <a:spcPct val="80000"/>
              </a:lnSpc>
              <a:buFontTx/>
              <a:buAutoNum type="arabicPeriod"/>
              <a:defRPr/>
            </a:pPr>
            <a:r>
              <a:rPr lang="ja-JP" sz="1700">
                <a:latin typeface="Arial" charset="0"/>
                <a:ea typeface="ＭＳ Ｐゴシック" charset="0"/>
              </a:rPr>
              <a:t>感染症医療に要する経費</a:t>
            </a:r>
          </a:p>
          <a:p>
            <a:pPr marL="457200" indent="-457200">
              <a:lnSpc>
                <a:spcPct val="80000"/>
              </a:lnSpc>
              <a:buFontTx/>
              <a:buAutoNum type="arabicPeriod"/>
              <a:defRPr/>
            </a:pPr>
            <a:r>
              <a:rPr lang="ja-JP" sz="1700">
                <a:latin typeface="Arial" charset="0"/>
                <a:ea typeface="ＭＳ Ｐゴシック" charset="0"/>
              </a:rPr>
              <a:t>リハビリテーション医療に要する経費</a:t>
            </a:r>
          </a:p>
          <a:p>
            <a:pPr marL="457200" indent="-457200">
              <a:lnSpc>
                <a:spcPct val="80000"/>
              </a:lnSpc>
              <a:buFontTx/>
              <a:buAutoNum type="arabicPeriod"/>
              <a:defRPr/>
            </a:pPr>
            <a:r>
              <a:rPr lang="ja-JP" sz="1700">
                <a:latin typeface="Arial" charset="0"/>
                <a:ea typeface="ＭＳ Ｐゴシック" charset="0"/>
              </a:rPr>
              <a:t>周産期医療に要する経費</a:t>
            </a:r>
          </a:p>
          <a:p>
            <a:pPr marL="457200" indent="-457200">
              <a:lnSpc>
                <a:spcPct val="80000"/>
              </a:lnSpc>
              <a:buFontTx/>
              <a:buAutoNum type="arabicPeriod"/>
              <a:defRPr/>
            </a:pPr>
            <a:r>
              <a:rPr lang="ja-JP" sz="1700">
                <a:latin typeface="Arial" charset="0"/>
                <a:ea typeface="ＭＳ Ｐゴシック" charset="0"/>
              </a:rPr>
              <a:t>小児医療に要する経費</a:t>
            </a:r>
          </a:p>
          <a:p>
            <a:pPr marL="457200" indent="-457200">
              <a:lnSpc>
                <a:spcPct val="80000"/>
              </a:lnSpc>
              <a:buFontTx/>
              <a:buAutoNum type="arabicPeriod"/>
              <a:defRPr/>
            </a:pPr>
            <a:r>
              <a:rPr lang="ja-JP" sz="1700">
                <a:latin typeface="Arial" charset="0"/>
                <a:ea typeface="ＭＳ Ｐゴシック" charset="0"/>
              </a:rPr>
              <a:t>救急医療の確保に要する経費</a:t>
            </a:r>
          </a:p>
          <a:p>
            <a:pPr marL="457200" indent="-457200">
              <a:lnSpc>
                <a:spcPct val="80000"/>
              </a:lnSpc>
              <a:buFontTx/>
              <a:buAutoNum type="arabicPeriod"/>
              <a:defRPr/>
            </a:pPr>
            <a:r>
              <a:rPr lang="ja-JP" sz="1700">
                <a:latin typeface="Arial" charset="0"/>
                <a:ea typeface="ＭＳ Ｐゴシック" charset="0"/>
              </a:rPr>
              <a:t>高度医療に要する経費</a:t>
            </a:r>
          </a:p>
          <a:p>
            <a:pPr marL="457200" indent="-457200">
              <a:lnSpc>
                <a:spcPct val="80000"/>
              </a:lnSpc>
              <a:buFontTx/>
              <a:buAutoNum type="arabicPeriod"/>
              <a:defRPr/>
            </a:pPr>
            <a:r>
              <a:rPr lang="ja-JP" sz="1700">
                <a:latin typeface="Arial" charset="0"/>
                <a:ea typeface="ＭＳ Ｐゴシック" charset="0"/>
              </a:rPr>
              <a:t>公立病院附属看護師養成所の運営に要する経費</a:t>
            </a:r>
          </a:p>
          <a:p>
            <a:pPr marL="457200" indent="-457200">
              <a:lnSpc>
                <a:spcPct val="80000"/>
              </a:lnSpc>
              <a:buFontTx/>
              <a:buAutoNum type="arabicPeriod"/>
              <a:defRPr/>
            </a:pPr>
            <a:r>
              <a:rPr lang="ja-JP" sz="1700">
                <a:latin typeface="Arial" charset="0"/>
                <a:ea typeface="ＭＳ Ｐゴシック" charset="0"/>
              </a:rPr>
              <a:t>院内保育所の運営に要する経費</a:t>
            </a:r>
          </a:p>
          <a:p>
            <a:pPr marL="457200" indent="-457200">
              <a:lnSpc>
                <a:spcPct val="80000"/>
              </a:lnSpc>
              <a:buFontTx/>
              <a:buAutoNum type="arabicPeriod"/>
              <a:defRPr/>
            </a:pPr>
            <a:r>
              <a:rPr lang="ja-JP" sz="1700">
                <a:latin typeface="Arial" charset="0"/>
                <a:ea typeface="ＭＳ Ｐゴシック" charset="0"/>
              </a:rPr>
              <a:t>公立病院附属診療所の運営に要する経費</a:t>
            </a:r>
          </a:p>
          <a:p>
            <a:pPr marL="457200" indent="-457200">
              <a:lnSpc>
                <a:spcPct val="80000"/>
              </a:lnSpc>
              <a:buFontTx/>
              <a:buAutoNum type="arabicPeriod"/>
              <a:defRPr/>
            </a:pPr>
            <a:r>
              <a:rPr lang="ja-JP" sz="1700">
                <a:latin typeface="Arial" charset="0"/>
                <a:ea typeface="ＭＳ Ｐゴシック" charset="0"/>
              </a:rPr>
              <a:t>保健衛生行政事務に要する経費</a:t>
            </a:r>
          </a:p>
          <a:p>
            <a:pPr marL="457200" indent="-457200">
              <a:lnSpc>
                <a:spcPct val="80000"/>
              </a:lnSpc>
              <a:buFontTx/>
              <a:buAutoNum type="arabicPeriod"/>
              <a:defRPr/>
            </a:pPr>
            <a:r>
              <a:rPr lang="ja-JP" sz="1700">
                <a:latin typeface="Arial" charset="0"/>
                <a:ea typeface="ＭＳ Ｐゴシック" charset="0"/>
              </a:rPr>
              <a:t>経営基盤強化対策に要する経費</a:t>
            </a:r>
          </a:p>
          <a:p>
            <a:pPr marL="457200" indent="-457200">
              <a:lnSpc>
                <a:spcPct val="80000"/>
              </a:lnSpc>
              <a:buFontTx/>
              <a:buNone/>
              <a:defRPr/>
            </a:pPr>
            <a:r>
              <a:rPr lang="en-US" altLang="ja-JP" sz="1700">
                <a:latin typeface="Arial" charset="0"/>
                <a:ea typeface="ＭＳ Ｐゴシック" charset="0"/>
              </a:rPr>
              <a:t> </a:t>
            </a:r>
            <a:r>
              <a:rPr lang="ja-JP" altLang="en-US" sz="1700">
                <a:latin typeface="Arial" charset="0"/>
                <a:ea typeface="ＭＳ Ｐゴシック" charset="0"/>
              </a:rPr>
              <a:t>　</a:t>
            </a:r>
            <a:r>
              <a:rPr lang="en-US" altLang="ja-JP" sz="1700">
                <a:latin typeface="Arial" charset="0"/>
                <a:ea typeface="ＭＳ Ｐゴシック" charset="0"/>
              </a:rPr>
              <a:t>①</a:t>
            </a:r>
            <a:r>
              <a:rPr lang="ja-JP" sz="1700">
                <a:latin typeface="Arial" charset="0"/>
                <a:ea typeface="ＭＳ Ｐゴシック" charset="0"/>
              </a:rPr>
              <a:t>医師及び看護師等の研究研修に要する経費</a:t>
            </a:r>
          </a:p>
          <a:p>
            <a:pPr marL="457200" indent="-457200">
              <a:lnSpc>
                <a:spcPct val="80000"/>
              </a:lnSpc>
              <a:buFontTx/>
              <a:buNone/>
              <a:defRPr/>
            </a:pPr>
            <a:r>
              <a:rPr lang="en-US" altLang="ja-JP" sz="1700">
                <a:latin typeface="Arial" charset="0"/>
                <a:ea typeface="ＭＳ Ｐゴシック" charset="0"/>
              </a:rPr>
              <a:t> </a:t>
            </a:r>
            <a:r>
              <a:rPr lang="ja-JP" altLang="en-US" sz="1700">
                <a:latin typeface="Arial" charset="0"/>
                <a:ea typeface="ＭＳ Ｐゴシック" charset="0"/>
              </a:rPr>
              <a:t>　</a:t>
            </a:r>
            <a:r>
              <a:rPr lang="en-US" altLang="ja-JP" sz="1700">
                <a:latin typeface="Arial" charset="0"/>
                <a:ea typeface="ＭＳ Ｐゴシック" charset="0"/>
              </a:rPr>
              <a:t>②</a:t>
            </a:r>
            <a:r>
              <a:rPr lang="ja-JP" sz="1700">
                <a:latin typeface="Arial" charset="0"/>
                <a:ea typeface="ＭＳ Ｐゴシック" charset="0"/>
              </a:rPr>
              <a:t>保健･医療･福祉の共同研修等に要する経費</a:t>
            </a:r>
          </a:p>
          <a:p>
            <a:pPr marL="457200" indent="-457200">
              <a:lnSpc>
                <a:spcPct val="80000"/>
              </a:lnSpc>
              <a:buFontTx/>
              <a:buNone/>
              <a:defRPr/>
            </a:pPr>
            <a:r>
              <a:rPr lang="en-US" altLang="ja-JP" sz="1700">
                <a:latin typeface="Arial" charset="0"/>
                <a:ea typeface="ＭＳ Ｐゴシック" charset="0"/>
              </a:rPr>
              <a:t> </a:t>
            </a:r>
            <a:r>
              <a:rPr lang="ja-JP" altLang="en-US" sz="1700">
                <a:latin typeface="Arial" charset="0"/>
                <a:ea typeface="ＭＳ Ｐゴシック" charset="0"/>
              </a:rPr>
              <a:t>　</a:t>
            </a:r>
            <a:r>
              <a:rPr lang="en-US" altLang="ja-JP" sz="1700">
                <a:latin typeface="Arial" charset="0"/>
                <a:ea typeface="ＭＳ Ｐゴシック" charset="0"/>
              </a:rPr>
              <a:t>③</a:t>
            </a:r>
            <a:r>
              <a:rPr lang="ja-JP" sz="1700">
                <a:latin typeface="Arial" charset="0"/>
                <a:ea typeface="ＭＳ Ｐゴシック" charset="0"/>
              </a:rPr>
              <a:t>病院事業会計に係る共済追加費用の負担に要する経費</a:t>
            </a:r>
          </a:p>
          <a:p>
            <a:pPr marL="457200" indent="-457200">
              <a:lnSpc>
                <a:spcPct val="80000"/>
              </a:lnSpc>
              <a:buFontTx/>
              <a:buNone/>
              <a:defRPr/>
            </a:pPr>
            <a:r>
              <a:rPr lang="en-US" altLang="ja-JP" sz="1700">
                <a:latin typeface="Arial" charset="0"/>
                <a:ea typeface="ＭＳ Ｐゴシック" charset="0"/>
              </a:rPr>
              <a:t> </a:t>
            </a:r>
            <a:r>
              <a:rPr lang="ja-JP" altLang="en-US" sz="1700">
                <a:latin typeface="Arial" charset="0"/>
                <a:ea typeface="ＭＳ Ｐゴシック" charset="0"/>
              </a:rPr>
              <a:t>　</a:t>
            </a:r>
            <a:r>
              <a:rPr lang="en-US" altLang="ja-JP" sz="1700">
                <a:latin typeface="Arial" charset="0"/>
                <a:ea typeface="ＭＳ Ｐゴシック" charset="0"/>
              </a:rPr>
              <a:t>④</a:t>
            </a:r>
            <a:r>
              <a:rPr lang="ja-JP" sz="1700">
                <a:latin typeface="Arial" charset="0"/>
                <a:ea typeface="ＭＳ Ｐゴシック" charset="0"/>
              </a:rPr>
              <a:t>公立病院改革の推進に要する経費</a:t>
            </a:r>
          </a:p>
          <a:p>
            <a:pPr marL="457200" indent="-457200">
              <a:lnSpc>
                <a:spcPct val="80000"/>
              </a:lnSpc>
              <a:buFontTx/>
              <a:buNone/>
              <a:defRPr/>
            </a:pPr>
            <a:r>
              <a:rPr lang="en-US" altLang="ja-JP" sz="1700">
                <a:latin typeface="Arial" charset="0"/>
                <a:ea typeface="ＭＳ Ｐゴシック" charset="0"/>
              </a:rPr>
              <a:t> </a:t>
            </a:r>
            <a:r>
              <a:rPr lang="ja-JP" altLang="en-US" sz="1700">
                <a:latin typeface="Arial" charset="0"/>
                <a:ea typeface="ＭＳ Ｐゴシック" charset="0"/>
              </a:rPr>
              <a:t>　</a:t>
            </a:r>
            <a:r>
              <a:rPr lang="en-US" altLang="ja-JP" sz="1700">
                <a:latin typeface="Arial" charset="0"/>
                <a:ea typeface="ＭＳ Ｐゴシック" charset="0"/>
              </a:rPr>
              <a:t>⑤</a:t>
            </a:r>
            <a:r>
              <a:rPr lang="ja-JP" sz="1700">
                <a:latin typeface="Arial" charset="0"/>
                <a:ea typeface="ＭＳ Ｐゴシック" charset="0"/>
              </a:rPr>
              <a:t>医師確保対策に要する経費</a:t>
            </a:r>
          </a:p>
          <a:p>
            <a:pPr marL="457200" indent="-457200" eaLnBrk="1" hangingPunct="1">
              <a:lnSpc>
                <a:spcPct val="60000"/>
              </a:lnSpc>
              <a:buFontTx/>
              <a:buNone/>
              <a:defRPr/>
            </a:pPr>
            <a:r>
              <a:rPr lang="ja-JP" altLang="en-US" sz="1700">
                <a:latin typeface="Arial" charset="0"/>
                <a:ea typeface="ＭＳ Ｐゴシック" charset="0"/>
              </a:rPr>
              <a:t>　　経費の多くが、「その経費において、経営に伴う収入をもって充てることができないと認められるものに相当する額」を繰り出すべきとしている。</a:t>
            </a:r>
            <a:endParaRPr lang="en-US" altLang="ja-JP" sz="1700">
              <a:latin typeface="Arial" charset="0"/>
              <a:ea typeface="ＭＳ Ｐゴシック" charset="0"/>
            </a:endParaRPr>
          </a:p>
          <a:p>
            <a:pPr marL="457200" indent="-457200" eaLnBrk="1" hangingPunct="1">
              <a:lnSpc>
                <a:spcPct val="60000"/>
              </a:lnSpc>
              <a:buFontTx/>
              <a:buNone/>
              <a:defRPr/>
            </a:pPr>
            <a:r>
              <a:rPr lang="ja-JP" altLang="en-US" sz="1700">
                <a:latin typeface="Arial" charset="0"/>
                <a:ea typeface="ＭＳ Ｐゴシック" charset="0"/>
              </a:rPr>
              <a:t>　　出典平成</a:t>
            </a:r>
            <a:r>
              <a:rPr lang="en-US" altLang="ja-JP" sz="1700">
                <a:latin typeface="Arial" charset="0"/>
                <a:ea typeface="ＭＳ Ｐゴシック" charset="0"/>
              </a:rPr>
              <a:t>27</a:t>
            </a:r>
            <a:r>
              <a:rPr lang="ja-JP" altLang="en-US" sz="1700">
                <a:latin typeface="Arial" charset="0"/>
                <a:ea typeface="ＭＳ Ｐゴシック" charset="0"/>
              </a:rPr>
              <a:t>年</a:t>
            </a:r>
            <a:r>
              <a:rPr lang="en-US" altLang="ja-JP" sz="1700">
                <a:latin typeface="Arial" charset="0"/>
                <a:ea typeface="ＭＳ Ｐゴシック" charset="0"/>
              </a:rPr>
              <a:t>4</a:t>
            </a:r>
            <a:r>
              <a:rPr lang="ja-JP" altLang="en-US" sz="1700">
                <a:latin typeface="Arial" charset="0"/>
                <a:ea typeface="ＭＳ Ｐゴシック" charset="0"/>
              </a:rPr>
              <a:t>月</a:t>
            </a:r>
            <a:r>
              <a:rPr lang="en-US" altLang="ja-JP" sz="1700">
                <a:latin typeface="Arial" charset="0"/>
                <a:ea typeface="ＭＳ Ｐゴシック" charset="0"/>
              </a:rPr>
              <a:t>14</a:t>
            </a:r>
            <a:r>
              <a:rPr lang="ja-JP" altLang="en-US" sz="1700">
                <a:latin typeface="Arial" charset="0"/>
                <a:ea typeface="ＭＳ Ｐゴシック" charset="0"/>
              </a:rPr>
              <a:t>日総務副大臣「平成</a:t>
            </a:r>
            <a:r>
              <a:rPr lang="en-US" altLang="ja-JP" sz="1700">
                <a:latin typeface="Arial" charset="0"/>
                <a:ea typeface="ＭＳ Ｐゴシック" charset="0"/>
              </a:rPr>
              <a:t>27</a:t>
            </a:r>
            <a:r>
              <a:rPr lang="ja-JP" altLang="en-US" sz="1700">
                <a:latin typeface="Arial" charset="0"/>
                <a:ea typeface="ＭＳ Ｐゴシック" charset="0"/>
              </a:rPr>
              <a:t>年度の地方公営企業繰出金について」</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400" y="20638"/>
            <a:ext cx="9118600" cy="2189162"/>
          </a:xfrm>
        </p:spPr>
        <p:txBody>
          <a:bodyPr/>
          <a:lstStyle/>
          <a:p>
            <a:pPr algn="l">
              <a:defRPr/>
            </a:pPr>
            <a:r>
              <a:rPr lang="ja-JP" altLang="en-US" sz="6600" dirty="0" smtClean="0"/>
              <a:t>総務省は３つの</a:t>
            </a:r>
            <a:r>
              <a:rPr lang="ja-JP" altLang="en-US" sz="6600" dirty="0" smtClean="0">
                <a:latin typeface="Arial" charset="0"/>
                <a:ea typeface="ＭＳ Ｐゴシック" charset="0"/>
              </a:rPr>
              <a:t>操出金額</a:t>
            </a:r>
            <a:r>
              <a:rPr lang="en-US" altLang="ja-JP" sz="6600" dirty="0" smtClean="0">
                <a:latin typeface="Arial" charset="0"/>
                <a:ea typeface="ＭＳ Ｐゴシック" charset="0"/>
              </a:rPr>
              <a:t/>
            </a:r>
            <a:br>
              <a:rPr lang="en-US" altLang="ja-JP" sz="6600" dirty="0" smtClean="0">
                <a:latin typeface="Arial" charset="0"/>
                <a:ea typeface="ＭＳ Ｐゴシック" charset="0"/>
              </a:rPr>
            </a:br>
            <a:r>
              <a:rPr lang="ja-JP" altLang="en-US" sz="6600" dirty="0" smtClean="0">
                <a:latin typeface="Arial" charset="0"/>
                <a:ea typeface="ＭＳ Ｐゴシック" charset="0"/>
              </a:rPr>
              <a:t>の積算基準を示している</a:t>
            </a:r>
            <a:endParaRPr lang="ja-JP" altLang="en-US" sz="6600" dirty="0"/>
          </a:p>
        </p:txBody>
      </p:sp>
      <p:sp>
        <p:nvSpPr>
          <p:cNvPr id="3" name="コンテンツ プレースホルダー 2"/>
          <p:cNvSpPr>
            <a:spLocks noGrp="1"/>
          </p:cNvSpPr>
          <p:nvPr>
            <p:ph idx="1"/>
          </p:nvPr>
        </p:nvSpPr>
        <p:spPr>
          <a:xfrm>
            <a:off x="0" y="2357438"/>
            <a:ext cx="9144000" cy="4525962"/>
          </a:xfrm>
        </p:spPr>
        <p:txBody>
          <a:bodyPr/>
          <a:lstStyle/>
          <a:p>
            <a:pPr>
              <a:defRPr/>
            </a:pPr>
            <a:r>
              <a:rPr lang="ja-JP" altLang="ja-JP" sz="4000" dirty="0" smtClean="0"/>
              <a:t>事例</a:t>
            </a:r>
            <a:r>
              <a:rPr lang="ja-JP" altLang="en-US" sz="4000" dirty="0" smtClean="0"/>
              <a:t>１：</a:t>
            </a:r>
            <a:r>
              <a:rPr lang="ja-JP" altLang="ja-JP" sz="4000" dirty="0" smtClean="0"/>
              <a:t>地方</a:t>
            </a:r>
            <a:r>
              <a:rPr lang="ja-JP" altLang="ja-JP" sz="4000" dirty="0"/>
              <a:t>財政計画の積算を参考とする</a:t>
            </a:r>
            <a:r>
              <a:rPr lang="ja-JP" altLang="ja-JP" sz="4000" dirty="0" smtClean="0"/>
              <a:t>例</a:t>
            </a:r>
            <a:endParaRPr lang="ja-JP" altLang="ja-JP" sz="4000" dirty="0"/>
          </a:p>
          <a:p>
            <a:pPr>
              <a:defRPr/>
            </a:pPr>
            <a:r>
              <a:rPr lang="ja-JP" altLang="ja-JP" sz="4000" dirty="0"/>
              <a:t>事例</a:t>
            </a:r>
            <a:r>
              <a:rPr lang="ja-JP" altLang="ja-JP" sz="4000" dirty="0" smtClean="0"/>
              <a:t>２</a:t>
            </a:r>
            <a:r>
              <a:rPr lang="ja-JP" altLang="en-US" sz="4000" dirty="0" smtClean="0"/>
              <a:t>：</a:t>
            </a:r>
            <a:r>
              <a:rPr lang="ja-JP" altLang="ja-JP" sz="4000" dirty="0" smtClean="0"/>
              <a:t>地方</a:t>
            </a:r>
            <a:r>
              <a:rPr lang="ja-JP" altLang="ja-JP" sz="4000" dirty="0"/>
              <a:t>交付税の算定基準を参考とする</a:t>
            </a:r>
            <a:r>
              <a:rPr lang="ja-JP" altLang="ja-JP" sz="4000" dirty="0" smtClean="0"/>
              <a:t>例</a:t>
            </a:r>
            <a:endParaRPr lang="ja-JP" altLang="ja-JP" sz="4000" dirty="0"/>
          </a:p>
          <a:p>
            <a:pPr>
              <a:defRPr/>
            </a:pPr>
            <a:r>
              <a:rPr lang="ja-JP" altLang="ja-JP" sz="4000" dirty="0"/>
              <a:t>事例</a:t>
            </a:r>
            <a:r>
              <a:rPr lang="ja-JP" altLang="ja-JP" sz="4000" dirty="0" smtClean="0"/>
              <a:t>３</a:t>
            </a:r>
            <a:r>
              <a:rPr lang="ja-JP" altLang="en-US" sz="4000" dirty="0" smtClean="0"/>
              <a:t>：</a:t>
            </a:r>
            <a:r>
              <a:rPr lang="ja-JP" altLang="ja-JP" sz="4000" dirty="0" smtClean="0"/>
              <a:t>各団体</a:t>
            </a:r>
            <a:r>
              <a:rPr lang="ja-JP" altLang="ja-JP" sz="4000" dirty="0"/>
              <a:t>の歳入・歳出の実態を踏まえ、モデル的な不採算経費を積算する</a:t>
            </a:r>
            <a:r>
              <a:rPr lang="ja-JP" altLang="ja-JP" sz="4000" dirty="0" smtClean="0"/>
              <a:t>例</a:t>
            </a:r>
            <a:endParaRPr lang="ja-JP" altLang="ja-JP" sz="4000" dirty="0"/>
          </a:p>
          <a:p>
            <a:pPr>
              <a:defRPr/>
            </a:pPr>
            <a:endParaRPr lang="ja-JP" altLang="en-US" sz="4000"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pic>
        <p:nvPicPr>
          <p:cNvPr id="4" name="コンテンツ プレースホルダー 3" descr="スクリーンショット 2016-01-30 17.35.34.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47" r="-28"/>
          <a:stretch/>
        </p:blipFill>
        <p:spPr>
          <a:xfrm>
            <a:off x="0" y="26988"/>
            <a:ext cx="9105900" cy="6450012"/>
          </a:xfrm>
        </p:spPr>
      </p:pic>
      <p:sp>
        <p:nvSpPr>
          <p:cNvPr id="160771" name="テキスト ボックス 4"/>
          <p:cNvSpPr txBox="1">
            <a:spLocks noChangeArrowheads="1"/>
          </p:cNvSpPr>
          <p:nvPr/>
        </p:nvSpPr>
        <p:spPr bwMode="auto">
          <a:xfrm>
            <a:off x="1347788" y="6400800"/>
            <a:ext cx="7772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a:t>http://www.soumu.go.jp/main_sosiki/c-zaisei/hospital/pdf/hospital_4.pdf</a:t>
            </a:r>
            <a:endParaRPr lang="ja-JP" altLang="en-US" sz="180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2209800"/>
          </a:xfrm>
        </p:spPr>
        <p:txBody>
          <a:bodyPr/>
          <a:lstStyle/>
          <a:p>
            <a:pPr algn="l">
              <a:defRPr/>
            </a:pPr>
            <a:r>
              <a:rPr lang="ja-JP" altLang="en-US" sz="6000" dirty="0" smtClean="0"/>
              <a:t>不採算を明確化するために</a:t>
            </a:r>
            <a:r>
              <a:rPr lang="en-US" altLang="ja-JP" sz="6000" dirty="0" smtClean="0"/>
              <a:t/>
            </a:r>
            <a:br>
              <a:rPr lang="en-US" altLang="ja-JP" sz="6000" dirty="0" smtClean="0"/>
            </a:br>
            <a:r>
              <a:rPr lang="ja-JP" altLang="en-US" sz="6000" dirty="0" smtClean="0"/>
              <a:t>積み上げを図ることも必要</a:t>
            </a:r>
            <a:endParaRPr lang="ja-JP" altLang="en-US" sz="6000" dirty="0"/>
          </a:p>
        </p:txBody>
      </p:sp>
      <p:sp>
        <p:nvSpPr>
          <p:cNvPr id="3" name="コンテンツ プレースホルダー 2"/>
          <p:cNvSpPr>
            <a:spLocks noGrp="1"/>
          </p:cNvSpPr>
          <p:nvPr>
            <p:ph idx="1"/>
          </p:nvPr>
        </p:nvSpPr>
        <p:spPr>
          <a:xfrm>
            <a:off x="-23813" y="2438400"/>
            <a:ext cx="9167813" cy="4525963"/>
          </a:xfrm>
        </p:spPr>
        <p:txBody>
          <a:bodyPr/>
          <a:lstStyle/>
          <a:p>
            <a:pPr>
              <a:defRPr/>
            </a:pPr>
            <a:r>
              <a:rPr lang="ja-JP" altLang="en-US" sz="4800" dirty="0" smtClean="0"/>
              <a:t>地方交付税の算定基準分は金額が明確だが、どの程度の持ち出しをしているか見えてこない面もある</a:t>
            </a:r>
            <a:endParaRPr lang="en-US" altLang="ja-JP" sz="4800" dirty="0" smtClean="0"/>
          </a:p>
          <a:p>
            <a:pPr>
              <a:defRPr/>
            </a:pPr>
            <a:r>
              <a:rPr lang="ja-JP" altLang="en-US" sz="4800" dirty="0" smtClean="0"/>
              <a:t>積み上げを試みることも必要</a:t>
            </a:r>
            <a:endParaRPr lang="ja-JP" altLang="en-US" sz="4800"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229600" cy="990600"/>
          </a:xfrm>
        </p:spPr>
        <p:txBody>
          <a:bodyPr/>
          <a:lstStyle/>
          <a:p>
            <a:pPr algn="l">
              <a:defRPr/>
            </a:pPr>
            <a:r>
              <a:rPr lang="ja-JP" altLang="en-US" dirty="0" smtClean="0"/>
              <a:t>へき地</a:t>
            </a:r>
            <a:r>
              <a:rPr lang="en-US" altLang="ja-JP" dirty="0" smtClean="0"/>
              <a:t>A</a:t>
            </a:r>
            <a:r>
              <a:rPr lang="ja-JP" altLang="en-US" dirty="0" smtClean="0"/>
              <a:t>病院の繰り出し基準</a:t>
            </a:r>
            <a:endParaRPr lang="ja-JP" altLang="en-US" dirty="0"/>
          </a:p>
        </p:txBody>
      </p:sp>
      <p:pic>
        <p:nvPicPr>
          <p:cNvPr id="6" name="コンテンツ プレースホルダー 5" descr="スクリーンショット 2016-01-30 17.22.01.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527" b="-2968"/>
          <a:stretch/>
        </p:blipFill>
        <p:spPr>
          <a:xfrm>
            <a:off x="152400" y="914400"/>
            <a:ext cx="8824913" cy="5791200"/>
          </a:xfr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88" y="0"/>
            <a:ext cx="8229600" cy="1295400"/>
          </a:xfrm>
        </p:spPr>
        <p:txBody>
          <a:bodyPr/>
          <a:lstStyle/>
          <a:p>
            <a:pPr algn="l">
              <a:defRPr/>
            </a:pPr>
            <a:r>
              <a:rPr lang="ja-JP" altLang="en-US" sz="8000" dirty="0" smtClean="0"/>
              <a:t>過小繰り入れ</a:t>
            </a:r>
            <a:endParaRPr lang="ja-JP" altLang="en-US" sz="8000" dirty="0"/>
          </a:p>
        </p:txBody>
      </p:sp>
      <p:sp>
        <p:nvSpPr>
          <p:cNvPr id="3" name="コンテンツ プレースホルダー 2"/>
          <p:cNvSpPr>
            <a:spLocks noGrp="1"/>
          </p:cNvSpPr>
          <p:nvPr>
            <p:ph idx="1"/>
          </p:nvPr>
        </p:nvSpPr>
        <p:spPr>
          <a:xfrm>
            <a:off x="0" y="1371600"/>
            <a:ext cx="9144000" cy="5486400"/>
          </a:xfrm>
        </p:spPr>
        <p:txBody>
          <a:bodyPr>
            <a:normAutofit lnSpcReduction="10000"/>
          </a:bodyPr>
          <a:lstStyle/>
          <a:p>
            <a:pPr>
              <a:defRPr/>
            </a:pPr>
            <a:r>
              <a:rPr lang="ja-JP" altLang="en-US" sz="4800" dirty="0" smtClean="0"/>
              <a:t>地方交付税分として交付された金額以下の金額しか繰り入れず病院の劣化を招いて、将来の繰入金増を招いている自治体病院も少なくない</a:t>
            </a:r>
            <a:endParaRPr lang="en-US" altLang="ja-JP" sz="4800" dirty="0" smtClean="0"/>
          </a:p>
          <a:p>
            <a:pPr>
              <a:defRPr/>
            </a:pPr>
            <a:r>
              <a:rPr lang="ja-JP" altLang="en-US" sz="4400" dirty="0" smtClean="0"/>
              <a:t>適切に繰り入れて病院の経営力を上げることが将来の巨額の繰り入れを防ぐことにつながる</a:t>
            </a:r>
            <a:endParaRPr lang="ja-JP" altLang="en-US" sz="4400"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2362200"/>
          </a:xfrm>
        </p:spPr>
        <p:txBody>
          <a:bodyPr/>
          <a:lstStyle/>
          <a:p>
            <a:pPr algn="l">
              <a:defRPr/>
            </a:pPr>
            <a:r>
              <a:rPr lang="ja-JP" altLang="en-US" sz="7200" dirty="0" smtClean="0"/>
              <a:t>地方の自治体病院の</a:t>
            </a:r>
            <a:r>
              <a:rPr lang="en-US" altLang="ja-JP" sz="7200" dirty="0" smtClean="0"/>
              <a:t/>
            </a:r>
            <a:br>
              <a:rPr lang="en-US" altLang="ja-JP" sz="7200" dirty="0" smtClean="0"/>
            </a:br>
            <a:r>
              <a:rPr lang="ja-JP" altLang="en-US" sz="7200" dirty="0" smtClean="0"/>
              <a:t>税の再分配機能</a:t>
            </a:r>
            <a:endParaRPr lang="ja-JP" altLang="en-US" sz="7200" dirty="0"/>
          </a:p>
        </p:txBody>
      </p:sp>
      <p:sp>
        <p:nvSpPr>
          <p:cNvPr id="3" name="コンテンツ プレースホルダー 2"/>
          <p:cNvSpPr>
            <a:spLocks noGrp="1"/>
          </p:cNvSpPr>
          <p:nvPr>
            <p:ph idx="1"/>
          </p:nvPr>
        </p:nvSpPr>
        <p:spPr>
          <a:xfrm>
            <a:off x="15875" y="2590800"/>
            <a:ext cx="9128125" cy="4267200"/>
          </a:xfrm>
        </p:spPr>
        <p:txBody>
          <a:bodyPr>
            <a:noAutofit/>
          </a:bodyPr>
          <a:lstStyle/>
          <a:p>
            <a:pPr>
              <a:defRPr/>
            </a:pPr>
            <a:r>
              <a:rPr lang="ja-JP" altLang="en-US" sz="4800" dirty="0" smtClean="0"/>
              <a:t>地方の自治体病院については、都市と地方の税の格差を埋める再分配機能を有している</a:t>
            </a:r>
            <a:endParaRPr lang="en-US" altLang="ja-JP" sz="4800" dirty="0" smtClean="0"/>
          </a:p>
          <a:p>
            <a:pPr>
              <a:defRPr/>
            </a:pPr>
            <a:r>
              <a:rPr lang="ja-JP" altLang="en-US" sz="4800" dirty="0" smtClean="0"/>
              <a:t>税の再分配なく、条件の悪い地方で医療を提供することは難しい</a:t>
            </a:r>
            <a:endParaRPr lang="ja-JP" altLang="en-US" sz="4800"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938"/>
            <a:ext cx="9144000" cy="2506662"/>
          </a:xfrm>
        </p:spPr>
        <p:txBody>
          <a:bodyPr/>
          <a:lstStyle/>
          <a:p>
            <a:pPr algn="l">
              <a:defRPr/>
            </a:pPr>
            <a:r>
              <a:rPr lang="ja-JP" altLang="en-US" sz="7200" dirty="0" smtClean="0"/>
              <a:t>都市と地方の税の</a:t>
            </a:r>
            <a:r>
              <a:rPr lang="en-US" altLang="ja-JP" sz="7200" dirty="0" smtClean="0"/>
              <a:t/>
            </a:r>
            <a:br>
              <a:rPr lang="en-US" altLang="ja-JP" sz="7200" dirty="0" smtClean="0"/>
            </a:br>
            <a:r>
              <a:rPr lang="ja-JP" altLang="en-US" sz="7200" dirty="0" smtClean="0"/>
              <a:t>再分配をするならば</a:t>
            </a:r>
            <a:endParaRPr lang="ja-JP" altLang="en-US" sz="7200" dirty="0"/>
          </a:p>
        </p:txBody>
      </p:sp>
      <p:sp>
        <p:nvSpPr>
          <p:cNvPr id="3" name="コンテンツ プレースホルダー 2"/>
          <p:cNvSpPr>
            <a:spLocks noGrp="1"/>
          </p:cNvSpPr>
          <p:nvPr>
            <p:ph idx="1"/>
          </p:nvPr>
        </p:nvSpPr>
        <p:spPr>
          <a:xfrm>
            <a:off x="25400" y="2590800"/>
            <a:ext cx="9118600" cy="4267200"/>
          </a:xfrm>
        </p:spPr>
        <p:txBody>
          <a:bodyPr/>
          <a:lstStyle/>
          <a:p>
            <a:pPr>
              <a:defRPr/>
            </a:pPr>
            <a:r>
              <a:rPr lang="ja-JP" altLang="en-US" sz="5400" dirty="0" smtClean="0"/>
              <a:t>いらない箱物をつくるよりは、住民の命を守る病院をつくり、医療者を雇用して医療を提供した方が意義がある</a:t>
            </a:r>
            <a:endParaRPr lang="ja-JP" altLang="en-US" sz="5400"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988" y="0"/>
            <a:ext cx="9117012" cy="1143000"/>
          </a:xfrm>
        </p:spPr>
        <p:txBody>
          <a:bodyPr/>
          <a:lstStyle/>
          <a:p>
            <a:pPr algn="l">
              <a:defRPr/>
            </a:pPr>
            <a:r>
              <a:rPr lang="ja-JP" altLang="en-US" sz="6600" dirty="0" smtClean="0"/>
              <a:t>産業としての自治体病院</a:t>
            </a:r>
            <a:endParaRPr lang="ja-JP" altLang="en-US" sz="6600" dirty="0"/>
          </a:p>
        </p:txBody>
      </p:sp>
      <p:sp>
        <p:nvSpPr>
          <p:cNvPr id="3" name="コンテンツ プレースホルダー 2"/>
          <p:cNvSpPr>
            <a:spLocks noGrp="1"/>
          </p:cNvSpPr>
          <p:nvPr>
            <p:ph idx="1"/>
          </p:nvPr>
        </p:nvSpPr>
        <p:spPr>
          <a:xfrm>
            <a:off x="20638" y="1219200"/>
            <a:ext cx="9123362" cy="5638800"/>
          </a:xfrm>
        </p:spPr>
        <p:txBody>
          <a:bodyPr>
            <a:normAutofit lnSpcReduction="10000"/>
          </a:bodyPr>
          <a:lstStyle/>
          <a:p>
            <a:pPr>
              <a:defRPr/>
            </a:pPr>
            <a:r>
              <a:rPr lang="ja-JP" altLang="en-US" sz="5400" dirty="0" smtClean="0"/>
              <a:t>地方の自治体病院の支出の約</a:t>
            </a:r>
            <a:r>
              <a:rPr lang="en-US" altLang="ja-JP" sz="5400" dirty="0" smtClean="0"/>
              <a:t>6〜</a:t>
            </a:r>
            <a:r>
              <a:rPr lang="ja-JP" altLang="en-US" sz="5400" dirty="0" smtClean="0"/>
              <a:t>７割は人件費</a:t>
            </a:r>
            <a:endParaRPr lang="en-US" altLang="ja-JP" sz="5400" dirty="0" smtClean="0"/>
          </a:p>
          <a:p>
            <a:pPr>
              <a:defRPr/>
            </a:pPr>
            <a:r>
              <a:rPr lang="ja-JP" altLang="en-US" sz="5400" dirty="0" smtClean="0"/>
              <a:t>地域の重要な雇用先という面がある</a:t>
            </a:r>
            <a:endParaRPr lang="en-US" altLang="ja-JP" sz="5400" dirty="0" smtClean="0"/>
          </a:p>
          <a:p>
            <a:pPr>
              <a:defRPr/>
            </a:pPr>
            <a:r>
              <a:rPr lang="ja-JP" altLang="en-US" sz="5400" dirty="0" smtClean="0"/>
              <a:t>食材や物品の購入などで地域に落ちるお金を相当額に及ぶ</a:t>
            </a:r>
            <a:endParaRPr lang="ja-JP" altLang="en-US" sz="5400"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05000" y="1219200"/>
            <a:ext cx="1752600" cy="4191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dirty="0">
                <a:solidFill>
                  <a:srgbClr val="000000"/>
                </a:solidFill>
              </a:rPr>
              <a:t>診療報酬</a:t>
            </a:r>
          </a:p>
        </p:txBody>
      </p:sp>
      <p:sp>
        <p:nvSpPr>
          <p:cNvPr id="5" name="正方形/長方形 4"/>
          <p:cNvSpPr/>
          <p:nvPr/>
        </p:nvSpPr>
        <p:spPr>
          <a:xfrm>
            <a:off x="1905000" y="457200"/>
            <a:ext cx="1752600" cy="762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dirty="0">
                <a:solidFill>
                  <a:srgbClr val="000000"/>
                </a:solidFill>
              </a:rPr>
              <a:t>住民</a:t>
            </a:r>
            <a:endParaRPr lang="en-US" altLang="ja-JP" dirty="0">
              <a:solidFill>
                <a:srgbClr val="000000"/>
              </a:solidFill>
            </a:endParaRPr>
          </a:p>
          <a:p>
            <a:pPr algn="ctr">
              <a:defRPr/>
            </a:pPr>
            <a:r>
              <a:rPr lang="ja-JP" altLang="en-US" dirty="0">
                <a:solidFill>
                  <a:srgbClr val="000000"/>
                </a:solidFill>
              </a:rPr>
              <a:t>自己負担</a:t>
            </a:r>
          </a:p>
        </p:txBody>
      </p:sp>
      <p:sp>
        <p:nvSpPr>
          <p:cNvPr id="6" name="正方形/長方形 5"/>
          <p:cNvSpPr/>
          <p:nvPr/>
        </p:nvSpPr>
        <p:spPr>
          <a:xfrm>
            <a:off x="1905000" y="5410200"/>
            <a:ext cx="1752600" cy="1295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dirty="0">
                <a:solidFill>
                  <a:srgbClr val="000000"/>
                </a:solidFill>
              </a:rPr>
              <a:t>一般会計繰入金</a:t>
            </a:r>
          </a:p>
        </p:txBody>
      </p:sp>
      <p:sp>
        <p:nvSpPr>
          <p:cNvPr id="8" name="正方形/長方形 7"/>
          <p:cNvSpPr/>
          <p:nvPr/>
        </p:nvSpPr>
        <p:spPr>
          <a:xfrm>
            <a:off x="152400" y="1219200"/>
            <a:ext cx="1447800" cy="4191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dirty="0">
                <a:solidFill>
                  <a:srgbClr val="000000"/>
                </a:solidFill>
              </a:rPr>
              <a:t>健康保険</a:t>
            </a:r>
            <a:endParaRPr lang="en-US" altLang="ja-JP" dirty="0">
              <a:solidFill>
                <a:srgbClr val="000000"/>
              </a:solidFill>
            </a:endParaRPr>
          </a:p>
          <a:p>
            <a:pPr algn="ctr">
              <a:defRPr/>
            </a:pPr>
            <a:r>
              <a:rPr lang="ja-JP" altLang="en-US" dirty="0">
                <a:solidFill>
                  <a:srgbClr val="000000"/>
                </a:solidFill>
              </a:rPr>
              <a:t>保険料</a:t>
            </a:r>
            <a:r>
              <a:rPr lang="en-US" altLang="ja-JP" dirty="0">
                <a:solidFill>
                  <a:srgbClr val="000000"/>
                </a:solidFill>
              </a:rPr>
              <a:t/>
            </a:r>
            <a:br>
              <a:rPr lang="en-US" altLang="ja-JP" dirty="0">
                <a:solidFill>
                  <a:srgbClr val="000000"/>
                </a:solidFill>
              </a:rPr>
            </a:br>
            <a:r>
              <a:rPr lang="ja-JP" altLang="en-US" dirty="0">
                <a:solidFill>
                  <a:srgbClr val="000000"/>
                </a:solidFill>
              </a:rPr>
              <a:t>＋</a:t>
            </a:r>
            <a:endParaRPr lang="en-US" altLang="ja-JP" dirty="0">
              <a:solidFill>
                <a:srgbClr val="000000"/>
              </a:solidFill>
            </a:endParaRPr>
          </a:p>
          <a:p>
            <a:pPr algn="ctr">
              <a:defRPr/>
            </a:pPr>
            <a:r>
              <a:rPr lang="ja-JP" altLang="en-US" dirty="0">
                <a:solidFill>
                  <a:srgbClr val="000000"/>
                </a:solidFill>
              </a:rPr>
              <a:t>国庫負担</a:t>
            </a:r>
            <a:endParaRPr lang="en-US" altLang="ja-JP" dirty="0">
              <a:solidFill>
                <a:srgbClr val="000000"/>
              </a:solidFill>
            </a:endParaRPr>
          </a:p>
          <a:p>
            <a:pPr algn="ctr">
              <a:defRPr/>
            </a:pPr>
            <a:r>
              <a:rPr lang="ja-JP" altLang="en-US" dirty="0">
                <a:solidFill>
                  <a:srgbClr val="000000"/>
                </a:solidFill>
              </a:rPr>
              <a:t>＋</a:t>
            </a:r>
            <a:r>
              <a:rPr lang="en-US" altLang="ja-JP" dirty="0">
                <a:solidFill>
                  <a:srgbClr val="000000"/>
                </a:solidFill>
              </a:rPr>
              <a:t/>
            </a:r>
            <a:br>
              <a:rPr lang="en-US" altLang="ja-JP" dirty="0">
                <a:solidFill>
                  <a:srgbClr val="000000"/>
                </a:solidFill>
              </a:rPr>
            </a:br>
            <a:r>
              <a:rPr lang="ja-JP" altLang="en-US" dirty="0">
                <a:solidFill>
                  <a:srgbClr val="000000"/>
                </a:solidFill>
              </a:rPr>
              <a:t>都道府県</a:t>
            </a:r>
            <a:endParaRPr lang="en-US" altLang="ja-JP" dirty="0">
              <a:solidFill>
                <a:srgbClr val="000000"/>
              </a:solidFill>
            </a:endParaRPr>
          </a:p>
          <a:p>
            <a:pPr algn="ctr">
              <a:defRPr/>
            </a:pPr>
            <a:r>
              <a:rPr lang="ja-JP" altLang="en-US" dirty="0">
                <a:solidFill>
                  <a:srgbClr val="000000"/>
                </a:solidFill>
              </a:rPr>
              <a:t>負担</a:t>
            </a:r>
            <a:r>
              <a:rPr lang="en-US" altLang="ja-JP" dirty="0">
                <a:solidFill>
                  <a:srgbClr val="000000"/>
                </a:solidFill>
              </a:rPr>
              <a:t/>
            </a:r>
            <a:br>
              <a:rPr lang="en-US" altLang="ja-JP" dirty="0">
                <a:solidFill>
                  <a:srgbClr val="000000"/>
                </a:solidFill>
              </a:rPr>
            </a:br>
            <a:r>
              <a:rPr lang="ja-JP" altLang="en-US" dirty="0">
                <a:solidFill>
                  <a:srgbClr val="000000"/>
                </a:solidFill>
              </a:rPr>
              <a:t>＋</a:t>
            </a:r>
            <a:r>
              <a:rPr lang="en-US" altLang="ja-JP" dirty="0">
                <a:solidFill>
                  <a:srgbClr val="000000"/>
                </a:solidFill>
              </a:rPr>
              <a:t/>
            </a:r>
            <a:br>
              <a:rPr lang="en-US" altLang="ja-JP" dirty="0">
                <a:solidFill>
                  <a:srgbClr val="000000"/>
                </a:solidFill>
              </a:rPr>
            </a:br>
            <a:r>
              <a:rPr lang="ja-JP" altLang="en-US" dirty="0">
                <a:solidFill>
                  <a:srgbClr val="000000"/>
                </a:solidFill>
              </a:rPr>
              <a:t>市町村</a:t>
            </a:r>
            <a:r>
              <a:rPr lang="en-US" altLang="ja-JP" dirty="0">
                <a:solidFill>
                  <a:srgbClr val="000000"/>
                </a:solidFill>
              </a:rPr>
              <a:t/>
            </a:r>
            <a:br>
              <a:rPr lang="en-US" altLang="ja-JP" dirty="0">
                <a:solidFill>
                  <a:srgbClr val="000000"/>
                </a:solidFill>
              </a:rPr>
            </a:br>
            <a:r>
              <a:rPr lang="ja-JP" altLang="en-US" dirty="0">
                <a:solidFill>
                  <a:srgbClr val="000000"/>
                </a:solidFill>
              </a:rPr>
              <a:t>負担</a:t>
            </a:r>
            <a:r>
              <a:rPr lang="en-US" altLang="ja-JP" dirty="0">
                <a:solidFill>
                  <a:srgbClr val="000000"/>
                </a:solidFill>
              </a:rPr>
              <a:t/>
            </a:r>
            <a:br>
              <a:rPr lang="en-US" altLang="ja-JP" dirty="0">
                <a:solidFill>
                  <a:srgbClr val="000000"/>
                </a:solidFill>
              </a:rPr>
            </a:br>
            <a:r>
              <a:rPr lang="ja-JP" altLang="en-US" dirty="0">
                <a:solidFill>
                  <a:srgbClr val="000000"/>
                </a:solidFill>
              </a:rPr>
              <a:t>＋</a:t>
            </a:r>
            <a:r>
              <a:rPr lang="en-US" altLang="ja-JP" dirty="0">
                <a:solidFill>
                  <a:srgbClr val="000000"/>
                </a:solidFill>
              </a:rPr>
              <a:t/>
            </a:r>
            <a:br>
              <a:rPr lang="en-US" altLang="ja-JP" dirty="0">
                <a:solidFill>
                  <a:srgbClr val="000000"/>
                </a:solidFill>
              </a:rPr>
            </a:br>
            <a:r>
              <a:rPr lang="ja-JP" altLang="en-US" dirty="0">
                <a:solidFill>
                  <a:srgbClr val="000000"/>
                </a:solidFill>
              </a:rPr>
              <a:t>高齢者医療現役負担</a:t>
            </a:r>
            <a:endParaRPr lang="en-US" altLang="ja-JP" dirty="0">
              <a:solidFill>
                <a:srgbClr val="000000"/>
              </a:solidFill>
            </a:endParaRPr>
          </a:p>
        </p:txBody>
      </p:sp>
      <p:sp>
        <p:nvSpPr>
          <p:cNvPr id="9" name="正方形/長方形 8"/>
          <p:cNvSpPr/>
          <p:nvPr/>
        </p:nvSpPr>
        <p:spPr>
          <a:xfrm>
            <a:off x="152400" y="5410200"/>
            <a:ext cx="1447800" cy="762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dirty="0">
                <a:solidFill>
                  <a:srgbClr val="000000"/>
                </a:solidFill>
              </a:rPr>
              <a:t>地方交付税</a:t>
            </a:r>
            <a:endParaRPr lang="en-US" altLang="ja-JP" dirty="0">
              <a:solidFill>
                <a:srgbClr val="000000"/>
              </a:solidFill>
            </a:endParaRPr>
          </a:p>
        </p:txBody>
      </p:sp>
      <p:sp>
        <p:nvSpPr>
          <p:cNvPr id="10" name="正方形/長方形 9"/>
          <p:cNvSpPr/>
          <p:nvPr/>
        </p:nvSpPr>
        <p:spPr>
          <a:xfrm>
            <a:off x="152400" y="6172200"/>
            <a:ext cx="1447800" cy="533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dirty="0">
                <a:solidFill>
                  <a:srgbClr val="000000"/>
                </a:solidFill>
              </a:rPr>
              <a:t>自治体負担</a:t>
            </a:r>
            <a:endParaRPr lang="en-US" altLang="ja-JP" dirty="0">
              <a:solidFill>
                <a:srgbClr val="000000"/>
              </a:solidFill>
            </a:endParaRPr>
          </a:p>
        </p:txBody>
      </p:sp>
      <p:sp>
        <p:nvSpPr>
          <p:cNvPr id="11" name="正方形/長方形 10"/>
          <p:cNvSpPr/>
          <p:nvPr/>
        </p:nvSpPr>
        <p:spPr>
          <a:xfrm>
            <a:off x="5029200" y="457200"/>
            <a:ext cx="1752600" cy="3352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dirty="0">
                <a:solidFill>
                  <a:srgbClr val="000000"/>
                </a:solidFill>
              </a:rPr>
              <a:t>人件費</a:t>
            </a:r>
            <a:endParaRPr lang="en-US" altLang="ja-JP" dirty="0">
              <a:solidFill>
                <a:srgbClr val="000000"/>
              </a:solidFill>
            </a:endParaRPr>
          </a:p>
          <a:p>
            <a:pPr algn="ctr">
              <a:defRPr/>
            </a:pPr>
            <a:r>
              <a:rPr lang="ja-JP" altLang="en-US" dirty="0">
                <a:solidFill>
                  <a:srgbClr val="000000"/>
                </a:solidFill>
              </a:rPr>
              <a:t>（６</a:t>
            </a:r>
            <a:r>
              <a:rPr lang="en-US" altLang="ja-JP" dirty="0">
                <a:solidFill>
                  <a:srgbClr val="000000"/>
                </a:solidFill>
              </a:rPr>
              <a:t>〜7</a:t>
            </a:r>
            <a:r>
              <a:rPr lang="ja-JP" altLang="en-US" dirty="0">
                <a:solidFill>
                  <a:srgbClr val="000000"/>
                </a:solidFill>
              </a:rPr>
              <a:t>割）</a:t>
            </a:r>
          </a:p>
        </p:txBody>
      </p:sp>
      <p:sp>
        <p:nvSpPr>
          <p:cNvPr id="12" name="正方形/長方形 11"/>
          <p:cNvSpPr/>
          <p:nvPr/>
        </p:nvSpPr>
        <p:spPr>
          <a:xfrm>
            <a:off x="5029200" y="5562600"/>
            <a:ext cx="1752600" cy="1143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dirty="0">
                <a:solidFill>
                  <a:srgbClr val="000000"/>
                </a:solidFill>
              </a:rPr>
              <a:t>病院建物</a:t>
            </a:r>
            <a:endParaRPr lang="en-US" altLang="ja-JP" dirty="0">
              <a:solidFill>
                <a:srgbClr val="000000"/>
              </a:solidFill>
            </a:endParaRPr>
          </a:p>
          <a:p>
            <a:pPr algn="ctr">
              <a:defRPr/>
            </a:pPr>
            <a:r>
              <a:rPr lang="ja-JP" altLang="en-US" dirty="0">
                <a:solidFill>
                  <a:srgbClr val="000000"/>
                </a:solidFill>
              </a:rPr>
              <a:t>医療機器</a:t>
            </a:r>
            <a:endParaRPr lang="en-US" altLang="ja-JP" dirty="0">
              <a:solidFill>
                <a:srgbClr val="000000"/>
              </a:solidFill>
            </a:endParaRPr>
          </a:p>
          <a:p>
            <a:pPr algn="ctr">
              <a:defRPr/>
            </a:pPr>
            <a:r>
              <a:rPr lang="ja-JP" altLang="en-US" dirty="0">
                <a:solidFill>
                  <a:srgbClr val="000000"/>
                </a:solidFill>
              </a:rPr>
              <a:t>整備費</a:t>
            </a:r>
          </a:p>
        </p:txBody>
      </p:sp>
      <p:sp>
        <p:nvSpPr>
          <p:cNvPr id="167945" name="テキスト ボックス 12"/>
          <p:cNvSpPr txBox="1">
            <a:spLocks noChangeArrowheads="1"/>
          </p:cNvSpPr>
          <p:nvPr/>
        </p:nvSpPr>
        <p:spPr bwMode="auto">
          <a:xfrm>
            <a:off x="2362200" y="3175"/>
            <a:ext cx="1066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a:t>収入</a:t>
            </a:r>
          </a:p>
        </p:txBody>
      </p:sp>
      <p:sp>
        <p:nvSpPr>
          <p:cNvPr id="167946" name="テキスト ボックス 13"/>
          <p:cNvSpPr txBox="1">
            <a:spLocks noChangeArrowheads="1"/>
          </p:cNvSpPr>
          <p:nvPr/>
        </p:nvSpPr>
        <p:spPr bwMode="auto">
          <a:xfrm>
            <a:off x="5486400" y="17463"/>
            <a:ext cx="10668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a:t>支出</a:t>
            </a:r>
          </a:p>
        </p:txBody>
      </p:sp>
      <p:sp>
        <p:nvSpPr>
          <p:cNvPr id="15" name="正方形/長方形 14"/>
          <p:cNvSpPr/>
          <p:nvPr/>
        </p:nvSpPr>
        <p:spPr>
          <a:xfrm>
            <a:off x="5029200" y="3810000"/>
            <a:ext cx="1752600" cy="17526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dirty="0">
                <a:solidFill>
                  <a:srgbClr val="000000"/>
                </a:solidFill>
              </a:rPr>
              <a:t>その他</a:t>
            </a:r>
            <a:endParaRPr lang="en-US" altLang="ja-JP" dirty="0">
              <a:solidFill>
                <a:srgbClr val="000000"/>
              </a:solidFill>
            </a:endParaRPr>
          </a:p>
          <a:p>
            <a:pPr algn="ctr">
              <a:defRPr/>
            </a:pPr>
            <a:r>
              <a:rPr lang="ja-JP" altLang="en-US" dirty="0">
                <a:solidFill>
                  <a:srgbClr val="000000"/>
                </a:solidFill>
              </a:rPr>
              <a:t>支出</a:t>
            </a:r>
          </a:p>
        </p:txBody>
      </p:sp>
      <p:sp>
        <p:nvSpPr>
          <p:cNvPr id="16" name="正方形/長方形 15"/>
          <p:cNvSpPr/>
          <p:nvPr/>
        </p:nvSpPr>
        <p:spPr>
          <a:xfrm>
            <a:off x="7239000" y="1066800"/>
            <a:ext cx="1752600" cy="2743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dirty="0">
                <a:solidFill>
                  <a:srgbClr val="000000"/>
                </a:solidFill>
              </a:rPr>
              <a:t>地域に落ちる</a:t>
            </a:r>
            <a:endParaRPr lang="en-US" altLang="ja-JP" dirty="0">
              <a:solidFill>
                <a:srgbClr val="000000"/>
              </a:solidFill>
            </a:endParaRPr>
          </a:p>
          <a:p>
            <a:pPr algn="ctr">
              <a:defRPr/>
            </a:pPr>
            <a:r>
              <a:rPr lang="ja-JP" altLang="en-US" dirty="0">
                <a:solidFill>
                  <a:srgbClr val="000000"/>
                </a:solidFill>
              </a:rPr>
              <a:t>お金</a:t>
            </a:r>
            <a:endParaRPr lang="en-US" altLang="ja-JP" dirty="0">
              <a:solidFill>
                <a:srgbClr val="000000"/>
              </a:solidFill>
            </a:endParaRPr>
          </a:p>
          <a:p>
            <a:pPr algn="ctr">
              <a:defRPr/>
            </a:pPr>
            <a:endParaRPr lang="en-US" altLang="ja-JP" dirty="0">
              <a:solidFill>
                <a:srgbClr val="000000"/>
              </a:solidFill>
            </a:endParaRPr>
          </a:p>
          <a:p>
            <a:pPr algn="ctr">
              <a:defRPr/>
            </a:pPr>
            <a:r>
              <a:rPr lang="ja-JP" altLang="en-US" dirty="0">
                <a:solidFill>
                  <a:srgbClr val="000000"/>
                </a:solidFill>
              </a:rPr>
              <a:t>一部は住民税</a:t>
            </a:r>
          </a:p>
        </p:txBody>
      </p:sp>
      <p:sp>
        <p:nvSpPr>
          <p:cNvPr id="17" name="正方形/長方形 16"/>
          <p:cNvSpPr/>
          <p:nvPr/>
        </p:nvSpPr>
        <p:spPr>
          <a:xfrm>
            <a:off x="7239000" y="457200"/>
            <a:ext cx="1752600" cy="6096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dirty="0">
                <a:solidFill>
                  <a:srgbClr val="000000"/>
                </a:solidFill>
              </a:rPr>
              <a:t>地域外居住</a:t>
            </a:r>
          </a:p>
        </p:txBody>
      </p:sp>
      <p:sp>
        <p:nvSpPr>
          <p:cNvPr id="18" name="正方形/長方形 17"/>
          <p:cNvSpPr/>
          <p:nvPr/>
        </p:nvSpPr>
        <p:spPr>
          <a:xfrm>
            <a:off x="7239000" y="3810000"/>
            <a:ext cx="1752600" cy="533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dirty="0">
                <a:solidFill>
                  <a:srgbClr val="000000"/>
                </a:solidFill>
              </a:rPr>
              <a:t>地域に</a:t>
            </a:r>
            <a:endParaRPr lang="en-US" altLang="ja-JP" dirty="0">
              <a:solidFill>
                <a:srgbClr val="000000"/>
              </a:solidFill>
            </a:endParaRPr>
          </a:p>
          <a:p>
            <a:pPr algn="ctr">
              <a:defRPr/>
            </a:pPr>
            <a:r>
              <a:rPr lang="ja-JP" altLang="en-US" dirty="0">
                <a:solidFill>
                  <a:srgbClr val="000000"/>
                </a:solidFill>
              </a:rPr>
              <a:t>落ちるお金</a:t>
            </a:r>
          </a:p>
        </p:txBody>
      </p:sp>
      <p:sp>
        <p:nvSpPr>
          <p:cNvPr id="19" name="正方形/長方形 18"/>
          <p:cNvSpPr/>
          <p:nvPr/>
        </p:nvSpPr>
        <p:spPr>
          <a:xfrm>
            <a:off x="7239000" y="4343400"/>
            <a:ext cx="1752600" cy="1219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dirty="0">
                <a:solidFill>
                  <a:srgbClr val="000000"/>
                </a:solidFill>
              </a:rPr>
              <a:t>地域外に流出するお金</a:t>
            </a:r>
            <a:r>
              <a:rPr lang="en-US" altLang="ja-JP" dirty="0">
                <a:solidFill>
                  <a:srgbClr val="000000"/>
                </a:solidFill>
              </a:rPr>
              <a:t/>
            </a:r>
            <a:br>
              <a:rPr lang="en-US" altLang="ja-JP" dirty="0">
                <a:solidFill>
                  <a:srgbClr val="000000"/>
                </a:solidFill>
              </a:rPr>
            </a:br>
            <a:r>
              <a:rPr lang="ja-JP" altLang="en-US" dirty="0">
                <a:solidFill>
                  <a:srgbClr val="000000"/>
                </a:solidFill>
              </a:rPr>
              <a:t>（薬剤など）</a:t>
            </a:r>
          </a:p>
        </p:txBody>
      </p:sp>
      <p:sp>
        <p:nvSpPr>
          <p:cNvPr id="20" name="正方形/長方形 19"/>
          <p:cNvSpPr/>
          <p:nvPr/>
        </p:nvSpPr>
        <p:spPr>
          <a:xfrm>
            <a:off x="7239000" y="5562600"/>
            <a:ext cx="1752600" cy="304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1200" dirty="0">
                <a:solidFill>
                  <a:srgbClr val="000000"/>
                </a:solidFill>
              </a:rPr>
              <a:t>地域に落ちるお金</a:t>
            </a:r>
          </a:p>
        </p:txBody>
      </p:sp>
      <p:sp>
        <p:nvSpPr>
          <p:cNvPr id="21" name="正方形/長方形 20"/>
          <p:cNvSpPr/>
          <p:nvPr/>
        </p:nvSpPr>
        <p:spPr>
          <a:xfrm>
            <a:off x="7239000" y="5867400"/>
            <a:ext cx="1752600" cy="838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dirty="0">
                <a:solidFill>
                  <a:srgbClr val="000000"/>
                </a:solidFill>
              </a:rPr>
              <a:t>地域外に流出するお金</a:t>
            </a:r>
          </a:p>
        </p:txBody>
      </p:sp>
      <p:sp>
        <p:nvSpPr>
          <p:cNvPr id="2" name="正方形/長方形 1"/>
          <p:cNvSpPr/>
          <p:nvPr/>
        </p:nvSpPr>
        <p:spPr>
          <a:xfrm>
            <a:off x="1905000" y="457200"/>
            <a:ext cx="1752600" cy="7620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22" name="正方形/長方形 21"/>
          <p:cNvSpPr/>
          <p:nvPr/>
        </p:nvSpPr>
        <p:spPr>
          <a:xfrm>
            <a:off x="152400" y="6172200"/>
            <a:ext cx="1447800" cy="5334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23" name="正方形/長方形 22"/>
          <p:cNvSpPr/>
          <p:nvPr/>
        </p:nvSpPr>
        <p:spPr>
          <a:xfrm>
            <a:off x="152400" y="3657600"/>
            <a:ext cx="1447800" cy="6858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24" name="正方形/長方形 23"/>
          <p:cNvSpPr/>
          <p:nvPr/>
        </p:nvSpPr>
        <p:spPr>
          <a:xfrm>
            <a:off x="7239000" y="1066800"/>
            <a:ext cx="1752600" cy="27432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25" name="正方形/長方形 24"/>
          <p:cNvSpPr/>
          <p:nvPr/>
        </p:nvSpPr>
        <p:spPr>
          <a:xfrm>
            <a:off x="7239000" y="3810000"/>
            <a:ext cx="1752600" cy="5334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26" name="正方形/長方形 25"/>
          <p:cNvSpPr/>
          <p:nvPr/>
        </p:nvSpPr>
        <p:spPr>
          <a:xfrm>
            <a:off x="7239000" y="5562600"/>
            <a:ext cx="1752600" cy="3048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p:txBody>
          <a:bodyPr/>
          <a:lstStyle/>
          <a:p>
            <a:pPr>
              <a:defRPr/>
            </a:pPr>
            <a:endParaRPr lang="ja-JP" altLang="en-US">
              <a:latin typeface="Arial" charset="0"/>
              <a:ea typeface="ＭＳ Ｐゴシック" charset="0"/>
            </a:endParaRPr>
          </a:p>
        </p:txBody>
      </p:sp>
      <p:sp>
        <p:nvSpPr>
          <p:cNvPr id="11267" name="コンテンツ プレースホルダー 2"/>
          <p:cNvSpPr>
            <a:spLocks noGrp="1"/>
          </p:cNvSpPr>
          <p:nvPr>
            <p:ph idx="1"/>
          </p:nvPr>
        </p:nvSpPr>
        <p:spPr/>
        <p:txBody>
          <a:bodyPr/>
          <a:lstStyle/>
          <a:p>
            <a:pPr>
              <a:defRPr/>
            </a:pPr>
            <a:endParaRPr lang="ja-JP" altLang="en-US">
              <a:latin typeface="Arial" charset="0"/>
              <a:ea typeface="ＭＳ Ｐゴシック" charset="0"/>
            </a:endParaRPr>
          </a:p>
        </p:txBody>
      </p:sp>
      <p:pic>
        <p:nvPicPr>
          <p:cNvPr id="1126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56700" cy="6597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 name="角丸四角形吹き出し 3"/>
          <p:cNvSpPr/>
          <p:nvPr/>
        </p:nvSpPr>
        <p:spPr>
          <a:xfrm>
            <a:off x="5795963" y="2852738"/>
            <a:ext cx="3024187" cy="2447925"/>
          </a:xfrm>
          <a:prstGeom prst="wedgeRoundRectCallout">
            <a:avLst>
              <a:gd name="adj1" fmla="val -107357"/>
              <a:gd name="adj2" fmla="val 4114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5400" dirty="0">
                <a:solidFill>
                  <a:schemeClr val="tx1"/>
                </a:solidFill>
                <a:latin typeface="HGP創英角ﾎﾟｯﾌﾟ体" pitchFamily="50" charset="-128"/>
                <a:ea typeface="HGP創英角ﾎﾟｯﾌﾟ体" pitchFamily="50" charset="-128"/>
              </a:rPr>
              <a:t>日本は下から</a:t>
            </a:r>
            <a:endParaRPr lang="en-US" altLang="ja-JP" sz="5400" dirty="0">
              <a:solidFill>
                <a:schemeClr val="tx1"/>
              </a:solidFill>
              <a:latin typeface="HGP創英角ﾎﾟｯﾌﾟ体" pitchFamily="50" charset="-128"/>
              <a:ea typeface="HGP創英角ﾎﾟｯﾌﾟ体" pitchFamily="50" charset="-128"/>
            </a:endParaRPr>
          </a:p>
          <a:p>
            <a:pPr algn="ctr">
              <a:defRPr/>
            </a:pPr>
            <a:r>
              <a:rPr lang="en-US" altLang="ja-JP" sz="5400" dirty="0">
                <a:solidFill>
                  <a:schemeClr val="tx1"/>
                </a:solidFill>
                <a:latin typeface="HGP創英角ﾎﾟｯﾌﾟ体" pitchFamily="50" charset="-128"/>
                <a:ea typeface="HGP創英角ﾎﾟｯﾌﾟ体" pitchFamily="50" charset="-128"/>
              </a:rPr>
              <a:t>4</a:t>
            </a:r>
            <a:r>
              <a:rPr lang="ja-JP" altLang="en-US" sz="5400" dirty="0">
                <a:solidFill>
                  <a:schemeClr val="tx1"/>
                </a:solidFill>
                <a:latin typeface="HGP創英角ﾎﾟｯﾌﾟ体" pitchFamily="50" charset="-128"/>
                <a:ea typeface="HGP創英角ﾎﾟｯﾌﾟ体" pitchFamily="50" charset="-128"/>
              </a:rPr>
              <a:t>番目</a:t>
            </a:r>
          </a:p>
        </p:txBody>
      </p:sp>
      <p:sp>
        <p:nvSpPr>
          <p:cNvPr id="31749" name="テキスト ボックス 4"/>
          <p:cNvSpPr txBox="1">
            <a:spLocks noChangeArrowheads="1"/>
          </p:cNvSpPr>
          <p:nvPr/>
        </p:nvSpPr>
        <p:spPr bwMode="auto">
          <a:xfrm>
            <a:off x="4859338" y="6597650"/>
            <a:ext cx="4249737"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600"/>
              <a:t>厚生労働省「医師を取り巻く現状等について」</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938"/>
            <a:ext cx="9144000" cy="2582862"/>
          </a:xfrm>
        </p:spPr>
        <p:txBody>
          <a:bodyPr/>
          <a:lstStyle/>
          <a:p>
            <a:pPr algn="l">
              <a:defRPr/>
            </a:pPr>
            <a:r>
              <a:rPr lang="ja-JP" altLang="en-US" sz="8000" dirty="0" smtClean="0"/>
              <a:t>交付税＋</a:t>
            </a:r>
            <a:r>
              <a:rPr lang="en-US" altLang="ja-JP" sz="11500" dirty="0" smtClean="0"/>
              <a:t>α</a:t>
            </a:r>
            <a:r>
              <a:rPr lang="ja-JP" altLang="en-US" sz="8000" dirty="0" smtClean="0"/>
              <a:t>なら</a:t>
            </a:r>
            <a:r>
              <a:rPr lang="en-US" altLang="ja-JP" sz="8000" dirty="0" smtClean="0"/>
              <a:t/>
            </a:r>
            <a:br>
              <a:rPr lang="en-US" altLang="ja-JP" sz="8000" dirty="0" smtClean="0"/>
            </a:br>
            <a:r>
              <a:rPr lang="ja-JP" altLang="en-US" sz="8000" dirty="0" smtClean="0"/>
              <a:t>問題なし</a:t>
            </a:r>
            <a:endParaRPr lang="ja-JP" altLang="en-US" sz="8000" dirty="0"/>
          </a:p>
        </p:txBody>
      </p:sp>
      <p:sp>
        <p:nvSpPr>
          <p:cNvPr id="3" name="コンテンツ プレースホルダー 2"/>
          <p:cNvSpPr>
            <a:spLocks noGrp="1"/>
          </p:cNvSpPr>
          <p:nvPr>
            <p:ph idx="1"/>
          </p:nvPr>
        </p:nvSpPr>
        <p:spPr>
          <a:xfrm>
            <a:off x="3175" y="2819400"/>
            <a:ext cx="9140825" cy="4067175"/>
          </a:xfrm>
        </p:spPr>
        <p:txBody>
          <a:bodyPr>
            <a:normAutofit lnSpcReduction="10000"/>
          </a:bodyPr>
          <a:lstStyle/>
          <a:p>
            <a:pPr>
              <a:defRPr/>
            </a:pPr>
            <a:r>
              <a:rPr lang="ja-JP" altLang="en-US" sz="5400" dirty="0" smtClean="0"/>
              <a:t>自治体の操出金が巨額となり、自治体財政が破たんするのは問題</a:t>
            </a:r>
            <a:endParaRPr lang="en-US" altLang="ja-JP" sz="5400" dirty="0" smtClean="0"/>
          </a:p>
          <a:p>
            <a:pPr>
              <a:defRPr/>
            </a:pPr>
            <a:r>
              <a:rPr lang="ja-JP" altLang="en-US" sz="5400" dirty="0"/>
              <a:t>交付税＋</a:t>
            </a:r>
            <a:r>
              <a:rPr lang="en-US" altLang="ja-JP" sz="5400" dirty="0" smtClean="0"/>
              <a:t>α</a:t>
            </a:r>
            <a:r>
              <a:rPr lang="ja-JP" altLang="en-US" sz="5400" dirty="0" smtClean="0"/>
              <a:t>で病院を運営できるなら問題なし</a:t>
            </a:r>
            <a:endParaRPr lang="ja-JP" altLang="en-US" sz="5400"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9525"/>
            <a:ext cx="8229600" cy="1533525"/>
          </a:xfrm>
        </p:spPr>
        <p:txBody>
          <a:bodyPr/>
          <a:lstStyle/>
          <a:p>
            <a:pPr algn="l">
              <a:defRPr/>
            </a:pPr>
            <a:r>
              <a:rPr lang="ja-JP" altLang="en-US" sz="8000" dirty="0" smtClean="0"/>
              <a:t>唯一の外来機能</a:t>
            </a:r>
            <a:endParaRPr lang="ja-JP" altLang="en-US" sz="8000" dirty="0"/>
          </a:p>
        </p:txBody>
      </p:sp>
      <p:sp>
        <p:nvSpPr>
          <p:cNvPr id="3" name="コンテンツ プレースホルダー 2"/>
          <p:cNvSpPr>
            <a:spLocks noGrp="1"/>
          </p:cNvSpPr>
          <p:nvPr>
            <p:ph idx="1"/>
          </p:nvPr>
        </p:nvSpPr>
        <p:spPr>
          <a:xfrm>
            <a:off x="0" y="1676400"/>
            <a:ext cx="9144000" cy="5181600"/>
          </a:xfrm>
        </p:spPr>
        <p:txBody>
          <a:bodyPr>
            <a:normAutofit fontScale="92500" lnSpcReduction="20000"/>
          </a:bodyPr>
          <a:lstStyle/>
          <a:p>
            <a:pPr>
              <a:defRPr/>
            </a:pPr>
            <a:r>
              <a:rPr lang="ja-JP" altLang="en-US" sz="5400" dirty="0" smtClean="0"/>
              <a:t>医療に関しての都市と地方の格差は広がる一方</a:t>
            </a:r>
            <a:endParaRPr lang="en-US" altLang="ja-JP" sz="5400" dirty="0" smtClean="0"/>
          </a:p>
          <a:p>
            <a:pPr>
              <a:defRPr/>
            </a:pPr>
            <a:r>
              <a:rPr lang="ja-JP" altLang="en-US" sz="5400" dirty="0" smtClean="0"/>
              <a:t>開業医も引退して地域で唯一の外来機能を有することも多い</a:t>
            </a:r>
            <a:endParaRPr lang="en-US" altLang="ja-JP" sz="5400" dirty="0" smtClean="0"/>
          </a:p>
          <a:p>
            <a:pPr>
              <a:defRPr/>
            </a:pPr>
            <a:r>
              <a:rPr lang="ja-JP" altLang="en-US" sz="5400" dirty="0" smtClean="0"/>
              <a:t>外来機能を守るためにもある程度の規模の医療機関（できれば病院）を維持する必要がある</a:t>
            </a:r>
            <a:endParaRPr lang="ja-JP" altLang="en-US" sz="5400"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875" y="0"/>
            <a:ext cx="9159875" cy="1143000"/>
          </a:xfrm>
        </p:spPr>
        <p:txBody>
          <a:bodyPr/>
          <a:lstStyle/>
          <a:p>
            <a:pPr algn="l">
              <a:defRPr/>
            </a:pPr>
            <a:r>
              <a:rPr lang="ja-JP" altLang="en-US" sz="6600" dirty="0" smtClean="0"/>
              <a:t>医療機関がなくなれば</a:t>
            </a:r>
            <a:endParaRPr lang="ja-JP" altLang="en-US" sz="6600" dirty="0"/>
          </a:p>
        </p:txBody>
      </p:sp>
      <p:sp>
        <p:nvSpPr>
          <p:cNvPr id="3" name="コンテンツ プレースホルダー 2"/>
          <p:cNvSpPr>
            <a:spLocks noGrp="1"/>
          </p:cNvSpPr>
          <p:nvPr>
            <p:ph idx="1"/>
          </p:nvPr>
        </p:nvSpPr>
        <p:spPr>
          <a:xfrm>
            <a:off x="-11113" y="1295400"/>
            <a:ext cx="9155113" cy="5562600"/>
          </a:xfrm>
        </p:spPr>
        <p:txBody>
          <a:bodyPr>
            <a:normAutofit lnSpcReduction="10000"/>
          </a:bodyPr>
          <a:lstStyle/>
          <a:p>
            <a:pPr>
              <a:defRPr/>
            </a:pPr>
            <a:r>
              <a:rPr lang="ja-JP" altLang="en-US" sz="6000" dirty="0" smtClean="0"/>
              <a:t>その地域の住民は生活できなくなる</a:t>
            </a:r>
            <a:endParaRPr lang="en-US" altLang="ja-JP" sz="6000" dirty="0" smtClean="0"/>
          </a:p>
          <a:p>
            <a:pPr>
              <a:defRPr/>
            </a:pPr>
            <a:r>
              <a:rPr lang="ja-JP" altLang="en-US" sz="6000" dirty="0" smtClean="0"/>
              <a:t>医療機関（病院）は地域の生命線である</a:t>
            </a:r>
            <a:endParaRPr lang="en-US" altLang="ja-JP" sz="6000" dirty="0" smtClean="0"/>
          </a:p>
          <a:p>
            <a:pPr>
              <a:defRPr/>
            </a:pPr>
            <a:r>
              <a:rPr lang="ja-JP" altLang="en-US" sz="6000" dirty="0" smtClean="0"/>
              <a:t>知恵とお金を使って存続させていくことが重要</a:t>
            </a:r>
            <a:endParaRPr lang="ja-JP" altLang="en-US" sz="6000"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143000"/>
          </a:xfrm>
        </p:spPr>
        <p:txBody>
          <a:bodyPr/>
          <a:lstStyle/>
          <a:p>
            <a:pPr algn="l">
              <a:defRPr/>
            </a:pPr>
            <a:r>
              <a:rPr lang="ja-JP" altLang="en-US" sz="6000" dirty="0" smtClean="0"/>
              <a:t>新ガイドラインのポイント</a:t>
            </a:r>
            <a:r>
              <a:rPr lang="en-US" altLang="ja-JP" sz="6000" dirty="0" smtClean="0"/>
              <a:t>⑦</a:t>
            </a:r>
            <a:endParaRPr lang="ja-JP" altLang="en-US" sz="6000" dirty="0"/>
          </a:p>
        </p:txBody>
      </p:sp>
      <p:sp>
        <p:nvSpPr>
          <p:cNvPr id="3" name="コンテンツ プレースホルダー 2"/>
          <p:cNvSpPr>
            <a:spLocks noGrp="1"/>
          </p:cNvSpPr>
          <p:nvPr>
            <p:ph idx="1"/>
          </p:nvPr>
        </p:nvSpPr>
        <p:spPr>
          <a:xfrm>
            <a:off x="0" y="1143000"/>
            <a:ext cx="9144000" cy="5715000"/>
          </a:xfrm>
        </p:spPr>
        <p:txBody>
          <a:bodyPr/>
          <a:lstStyle/>
          <a:p>
            <a:pPr>
              <a:defRPr/>
            </a:pPr>
            <a:r>
              <a:rPr lang="ja-JP" altLang="en-US" sz="4800" dirty="0" smtClean="0"/>
              <a:t>経営指標の目標</a:t>
            </a:r>
            <a:r>
              <a:rPr lang="ja-JP" altLang="ja-JP" sz="4800" dirty="0" smtClean="0"/>
              <a:t>達成</a:t>
            </a:r>
            <a:r>
              <a:rPr lang="ja-JP" altLang="ja-JP" sz="4800" dirty="0"/>
              <a:t>に向けた具体的な取組の例として「職員採用の柔軟化、勤務環境の整備、研修機能の充実など、医師等の医療スタッフを確保するための取組を強化すべき」ことが盛り込まれた</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700213"/>
          </a:xfrm>
        </p:spPr>
        <p:txBody>
          <a:bodyPr/>
          <a:lstStyle/>
          <a:p>
            <a:pPr algn="l">
              <a:defRPr/>
            </a:pPr>
            <a:r>
              <a:rPr lang="ja-JP" altLang="en-US" sz="4800" dirty="0" smtClean="0"/>
              <a:t>病院の提供する医療サービスの</a:t>
            </a:r>
            <a:r>
              <a:rPr lang="en-US" altLang="ja-JP" sz="4800" dirty="0" smtClean="0"/>
              <a:t/>
            </a:r>
            <a:br>
              <a:rPr lang="en-US" altLang="ja-JP" sz="4800" dirty="0" smtClean="0"/>
            </a:br>
            <a:r>
              <a:rPr lang="ja-JP" altLang="en-US" sz="4800" dirty="0" smtClean="0"/>
              <a:t>性格が変わってきている</a:t>
            </a:r>
            <a:endParaRPr lang="ja-JP" altLang="en-US" sz="4800" dirty="0"/>
          </a:p>
        </p:txBody>
      </p:sp>
      <p:sp>
        <p:nvSpPr>
          <p:cNvPr id="3" name="コンテンツ プレースホルダー 2"/>
          <p:cNvSpPr>
            <a:spLocks noGrp="1"/>
          </p:cNvSpPr>
          <p:nvPr>
            <p:ph idx="1"/>
          </p:nvPr>
        </p:nvSpPr>
        <p:spPr>
          <a:xfrm>
            <a:off x="0" y="1773238"/>
            <a:ext cx="9144000" cy="5084762"/>
          </a:xfrm>
        </p:spPr>
        <p:txBody>
          <a:bodyPr>
            <a:normAutofit fontScale="92500" lnSpcReduction="10000"/>
          </a:bodyPr>
          <a:lstStyle/>
          <a:p>
            <a:pPr>
              <a:defRPr/>
            </a:pPr>
            <a:r>
              <a:rPr lang="ja-JP" altLang="en-US" sz="4000" dirty="0" smtClean="0"/>
              <a:t>昭和の時代は、薬や注射などに診療報酬が重点的に配分された</a:t>
            </a:r>
            <a:endParaRPr lang="en-US" altLang="ja-JP" sz="4000" dirty="0" smtClean="0"/>
          </a:p>
          <a:p>
            <a:pPr marL="0" indent="0">
              <a:buFontTx/>
              <a:buNone/>
              <a:defRPr/>
            </a:pPr>
            <a:r>
              <a:rPr lang="ja-JP" altLang="en-US" sz="4000" dirty="0"/>
              <a:t>　</a:t>
            </a:r>
            <a:r>
              <a:rPr lang="ja-JP" altLang="en-US" sz="4000" dirty="0" smtClean="0"/>
              <a:t>→病院は、薬や注射を売る小売業的性格</a:t>
            </a:r>
            <a:endParaRPr lang="en-US" altLang="ja-JP" sz="4000" dirty="0" smtClean="0"/>
          </a:p>
          <a:p>
            <a:pPr marL="0" indent="0">
              <a:buFontTx/>
              <a:buNone/>
              <a:defRPr/>
            </a:pPr>
            <a:r>
              <a:rPr lang="ja-JP" altLang="en-US" sz="4000" dirty="0"/>
              <a:t>　</a:t>
            </a:r>
            <a:r>
              <a:rPr lang="ja-JP" altLang="en-US" sz="4000" dirty="0" smtClean="0"/>
              <a:t>→できるだけ、人を減らして利益を得る　　</a:t>
            </a:r>
            <a:endParaRPr lang="en-US" altLang="ja-JP" sz="4000" dirty="0" smtClean="0"/>
          </a:p>
          <a:p>
            <a:pPr>
              <a:buFont typeface="Arial" panose="020B0604020202020204" pitchFamily="34" charset="0"/>
              <a:buChar char="•"/>
              <a:defRPr/>
            </a:pPr>
            <a:r>
              <a:rPr lang="ja-JP" altLang="en-US" sz="4000" dirty="0" smtClean="0"/>
              <a:t>現在は、診療報酬は技術に対して適切に配分されることを目指している</a:t>
            </a:r>
            <a:endParaRPr lang="en-US" altLang="ja-JP" sz="4000" dirty="0" smtClean="0"/>
          </a:p>
          <a:p>
            <a:pPr marL="0" indent="0">
              <a:buFontTx/>
              <a:buNone/>
              <a:defRPr/>
            </a:pPr>
            <a:r>
              <a:rPr lang="ja-JP" altLang="en-US" sz="4000" dirty="0"/>
              <a:t>　</a:t>
            </a:r>
            <a:r>
              <a:rPr lang="ja-JP" altLang="en-US" sz="4000" dirty="0" smtClean="0"/>
              <a:t>→サービスを提供して収益を上げる業態に</a:t>
            </a:r>
            <a:endParaRPr lang="en-US" altLang="ja-JP" sz="4000" dirty="0" smtClean="0"/>
          </a:p>
          <a:p>
            <a:pPr marL="0" indent="0">
              <a:buFontTx/>
              <a:buNone/>
              <a:defRPr/>
            </a:pPr>
            <a:r>
              <a:rPr lang="ja-JP" altLang="en-US" sz="4000" dirty="0"/>
              <a:t>　</a:t>
            </a:r>
            <a:r>
              <a:rPr lang="ja-JP" altLang="en-US" sz="4000" dirty="0" smtClean="0"/>
              <a:t>→人を雇わなければ利益が得られない</a:t>
            </a:r>
            <a:endParaRPr lang="ja-JP" altLang="en-US" sz="4000"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229600" cy="836613"/>
          </a:xfrm>
        </p:spPr>
        <p:txBody>
          <a:bodyPr/>
          <a:lstStyle/>
          <a:p>
            <a:pPr algn="l">
              <a:defRPr/>
            </a:pPr>
            <a:r>
              <a:rPr lang="ja-JP" altLang="en-US" sz="3600" dirty="0" smtClean="0"/>
              <a:t>医療費</a:t>
            </a:r>
            <a:r>
              <a:rPr lang="en-US" altLang="ja-JP" sz="3600" dirty="0" smtClean="0"/>
              <a:t>1</a:t>
            </a:r>
            <a:r>
              <a:rPr lang="ja-JP" altLang="en-US" sz="3600" dirty="0" smtClean="0"/>
              <a:t>件当たりの寄与度</a:t>
            </a:r>
            <a:endParaRPr lang="ja-JP" altLang="en-US" sz="3600"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13" y="981075"/>
            <a:ext cx="9148762" cy="5400675"/>
          </a:xfrm>
        </p:spPr>
      </p:pic>
      <p:sp>
        <p:nvSpPr>
          <p:cNvPr id="174083" name="テキスト ボックス 2"/>
          <p:cNvSpPr txBox="1">
            <a:spLocks noChangeArrowheads="1"/>
          </p:cNvSpPr>
          <p:nvPr/>
        </p:nvSpPr>
        <p:spPr bwMode="auto">
          <a:xfrm>
            <a:off x="2843213" y="6410325"/>
            <a:ext cx="6121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厚生労働省「</a:t>
            </a:r>
            <a:r>
              <a:rPr lang="zh-TW" altLang="en-US" sz="1800"/>
              <a:t>社会医療診療行為別調査</a:t>
            </a:r>
            <a:r>
              <a:rPr lang="ja-JP" altLang="en-US" sz="1800"/>
              <a:t>」より作成</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1"/>
          <p:cNvSpPr>
            <a:spLocks noGrp="1"/>
          </p:cNvSpPr>
          <p:nvPr>
            <p:ph type="title"/>
          </p:nvPr>
        </p:nvSpPr>
        <p:spPr/>
        <p:txBody>
          <a:bodyPr/>
          <a:lstStyle/>
          <a:p>
            <a:pPr>
              <a:defRPr/>
            </a:pPr>
            <a:endParaRPr lang="ja-JP" altLang="en-US">
              <a:latin typeface="Arial" charset="0"/>
              <a:ea typeface="ＭＳ Ｐゴシック" charset="0"/>
            </a:endParaRPr>
          </a:p>
        </p:txBody>
      </p:sp>
      <p:pic>
        <p:nvPicPr>
          <p:cNvPr id="66563"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107950" y="-3175"/>
            <a:ext cx="8994775" cy="6456363"/>
          </a:xfrm>
        </p:spPr>
      </p:pic>
      <p:sp>
        <p:nvSpPr>
          <p:cNvPr id="175107" name="テキスト ボックス 3"/>
          <p:cNvSpPr txBox="1">
            <a:spLocks noChangeArrowheads="1"/>
          </p:cNvSpPr>
          <p:nvPr/>
        </p:nvSpPr>
        <p:spPr bwMode="auto">
          <a:xfrm>
            <a:off x="323850" y="6396038"/>
            <a:ext cx="87122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zh-TW" altLang="en-US" sz="2300">
                <a:solidFill>
                  <a:srgbClr val="000000"/>
                </a:solidFill>
                <a:latin typeface="ＭＳ ゴシック" charset="0"/>
                <a:ea typeface="ＭＳ ゴシック" charset="0"/>
                <a:cs typeface="ＭＳ ゴシック" charset="0"/>
              </a:rPr>
              <a:t>厚生労働省保険局医療課</a:t>
            </a:r>
            <a:r>
              <a:rPr lang="ja-JP" altLang="en-US" sz="2300">
                <a:solidFill>
                  <a:srgbClr val="000000"/>
                </a:solidFill>
                <a:latin typeface="ＭＳ ゴシック" charset="0"/>
                <a:ea typeface="ＭＳ ゴシック" charset="0"/>
                <a:cs typeface="ＭＳ ゴシック" charset="0"/>
              </a:rPr>
              <a:t>「平成</a:t>
            </a:r>
            <a:r>
              <a:rPr lang="en-US" altLang="ja-JP" sz="2300">
                <a:solidFill>
                  <a:srgbClr val="000000"/>
                </a:solidFill>
                <a:latin typeface="ＭＳ ゴシック" charset="0"/>
                <a:ea typeface="ＭＳ ゴシック" charset="0"/>
                <a:cs typeface="ＭＳ ゴシック" charset="0"/>
              </a:rPr>
              <a:t>24</a:t>
            </a:r>
            <a:r>
              <a:rPr lang="ja-JP" altLang="en-US" sz="2300">
                <a:solidFill>
                  <a:srgbClr val="000000"/>
                </a:solidFill>
                <a:latin typeface="ＭＳ ゴシック" charset="0"/>
                <a:ea typeface="ＭＳ ゴシック" charset="0"/>
                <a:cs typeface="ＭＳ ゴシック" charset="0"/>
              </a:rPr>
              <a:t>年度診療報酬改定の概要」</a:t>
            </a:r>
          </a:p>
        </p:txBody>
      </p:sp>
      <p:sp>
        <p:nvSpPr>
          <p:cNvPr id="66565" name="スライド番号プレースホルダー 5"/>
          <p:cNvSpPr>
            <a:spLocks noGrp="1"/>
          </p:cNvSpPr>
          <p:nvPr>
            <p:ph type="sldNum" sz="quarter" idx="1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defRPr/>
            </a:pPr>
            <a:fld id="{0CC48E87-5EA8-354B-96FA-40A2D11E57D7}" type="slidenum">
              <a:rPr lang="ja-JP" altLang="en-US" sz="2000" smtClean="0">
                <a:solidFill>
                  <a:srgbClr val="000000"/>
                </a:solidFill>
                <a:latin typeface="ＭＳ ゴシック" charset="0"/>
                <a:ea typeface="ＭＳ ゴシック" charset="0"/>
                <a:cs typeface="ＭＳ ゴシック" charset="0"/>
              </a:rPr>
              <a:pPr>
                <a:defRPr/>
              </a:pPr>
              <a:t>136</a:t>
            </a:fld>
            <a:endParaRPr lang="ja-JP" altLang="en-US" sz="2000" smtClean="0">
              <a:solidFill>
                <a:srgbClr val="000000"/>
              </a:solidFill>
              <a:latin typeface="ＭＳ ゴシック" charset="0"/>
              <a:ea typeface="ＭＳ ゴシック" charset="0"/>
              <a:cs typeface="ＭＳ ゴシック"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a:xfrm>
            <a:off x="0" y="0"/>
            <a:ext cx="9144000" cy="2286000"/>
          </a:xfrm>
        </p:spPr>
        <p:txBody>
          <a:bodyPr/>
          <a:lstStyle/>
          <a:p>
            <a:pPr algn="l">
              <a:defRPr/>
            </a:pPr>
            <a:r>
              <a:rPr lang="ja-JP" altLang="en-US" sz="6600">
                <a:latin typeface="Arial" charset="0"/>
                <a:ea typeface="ＭＳ Ｐゴシック" charset="0"/>
              </a:rPr>
              <a:t>職員が研修していないと</a:t>
            </a:r>
            <a:r>
              <a:rPr lang="en-US" altLang="ja-JP" sz="6600">
                <a:latin typeface="Arial" charset="0"/>
                <a:ea typeface="ＭＳ Ｐゴシック" charset="0"/>
              </a:rPr>
              <a:t/>
            </a:r>
            <a:br>
              <a:rPr lang="en-US" altLang="ja-JP" sz="6600">
                <a:latin typeface="Arial" charset="0"/>
                <a:ea typeface="ＭＳ Ｐゴシック" charset="0"/>
              </a:rPr>
            </a:br>
            <a:r>
              <a:rPr lang="ja-JP" altLang="en-US" sz="6600">
                <a:latin typeface="Arial" charset="0"/>
                <a:ea typeface="ＭＳ Ｐゴシック" charset="0"/>
              </a:rPr>
              <a:t>加算が取れない</a:t>
            </a:r>
          </a:p>
        </p:txBody>
      </p:sp>
      <p:sp>
        <p:nvSpPr>
          <p:cNvPr id="67587" name="コンテンツ プレースホルダー 2"/>
          <p:cNvSpPr>
            <a:spLocks noGrp="1"/>
          </p:cNvSpPr>
          <p:nvPr>
            <p:ph idx="1"/>
          </p:nvPr>
        </p:nvSpPr>
        <p:spPr>
          <a:xfrm>
            <a:off x="36513" y="2209800"/>
            <a:ext cx="9107487" cy="4648200"/>
          </a:xfrm>
        </p:spPr>
        <p:txBody>
          <a:bodyPr/>
          <a:lstStyle/>
          <a:p>
            <a:pPr>
              <a:defRPr/>
            </a:pPr>
            <a:r>
              <a:rPr lang="ja-JP" altLang="en-US" sz="4800">
                <a:latin typeface="Arial" charset="0"/>
                <a:ea typeface="ＭＳ Ｐゴシック" charset="0"/>
              </a:rPr>
              <a:t>職員が研修していないと加算が取れない、病院管理の進歩に遅れていく</a:t>
            </a:r>
            <a:endParaRPr lang="en-US" altLang="ja-JP" sz="4800">
              <a:latin typeface="Arial" charset="0"/>
              <a:ea typeface="ＭＳ Ｐゴシック" charset="0"/>
            </a:endParaRPr>
          </a:p>
          <a:p>
            <a:pPr>
              <a:defRPr/>
            </a:pPr>
            <a:r>
              <a:rPr lang="ja-JP" altLang="en-US" sz="4800">
                <a:latin typeface="Arial" charset="0"/>
                <a:ea typeface="ＭＳ Ｐゴシック" charset="0"/>
              </a:rPr>
              <a:t>職員が研修できる余裕を持たなければならない</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2514600"/>
          </a:xfrm>
        </p:spPr>
        <p:txBody>
          <a:bodyPr/>
          <a:lstStyle/>
          <a:p>
            <a:pPr algn="l">
              <a:defRPr/>
            </a:pPr>
            <a:r>
              <a:rPr lang="ja-JP" altLang="en-US" sz="7200" dirty="0" smtClean="0"/>
              <a:t>医療機能向上による収益向上</a:t>
            </a:r>
            <a:endParaRPr lang="ja-JP" altLang="en-US" sz="7200" dirty="0"/>
          </a:p>
        </p:txBody>
      </p:sp>
      <p:sp>
        <p:nvSpPr>
          <p:cNvPr id="3" name="コンテンツ プレースホルダー 2"/>
          <p:cNvSpPr>
            <a:spLocks noGrp="1"/>
          </p:cNvSpPr>
          <p:nvPr>
            <p:ph idx="1"/>
          </p:nvPr>
        </p:nvSpPr>
        <p:spPr>
          <a:xfrm>
            <a:off x="-22225" y="2362200"/>
            <a:ext cx="9166225" cy="4495800"/>
          </a:xfrm>
        </p:spPr>
        <p:txBody>
          <a:bodyPr>
            <a:normAutofit fontScale="85000" lnSpcReduction="20000"/>
          </a:bodyPr>
          <a:lstStyle/>
          <a:p>
            <a:pPr>
              <a:defRPr/>
            </a:pPr>
            <a:r>
              <a:rPr lang="ja-JP" altLang="en-US" sz="5400" dirty="0" smtClean="0"/>
              <a:t>これからの病院の収益改善のポイントは、研修機能を向上させて医師や看護師などの医療職を集めること、医療機能を向上させて加算を取ること、</a:t>
            </a:r>
            <a:r>
              <a:rPr lang="en-US" altLang="ja-JP" sz="5400" dirty="0" smtClean="0"/>
              <a:t>DPC</a:t>
            </a:r>
            <a:r>
              <a:rPr lang="ja-JP" altLang="en-US" sz="5400" dirty="0" smtClean="0"/>
              <a:t>対象病院は調整係数</a:t>
            </a:r>
            <a:r>
              <a:rPr lang="en-US" altLang="ja-JP" sz="5400" dirty="0" smtClean="0"/>
              <a:t>Ⅰ</a:t>
            </a:r>
            <a:r>
              <a:rPr lang="ja-JP" altLang="en-US" sz="5400" dirty="0" smtClean="0"/>
              <a:t>・</a:t>
            </a:r>
            <a:r>
              <a:rPr lang="en-US" altLang="ja-JP" sz="5400" dirty="0" smtClean="0"/>
              <a:t>Ⅱ</a:t>
            </a:r>
            <a:r>
              <a:rPr lang="ja-JP" altLang="en-US" sz="5400" dirty="0" smtClean="0"/>
              <a:t>を上げて収益を増加させることが重要</a:t>
            </a:r>
            <a:endParaRPr lang="ja-JP" altLang="en-US" sz="5400"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692150"/>
            <a:ext cx="8842375" cy="4581525"/>
          </a:xfrm>
        </p:spPr>
        <p:txBody>
          <a:bodyPr>
            <a:noAutofit/>
          </a:bodyPr>
          <a:lstStyle/>
          <a:p>
            <a:pPr algn="l">
              <a:defRPr/>
            </a:pPr>
            <a:r>
              <a:rPr lang="en-US" altLang="ja-JP" sz="13800" dirty="0" smtClean="0"/>
              <a:t>DPC</a:t>
            </a:r>
            <a:r>
              <a:rPr lang="ja-JP" altLang="en-US" sz="9600" dirty="0" smtClean="0"/>
              <a:t>を通じて</a:t>
            </a:r>
            <a:r>
              <a:rPr lang="en-US" altLang="ja-JP" sz="9600" dirty="0" smtClean="0"/>
              <a:t/>
            </a:r>
            <a:br>
              <a:rPr lang="en-US" altLang="ja-JP" sz="9600" dirty="0" smtClean="0"/>
            </a:br>
            <a:r>
              <a:rPr lang="ja-JP" altLang="en-US" sz="9600" dirty="0" smtClean="0"/>
              <a:t>病院の力を</a:t>
            </a:r>
            <a:r>
              <a:rPr lang="en-US" altLang="ja-JP" sz="9600" dirty="0" smtClean="0"/>
              <a:t/>
            </a:r>
            <a:br>
              <a:rPr lang="en-US" altLang="ja-JP" sz="9600" dirty="0" smtClean="0"/>
            </a:br>
            <a:r>
              <a:rPr lang="ja-JP" altLang="en-US" sz="9600" dirty="0" smtClean="0"/>
              <a:t>向上させる</a:t>
            </a:r>
            <a:endParaRPr lang="ja-JP" altLang="en-US" sz="9600" dirty="0"/>
          </a:p>
        </p:txBody>
      </p:sp>
      <p:sp>
        <p:nvSpPr>
          <p:cNvPr id="3" name="コンテンツ プレースホルダー 2"/>
          <p:cNvSpPr>
            <a:spLocks noGrp="1"/>
          </p:cNvSpPr>
          <p:nvPr>
            <p:ph idx="1"/>
          </p:nvPr>
        </p:nvSpPr>
        <p:spPr>
          <a:xfrm>
            <a:off x="22225" y="5732463"/>
            <a:ext cx="8229600" cy="1130300"/>
          </a:xfrm>
        </p:spPr>
        <p:txBody>
          <a:bodyPr/>
          <a:lstStyle/>
          <a:p>
            <a:pPr>
              <a:defRPr/>
            </a:pPr>
            <a:endParaRPr lang="ja-JP" altLang="en-US" dirty="0"/>
          </a:p>
        </p:txBody>
      </p:sp>
      <p:sp>
        <p:nvSpPr>
          <p:cNvPr id="178179" name="スライド番号プレースホルダー 1"/>
          <p:cNvSpPr>
            <a:spLocks noGrp="1"/>
          </p:cNvSpPr>
          <p:nvPr>
            <p:ph type="sldNum" sz="quarter" idx="12"/>
          </p:nvPr>
        </p:nvSpPr>
        <p:spPr>
          <a:xfrm>
            <a:off x="6553200" y="6356350"/>
            <a:ext cx="2133600" cy="365125"/>
          </a:xfrm>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2409F08E-C1A1-A24F-AD1E-5721BAAD1646}" type="slidenum">
              <a:rPr kumimoji="0" lang="ja-JP" altLang="en-US" sz="1400">
                <a:solidFill>
                  <a:srgbClr val="898989"/>
                </a:solidFill>
              </a:rPr>
              <a:pPr/>
              <a:t>139</a:t>
            </a:fld>
            <a:endParaRPr kumimoji="0" lang="ja-JP" altLang="en-US" sz="1400">
              <a:solidFill>
                <a:srgbClr val="89898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8229600" cy="1143000"/>
          </a:xfrm>
        </p:spPr>
        <p:txBody>
          <a:bodyPr/>
          <a:lstStyle/>
          <a:p>
            <a:pPr algn="l" eaLnBrk="1" hangingPunct="1">
              <a:defRPr/>
            </a:pPr>
            <a:r>
              <a:rPr lang="ja-JP" altLang="en-US" sz="6600">
                <a:latin typeface="Arial" charset="0"/>
                <a:ea typeface="ＭＳ Ｐゴシック" charset="0"/>
              </a:rPr>
              <a:t>医療の高度・専門化</a:t>
            </a:r>
          </a:p>
        </p:txBody>
      </p:sp>
      <p:sp>
        <p:nvSpPr>
          <p:cNvPr id="12291" name="Rectangle 3"/>
          <p:cNvSpPr>
            <a:spLocks noGrp="1" noChangeArrowheads="1"/>
          </p:cNvSpPr>
          <p:nvPr>
            <p:ph type="body" idx="1"/>
          </p:nvPr>
        </p:nvSpPr>
        <p:spPr>
          <a:xfrm>
            <a:off x="0" y="1412875"/>
            <a:ext cx="9144000" cy="5445125"/>
          </a:xfrm>
        </p:spPr>
        <p:txBody>
          <a:bodyPr/>
          <a:lstStyle/>
          <a:p>
            <a:pPr eaLnBrk="1" hangingPunct="1">
              <a:defRPr/>
            </a:pPr>
            <a:r>
              <a:rPr lang="ja-JP" altLang="en-US" sz="4800">
                <a:latin typeface="Arial" charset="0"/>
                <a:ea typeface="ＭＳ Ｐゴシック" charset="0"/>
              </a:rPr>
              <a:t>医療は世界レベルで、日々進歩している</a:t>
            </a:r>
          </a:p>
          <a:p>
            <a:pPr eaLnBrk="1" hangingPunct="1">
              <a:defRPr/>
            </a:pPr>
            <a:r>
              <a:rPr lang="ja-JP" altLang="en-US" sz="4800">
                <a:latin typeface="Arial" charset="0"/>
                <a:ea typeface="ＭＳ Ｐゴシック" charset="0"/>
              </a:rPr>
              <a:t>２０年前であれば、１人の医師が患者の病気を診ていたが、現在では複数の専門科の医師が１人の患者の疾病を診ることになる</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50"/>
            <a:ext cx="9396413" cy="1143000"/>
          </a:xfrm>
        </p:spPr>
        <p:txBody>
          <a:bodyPr>
            <a:noAutofit/>
          </a:bodyPr>
          <a:lstStyle/>
          <a:p>
            <a:pPr algn="l">
              <a:defRPr/>
            </a:pPr>
            <a:r>
              <a:rPr lang="en-US" altLang="ja-JP" sz="8000" dirty="0" smtClean="0"/>
              <a:t>DPC</a:t>
            </a:r>
            <a:r>
              <a:rPr lang="ja-JP" altLang="en-US" sz="6600" dirty="0" smtClean="0"/>
              <a:t>係数</a:t>
            </a:r>
            <a:endParaRPr lang="ja-JP" altLang="en-US" sz="6600" dirty="0"/>
          </a:p>
        </p:txBody>
      </p:sp>
      <p:sp>
        <p:nvSpPr>
          <p:cNvPr id="3" name="コンテンツ プレースホルダー 2"/>
          <p:cNvSpPr>
            <a:spLocks noGrp="1"/>
          </p:cNvSpPr>
          <p:nvPr>
            <p:ph idx="1"/>
          </p:nvPr>
        </p:nvSpPr>
        <p:spPr>
          <a:xfrm>
            <a:off x="31750" y="1268413"/>
            <a:ext cx="9112250" cy="5589587"/>
          </a:xfrm>
        </p:spPr>
        <p:txBody>
          <a:bodyPr>
            <a:normAutofit fontScale="92500" lnSpcReduction="20000"/>
          </a:bodyPr>
          <a:lstStyle/>
          <a:p>
            <a:pPr>
              <a:defRPr/>
            </a:pPr>
            <a:r>
              <a:rPr lang="ja-JP" altLang="en-US" sz="6000" dirty="0"/>
              <a:t>現在、ほとんどの急性期病院の入院費は包括医療費支払い制度方式（</a:t>
            </a:r>
            <a:r>
              <a:rPr lang="en-US" altLang="ja-JP" sz="6000" dirty="0"/>
              <a:t>DPC</a:t>
            </a:r>
            <a:r>
              <a:rPr lang="ja-JP" altLang="en-US" sz="6000" dirty="0"/>
              <a:t>）を採用</a:t>
            </a:r>
            <a:r>
              <a:rPr lang="ja-JP" altLang="en-US" sz="6000" dirty="0" smtClean="0"/>
              <a:t>している</a:t>
            </a:r>
          </a:p>
          <a:p>
            <a:pPr>
              <a:defRPr/>
            </a:pPr>
            <a:r>
              <a:rPr lang="en-US" altLang="ja-JP" sz="6000" dirty="0" smtClean="0"/>
              <a:t>DPC</a:t>
            </a:r>
            <a:r>
              <a:rPr lang="ja-JP" altLang="en-US" sz="6000" dirty="0" smtClean="0"/>
              <a:t>の係数は、病院を厚労省の目指す医療に誘導する意思をもって設定されている</a:t>
            </a:r>
            <a:endParaRPr lang="en-US" altLang="ja-JP" sz="6000" dirty="0" smtClean="0"/>
          </a:p>
        </p:txBody>
      </p:sp>
      <p:sp>
        <p:nvSpPr>
          <p:cNvPr id="179203" name="スライド番号プレースホルダー 1"/>
          <p:cNvSpPr>
            <a:spLocks noGrp="1"/>
          </p:cNvSpPr>
          <p:nvPr>
            <p:ph type="sldNum" sz="quarter" idx="12"/>
          </p:nvPr>
        </p:nvSpPr>
        <p:spPr>
          <a:xfrm>
            <a:off x="6553200" y="6356350"/>
            <a:ext cx="2133600" cy="365125"/>
          </a:xfrm>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5F29BD93-EDDD-2D41-B23B-115448F91C42}" type="slidenum">
              <a:rPr kumimoji="0" lang="ja-JP" altLang="en-US" sz="1400">
                <a:solidFill>
                  <a:srgbClr val="898989"/>
                </a:solidFill>
              </a:rPr>
              <a:pPr/>
              <a:t>140</a:t>
            </a:fld>
            <a:endParaRPr kumimoji="0" lang="ja-JP" altLang="en-US" sz="1400">
              <a:solidFill>
                <a:srgbClr val="898989"/>
              </a:solidFill>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229600" cy="792163"/>
          </a:xfrm>
        </p:spPr>
        <p:txBody>
          <a:bodyPr>
            <a:normAutofit fontScale="90000"/>
          </a:bodyPr>
          <a:lstStyle/>
          <a:p>
            <a:pPr algn="l">
              <a:defRPr/>
            </a:pPr>
            <a:r>
              <a:rPr lang="en-US" altLang="ja-JP" dirty="0" smtClean="0"/>
              <a:t>DPC</a:t>
            </a:r>
            <a:r>
              <a:rPr lang="ja-JP" altLang="en-US" dirty="0" smtClean="0"/>
              <a:t>による入院医療費の計算方法</a:t>
            </a:r>
            <a:endParaRPr lang="ja-JP" altLang="en-US" dirty="0"/>
          </a:p>
        </p:txBody>
      </p:sp>
      <p:sp>
        <p:nvSpPr>
          <p:cNvPr id="180226" name="テキスト ボックス 5"/>
          <p:cNvSpPr txBox="1">
            <a:spLocks noChangeArrowheads="1"/>
          </p:cNvSpPr>
          <p:nvPr/>
        </p:nvSpPr>
        <p:spPr bwMode="auto">
          <a:xfrm>
            <a:off x="423863" y="1512888"/>
            <a:ext cx="33591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入院基本料・検査・投薬注射など</a:t>
            </a:r>
          </a:p>
        </p:txBody>
      </p:sp>
      <p:sp>
        <p:nvSpPr>
          <p:cNvPr id="180227" name="テキスト ボックス 6"/>
          <p:cNvSpPr txBox="1">
            <a:spLocks noChangeArrowheads="1"/>
          </p:cNvSpPr>
          <p:nvPr/>
        </p:nvSpPr>
        <p:spPr bwMode="auto">
          <a:xfrm>
            <a:off x="792163" y="2105025"/>
            <a:ext cx="2620962" cy="646113"/>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800"/>
              <a:t>DPC</a:t>
            </a:r>
            <a:r>
              <a:rPr lang="ja-JP" altLang="en-US" sz="1800"/>
              <a:t>（診断群分類）ごとの</a:t>
            </a:r>
            <a:r>
              <a:rPr lang="en-US" altLang="ja-JP" sz="1800"/>
              <a:t>1</a:t>
            </a:r>
            <a:r>
              <a:rPr lang="ja-JP" altLang="en-US" sz="1800"/>
              <a:t>日当たり点数</a:t>
            </a:r>
          </a:p>
        </p:txBody>
      </p:sp>
      <p:sp>
        <p:nvSpPr>
          <p:cNvPr id="180228" name="テキスト ボックス 7"/>
          <p:cNvSpPr txBox="1">
            <a:spLocks noChangeArrowheads="1"/>
          </p:cNvSpPr>
          <p:nvPr/>
        </p:nvSpPr>
        <p:spPr bwMode="auto">
          <a:xfrm>
            <a:off x="1890713" y="2747963"/>
            <a:ext cx="49847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3200"/>
              <a:t>×</a:t>
            </a:r>
            <a:endParaRPr lang="ja-JP" altLang="en-US" sz="3200"/>
          </a:p>
        </p:txBody>
      </p:sp>
      <p:sp>
        <p:nvSpPr>
          <p:cNvPr id="180229" name="テキスト ボックス 9"/>
          <p:cNvSpPr txBox="1">
            <a:spLocks noChangeArrowheads="1"/>
          </p:cNvSpPr>
          <p:nvPr/>
        </p:nvSpPr>
        <p:spPr bwMode="auto">
          <a:xfrm>
            <a:off x="1454150" y="3363913"/>
            <a:ext cx="1243013" cy="3683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1800"/>
              <a:t>入院日数</a:t>
            </a:r>
          </a:p>
        </p:txBody>
      </p:sp>
      <p:sp>
        <p:nvSpPr>
          <p:cNvPr id="180230" name="テキスト ボックス 10"/>
          <p:cNvSpPr txBox="1">
            <a:spLocks noChangeArrowheads="1"/>
          </p:cNvSpPr>
          <p:nvPr/>
        </p:nvSpPr>
        <p:spPr bwMode="auto">
          <a:xfrm>
            <a:off x="1890713" y="3736975"/>
            <a:ext cx="49847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3200"/>
              <a:t>×</a:t>
            </a:r>
            <a:endParaRPr lang="ja-JP" altLang="en-US" sz="3200"/>
          </a:p>
        </p:txBody>
      </p:sp>
      <p:sp>
        <p:nvSpPr>
          <p:cNvPr id="180231" name="テキスト ボックス 11"/>
          <p:cNvSpPr txBox="1">
            <a:spLocks noChangeArrowheads="1"/>
          </p:cNvSpPr>
          <p:nvPr/>
        </p:nvSpPr>
        <p:spPr bwMode="auto">
          <a:xfrm>
            <a:off x="635000" y="4314825"/>
            <a:ext cx="3098800" cy="230822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医療機関別係数（</a:t>
            </a:r>
            <a:r>
              <a:rPr lang="en-US" altLang="ja-JP" sz="1800"/>
              <a:t>DPC</a:t>
            </a:r>
            <a:r>
              <a:rPr lang="ja-JP" altLang="en-US" sz="1800"/>
              <a:t>係数）</a:t>
            </a:r>
            <a:endParaRPr lang="en-US" altLang="ja-JP" sz="1800"/>
          </a:p>
          <a:p>
            <a:r>
              <a:rPr lang="ja-JP" altLang="en-US" sz="1800"/>
              <a:t>１基礎係数</a:t>
            </a:r>
            <a:endParaRPr lang="en-US" altLang="ja-JP" sz="1800"/>
          </a:p>
          <a:p>
            <a:r>
              <a:rPr lang="ja-JP" altLang="en-US" sz="1800"/>
              <a:t>　　　　</a:t>
            </a:r>
            <a:r>
              <a:rPr lang="en-US" altLang="ja-JP" sz="1800"/>
              <a:t>+</a:t>
            </a:r>
          </a:p>
          <a:p>
            <a:r>
              <a:rPr lang="ja-JP" altLang="en-US" sz="1800"/>
              <a:t>２暫定調整係数</a:t>
            </a:r>
            <a:endParaRPr lang="en-US" altLang="ja-JP" sz="1800"/>
          </a:p>
          <a:p>
            <a:r>
              <a:rPr lang="ja-JP" altLang="en-US" sz="1800"/>
              <a:t>　　　　</a:t>
            </a:r>
            <a:r>
              <a:rPr lang="en-US" altLang="ja-JP" sz="1800"/>
              <a:t>+</a:t>
            </a:r>
          </a:p>
          <a:p>
            <a:r>
              <a:rPr lang="ja-JP" altLang="en-US" sz="1800"/>
              <a:t>３機能評価係数</a:t>
            </a:r>
            <a:r>
              <a:rPr lang="en-US" altLang="ja-JP" sz="1800"/>
              <a:t>Ⅰ</a:t>
            </a:r>
          </a:p>
          <a:p>
            <a:r>
              <a:rPr lang="ja-JP" altLang="en-US" sz="1800"/>
              <a:t>　　　　</a:t>
            </a:r>
            <a:r>
              <a:rPr lang="en-US" altLang="ja-JP" sz="1800"/>
              <a:t>+</a:t>
            </a:r>
          </a:p>
          <a:p>
            <a:r>
              <a:rPr lang="ja-JP" altLang="en-US" sz="1800"/>
              <a:t>４機能評価係数</a:t>
            </a:r>
            <a:r>
              <a:rPr lang="en-US" altLang="ja-JP" sz="1800"/>
              <a:t>Ⅱ</a:t>
            </a:r>
            <a:endParaRPr lang="ja-JP" altLang="en-US" sz="1800"/>
          </a:p>
        </p:txBody>
      </p:sp>
      <p:sp>
        <p:nvSpPr>
          <p:cNvPr id="13" name="正方形/長方形 12"/>
          <p:cNvSpPr/>
          <p:nvPr/>
        </p:nvSpPr>
        <p:spPr>
          <a:xfrm>
            <a:off x="204788" y="1160463"/>
            <a:ext cx="3878262" cy="55991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80233" name="テキスト ボックス 3"/>
          <p:cNvSpPr txBox="1">
            <a:spLocks noChangeArrowheads="1"/>
          </p:cNvSpPr>
          <p:nvPr/>
        </p:nvSpPr>
        <p:spPr bwMode="auto">
          <a:xfrm>
            <a:off x="1352550" y="981075"/>
            <a:ext cx="1611313" cy="369888"/>
          </a:xfrm>
          <a:prstGeom prst="rect">
            <a:avLst/>
          </a:prstGeom>
          <a:solidFill>
            <a:schemeClr val="bg1"/>
          </a:solidFill>
          <a:ln w="9525">
            <a:solidFill>
              <a:schemeClr val="tx1"/>
            </a:solid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1800"/>
              <a:t>包括評価部分</a:t>
            </a:r>
          </a:p>
        </p:txBody>
      </p:sp>
      <p:sp>
        <p:nvSpPr>
          <p:cNvPr id="180234" name="テキスト ボックス 13"/>
          <p:cNvSpPr txBox="1">
            <a:spLocks noChangeArrowheads="1"/>
          </p:cNvSpPr>
          <p:nvPr/>
        </p:nvSpPr>
        <p:spPr bwMode="auto">
          <a:xfrm>
            <a:off x="4665663" y="3276600"/>
            <a:ext cx="4984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3600"/>
              <a:t>+</a:t>
            </a:r>
            <a:endParaRPr lang="ja-JP" altLang="en-US" sz="3600"/>
          </a:p>
        </p:txBody>
      </p:sp>
      <p:sp>
        <p:nvSpPr>
          <p:cNvPr id="15" name="正方形/長方形 14"/>
          <p:cNvSpPr/>
          <p:nvPr/>
        </p:nvSpPr>
        <p:spPr>
          <a:xfrm>
            <a:off x="5475288" y="1123950"/>
            <a:ext cx="3252787" cy="25463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80236" name="テキスト ボックス 4"/>
          <p:cNvSpPr txBox="1">
            <a:spLocks noChangeArrowheads="1"/>
          </p:cNvSpPr>
          <p:nvPr/>
        </p:nvSpPr>
        <p:spPr bwMode="auto">
          <a:xfrm>
            <a:off x="6323013" y="968375"/>
            <a:ext cx="1611312" cy="369888"/>
          </a:xfrm>
          <a:prstGeom prst="rect">
            <a:avLst/>
          </a:prstGeom>
          <a:solidFill>
            <a:srgbClr val="FFFFFF"/>
          </a:solidFill>
          <a:ln w="9525">
            <a:solidFill>
              <a:schemeClr val="tx1"/>
            </a:solid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1800"/>
              <a:t>出来高部分</a:t>
            </a:r>
          </a:p>
        </p:txBody>
      </p:sp>
      <p:sp>
        <p:nvSpPr>
          <p:cNvPr id="180237" name="テキスト ボックス 15"/>
          <p:cNvSpPr txBox="1">
            <a:spLocks noChangeArrowheads="1"/>
          </p:cNvSpPr>
          <p:nvPr/>
        </p:nvSpPr>
        <p:spPr bwMode="auto">
          <a:xfrm>
            <a:off x="5680075" y="1512888"/>
            <a:ext cx="2949575" cy="1477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・手術・麻酔</a:t>
            </a:r>
            <a:endParaRPr lang="en-US" altLang="ja-JP" sz="1800"/>
          </a:p>
          <a:p>
            <a:r>
              <a:rPr lang="ja-JP" altLang="en-US" sz="1800"/>
              <a:t>・内視鏡・心臓カテーテル</a:t>
            </a:r>
            <a:endParaRPr lang="en-US" altLang="ja-JP" sz="1800"/>
          </a:p>
          <a:p>
            <a:r>
              <a:rPr lang="ja-JP" altLang="en-US" sz="1800"/>
              <a:t>・リハビリテーション</a:t>
            </a:r>
            <a:endParaRPr lang="en-US" altLang="ja-JP" sz="1800"/>
          </a:p>
          <a:p>
            <a:r>
              <a:rPr lang="ja-JP" altLang="en-US" sz="1800"/>
              <a:t>・</a:t>
            </a:r>
            <a:r>
              <a:rPr lang="en-US" altLang="ja-JP" sz="1800"/>
              <a:t>1000</a:t>
            </a:r>
            <a:r>
              <a:rPr lang="ja-JP" altLang="en-US" sz="1800"/>
              <a:t>点以上の処置</a:t>
            </a:r>
            <a:endParaRPr lang="en-US" altLang="ja-JP" sz="1800"/>
          </a:p>
          <a:p>
            <a:r>
              <a:rPr lang="ja-JP" altLang="en-US" sz="1800"/>
              <a:t>など</a:t>
            </a:r>
          </a:p>
        </p:txBody>
      </p:sp>
      <p:sp>
        <p:nvSpPr>
          <p:cNvPr id="180238" name="テキスト ボックス 18"/>
          <p:cNvSpPr txBox="1">
            <a:spLocks noChangeArrowheads="1"/>
          </p:cNvSpPr>
          <p:nvPr/>
        </p:nvSpPr>
        <p:spPr bwMode="auto">
          <a:xfrm>
            <a:off x="4806950" y="4151313"/>
            <a:ext cx="392112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1"/>
              <a:t>DPC</a:t>
            </a:r>
            <a:r>
              <a:rPr lang="ja-JP" altLang="en-US" sz="1800" b="1"/>
              <a:t>（診断群分類）とは</a:t>
            </a:r>
            <a:endParaRPr lang="ja-JP" altLang="en-US" sz="1800"/>
          </a:p>
          <a:p>
            <a:r>
              <a:rPr lang="ja-JP" altLang="en-US" sz="1800"/>
              <a:t>「医療資源を最も投入した傷病名」を決定し、さらに診療行為（手術・処置等）、副傷病名などにより分類を行ったもの</a:t>
            </a:r>
            <a:endParaRPr lang="en-US" altLang="ja-JP" sz="180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229600" cy="804863"/>
          </a:xfrm>
        </p:spPr>
        <p:txBody>
          <a:bodyPr/>
          <a:lstStyle/>
          <a:p>
            <a:pPr algn="l">
              <a:defRPr/>
            </a:pPr>
            <a:r>
              <a:rPr lang="en-US" altLang="ja-JP" dirty="0" smtClean="0"/>
              <a:t>DPC</a:t>
            </a:r>
            <a:r>
              <a:rPr lang="ja-JP" altLang="en-US" dirty="0" smtClean="0"/>
              <a:t>係数の内訳</a:t>
            </a:r>
            <a:endParaRPr lang="ja-JP" altLang="en-US" dirty="0"/>
          </a:p>
        </p:txBody>
      </p:sp>
      <p:graphicFrame>
        <p:nvGraphicFramePr>
          <p:cNvPr id="5" name="表 4"/>
          <p:cNvGraphicFramePr>
            <a:graphicFrameLocks noGrp="1"/>
          </p:cNvGraphicFramePr>
          <p:nvPr/>
        </p:nvGraphicFramePr>
        <p:xfrm>
          <a:off x="174625" y="860425"/>
          <a:ext cx="8742363" cy="5173663"/>
        </p:xfrm>
        <a:graphic>
          <a:graphicData uri="http://schemas.openxmlformats.org/drawingml/2006/table">
            <a:tbl>
              <a:tblPr/>
              <a:tblGrid>
                <a:gridCol w="2774511"/>
                <a:gridCol w="5967852"/>
              </a:tblGrid>
              <a:tr h="1256236">
                <a:tc>
                  <a:txBody>
                    <a:bodyPr/>
                    <a:lstStyle/>
                    <a:p>
                      <a:pPr algn="l" fontAlgn="ctr"/>
                      <a:r>
                        <a:rPr lang="ja-JP" altLang="en-US" sz="2000" b="0" i="0" u="none" strike="noStrike" dirty="0">
                          <a:solidFill>
                            <a:srgbClr val="000000"/>
                          </a:solidFill>
                          <a:effectLst/>
                          <a:latin typeface="ＭＳ Ｐゴシック"/>
                        </a:rPr>
                        <a:t>１基礎係数</a:t>
                      </a:r>
                    </a:p>
                  </a:txBody>
                  <a:tcPr marL="12701" marR="12701" marT="12697"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ctr"/>
                      <a:r>
                        <a:rPr lang="ja-JP" altLang="en-US" sz="2000" b="0" i="0" u="none" strike="noStrike" dirty="0">
                          <a:solidFill>
                            <a:srgbClr val="000000"/>
                          </a:solidFill>
                          <a:effectLst/>
                          <a:latin typeface="ＭＳ Ｐゴシック"/>
                        </a:rPr>
                        <a:t>病院を</a:t>
                      </a:r>
                      <a:r>
                        <a:rPr lang="ja-JP" altLang="en-US" sz="2000" b="0" i="0" u="sng" strike="noStrike" dirty="0">
                          <a:solidFill>
                            <a:srgbClr val="000000"/>
                          </a:solidFill>
                          <a:effectLst/>
                          <a:latin typeface="ＭＳ Ｐゴシック"/>
                        </a:rPr>
                        <a:t>３つの病院群</a:t>
                      </a:r>
                      <a:r>
                        <a:rPr lang="ja-JP" altLang="en-US" sz="2000" b="0" i="0" u="none" strike="noStrike" dirty="0">
                          <a:solidFill>
                            <a:srgbClr val="000000"/>
                          </a:solidFill>
                          <a:effectLst/>
                          <a:latin typeface="ＭＳ Ｐゴシック"/>
                        </a:rPr>
                        <a:t>に分け</a:t>
                      </a:r>
                      <a:r>
                        <a:rPr lang="ja-JP" altLang="en-US" sz="2000" b="0" i="0" u="none" strike="noStrike" dirty="0" smtClean="0">
                          <a:solidFill>
                            <a:srgbClr val="000000"/>
                          </a:solidFill>
                          <a:effectLst/>
                          <a:latin typeface="ＭＳ Ｐゴシック"/>
                        </a:rPr>
                        <a:t>、係数</a:t>
                      </a:r>
                      <a:r>
                        <a:rPr lang="ja-JP" altLang="en-US" sz="2000" b="0" i="0" u="none" strike="noStrike" dirty="0">
                          <a:solidFill>
                            <a:srgbClr val="000000"/>
                          </a:solidFill>
                          <a:effectLst/>
                          <a:latin typeface="ＭＳ Ｐゴシック"/>
                        </a:rPr>
                        <a:t>を設定</a:t>
                      </a:r>
                      <a:br>
                        <a:rPr lang="ja-JP" altLang="en-US" sz="2000" b="0" i="0" u="none" strike="noStrike" dirty="0">
                          <a:solidFill>
                            <a:srgbClr val="000000"/>
                          </a:solidFill>
                          <a:effectLst/>
                          <a:latin typeface="ＭＳ Ｐゴシック"/>
                        </a:rPr>
                      </a:br>
                      <a:r>
                        <a:rPr lang="en-US" altLang="ja-JP" sz="2000" b="0" i="0" u="none" strike="noStrike" dirty="0">
                          <a:solidFill>
                            <a:srgbClr val="000000"/>
                          </a:solidFill>
                          <a:effectLst/>
                          <a:latin typeface="ＭＳ Ｐゴシック"/>
                        </a:rPr>
                        <a:t>Ⅰ</a:t>
                      </a:r>
                      <a:r>
                        <a:rPr lang="ja-JP" altLang="en-US" sz="2000" b="0" i="0" u="none" strike="noStrike" dirty="0">
                          <a:solidFill>
                            <a:srgbClr val="000000"/>
                          </a:solidFill>
                          <a:effectLst/>
                          <a:latin typeface="ＭＳ Ｐゴシック"/>
                        </a:rPr>
                        <a:t>群大学病院等、</a:t>
                      </a:r>
                      <a:r>
                        <a:rPr lang="en-US" altLang="ja-JP" sz="2000" b="0" i="0" u="none" strike="noStrike" dirty="0">
                          <a:solidFill>
                            <a:srgbClr val="000000"/>
                          </a:solidFill>
                          <a:effectLst/>
                          <a:latin typeface="ＭＳ Ｐゴシック"/>
                        </a:rPr>
                        <a:t>Ⅱ</a:t>
                      </a:r>
                      <a:r>
                        <a:rPr lang="ja-JP" altLang="en-US" sz="2000" b="0" i="0" u="none" strike="noStrike" dirty="0">
                          <a:solidFill>
                            <a:srgbClr val="000000"/>
                          </a:solidFill>
                          <a:effectLst/>
                          <a:latin typeface="ＭＳ Ｐゴシック"/>
                        </a:rPr>
                        <a:t>群大学病院並の診療機能を有する病院、</a:t>
                      </a:r>
                      <a:r>
                        <a:rPr lang="en-US" altLang="ja-JP" sz="2000" b="0" i="0" u="none" strike="noStrike" dirty="0">
                          <a:solidFill>
                            <a:srgbClr val="000000"/>
                          </a:solidFill>
                          <a:effectLst/>
                          <a:latin typeface="ＭＳ Ｐゴシック"/>
                        </a:rPr>
                        <a:t>Ⅲ</a:t>
                      </a:r>
                      <a:r>
                        <a:rPr lang="ja-JP" altLang="en-US" sz="2000" b="0" i="0" u="none" strike="noStrike" dirty="0">
                          <a:solidFill>
                            <a:srgbClr val="000000"/>
                          </a:solidFill>
                          <a:effectLst/>
                          <a:latin typeface="ＭＳ Ｐゴシック"/>
                        </a:rPr>
                        <a:t>群その他の病院</a:t>
                      </a:r>
                    </a:p>
                  </a:txBody>
                  <a:tcPr marL="12701" marR="12701" marT="12697"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33092">
                <a:tc>
                  <a:txBody>
                    <a:bodyPr/>
                    <a:lstStyle/>
                    <a:p>
                      <a:pPr algn="l" fontAlgn="ctr"/>
                      <a:r>
                        <a:rPr lang="ja-JP" altLang="en-US" sz="2000" b="0" i="0" u="none" strike="noStrike" dirty="0">
                          <a:solidFill>
                            <a:srgbClr val="000000"/>
                          </a:solidFill>
                          <a:effectLst/>
                          <a:latin typeface="ＭＳ Ｐゴシック"/>
                        </a:rPr>
                        <a:t>２暫定調整係数</a:t>
                      </a:r>
                    </a:p>
                  </a:txBody>
                  <a:tcPr marL="12701" marR="12701" marT="12697"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ctr"/>
                      <a:r>
                        <a:rPr lang="en-US" altLang="ja-JP" sz="2000" b="0" i="0" u="none" strike="noStrike" dirty="0">
                          <a:solidFill>
                            <a:srgbClr val="000000"/>
                          </a:solidFill>
                          <a:effectLst/>
                          <a:latin typeface="ＭＳ Ｐゴシック"/>
                        </a:rPr>
                        <a:t>DPC</a:t>
                      </a:r>
                      <a:r>
                        <a:rPr lang="ja-JP" altLang="en-US" sz="2000" b="0" i="0" u="none" strike="noStrike" dirty="0">
                          <a:solidFill>
                            <a:srgbClr val="000000"/>
                          </a:solidFill>
                          <a:effectLst/>
                          <a:latin typeface="ＭＳ Ｐゴシック"/>
                        </a:rPr>
                        <a:t>創設時に出来高請求と包括請求の差を補填するために</a:t>
                      </a:r>
                      <a:r>
                        <a:rPr lang="ja-JP" altLang="en-US" sz="2000" b="0" i="0" u="none" strike="noStrike" dirty="0" smtClean="0">
                          <a:solidFill>
                            <a:srgbClr val="000000"/>
                          </a:solidFill>
                          <a:effectLst/>
                          <a:latin typeface="ＭＳ Ｐゴシック"/>
                        </a:rPr>
                        <a:t>設定、平成</a:t>
                      </a:r>
                      <a:r>
                        <a:rPr lang="en-US" altLang="ja-JP" sz="2000" b="0" i="0" u="none" strike="noStrike" dirty="0">
                          <a:solidFill>
                            <a:srgbClr val="000000"/>
                          </a:solidFill>
                          <a:effectLst/>
                          <a:latin typeface="ＭＳ Ｐゴシック"/>
                        </a:rPr>
                        <a:t>30</a:t>
                      </a:r>
                      <a:r>
                        <a:rPr lang="ja-JP" altLang="en-US" sz="2000" b="0" i="0" u="none" strike="noStrike" dirty="0">
                          <a:solidFill>
                            <a:srgbClr val="000000"/>
                          </a:solidFill>
                          <a:effectLst/>
                          <a:latin typeface="ＭＳ Ｐゴシック"/>
                        </a:rPr>
                        <a:t>年度に廃止予定</a:t>
                      </a:r>
                    </a:p>
                  </a:txBody>
                  <a:tcPr marL="12701" marR="12701" marT="12697"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610902">
                <a:tc>
                  <a:txBody>
                    <a:bodyPr/>
                    <a:lstStyle/>
                    <a:p>
                      <a:pPr algn="l" fontAlgn="ctr"/>
                      <a:r>
                        <a:rPr lang="ja-JP" altLang="en-US" sz="2000" b="0" i="0" u="none" strike="noStrike" dirty="0">
                          <a:solidFill>
                            <a:srgbClr val="000000"/>
                          </a:solidFill>
                          <a:effectLst/>
                          <a:latin typeface="ＭＳ Ｐゴシック"/>
                        </a:rPr>
                        <a:t>３機能評価係数</a:t>
                      </a:r>
                      <a:r>
                        <a:rPr lang="en-US" altLang="ja-JP" sz="2000" b="0" i="0" u="none" strike="noStrike" dirty="0">
                          <a:solidFill>
                            <a:srgbClr val="000000"/>
                          </a:solidFill>
                          <a:effectLst/>
                          <a:latin typeface="ＭＳ Ｐゴシック"/>
                        </a:rPr>
                        <a:t>Ⅰ</a:t>
                      </a:r>
                    </a:p>
                  </a:txBody>
                  <a:tcPr marL="12701" marR="12701" marT="12697"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fontAlgn="ctr"/>
                      <a:r>
                        <a:rPr lang="ja-JP" altLang="en-US" sz="2000" b="0" i="0" u="none" strike="noStrike" dirty="0">
                          <a:solidFill>
                            <a:srgbClr val="000000"/>
                          </a:solidFill>
                          <a:effectLst/>
                          <a:latin typeface="ＭＳ Ｐゴシック"/>
                        </a:rPr>
                        <a:t>医療機関の体制や設備など基本的な機能を評価するための係数</a:t>
                      </a:r>
                      <a:br>
                        <a:rPr lang="ja-JP" altLang="en-US" sz="2000" b="0" i="0" u="none" strike="noStrike" dirty="0">
                          <a:solidFill>
                            <a:srgbClr val="000000"/>
                          </a:solidFill>
                          <a:effectLst/>
                          <a:latin typeface="ＭＳ Ｐゴシック"/>
                        </a:rPr>
                      </a:br>
                      <a:r>
                        <a:rPr lang="ja-JP" altLang="en-US" sz="2000" b="0" i="0" u="none" strike="noStrike" dirty="0">
                          <a:solidFill>
                            <a:srgbClr val="000000"/>
                          </a:solidFill>
                          <a:effectLst/>
                          <a:latin typeface="ＭＳ Ｐゴシック"/>
                        </a:rPr>
                        <a:t>７対</a:t>
                      </a:r>
                      <a:r>
                        <a:rPr lang="en-US" altLang="ja-JP" sz="2000" b="0" i="0" u="none" strike="noStrike" dirty="0">
                          <a:solidFill>
                            <a:srgbClr val="000000"/>
                          </a:solidFill>
                          <a:effectLst/>
                          <a:latin typeface="ＭＳ Ｐゴシック"/>
                        </a:rPr>
                        <a:t>Ⅰ</a:t>
                      </a:r>
                      <a:r>
                        <a:rPr lang="ja-JP" altLang="en-US" sz="2000" b="0" i="0" u="none" strike="noStrike" dirty="0">
                          <a:solidFill>
                            <a:srgbClr val="000000"/>
                          </a:solidFill>
                          <a:effectLst/>
                          <a:latin typeface="ＭＳ Ｐゴシック"/>
                        </a:rPr>
                        <a:t>入院基本料や地域医療支援病院などの</a:t>
                      </a:r>
                      <a:r>
                        <a:rPr lang="ja-JP" altLang="en-US" sz="2000" b="0" i="0" u="sng" strike="noStrike" dirty="0">
                          <a:solidFill>
                            <a:srgbClr val="000000"/>
                          </a:solidFill>
                          <a:effectLst/>
                          <a:latin typeface="ＭＳ Ｐゴシック"/>
                        </a:rPr>
                        <a:t>施設基準を出来高算定した場合の点数を計数化</a:t>
                      </a:r>
                    </a:p>
                  </a:txBody>
                  <a:tcPr marL="12701" marR="12701" marT="12697"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1173433">
                <a:tc>
                  <a:txBody>
                    <a:bodyPr/>
                    <a:lstStyle/>
                    <a:p>
                      <a:pPr algn="l" fontAlgn="ctr"/>
                      <a:r>
                        <a:rPr lang="ja-JP" altLang="en-US" sz="2000" b="0" i="0" u="none" strike="noStrike" dirty="0">
                          <a:solidFill>
                            <a:srgbClr val="000000"/>
                          </a:solidFill>
                          <a:effectLst/>
                          <a:latin typeface="ＭＳ Ｐゴシック"/>
                        </a:rPr>
                        <a:t>４機能評価係数</a:t>
                      </a:r>
                      <a:r>
                        <a:rPr lang="en-US" altLang="ja-JP" sz="2000" b="0" i="0" u="none" strike="noStrike" dirty="0">
                          <a:solidFill>
                            <a:srgbClr val="000000"/>
                          </a:solidFill>
                          <a:effectLst/>
                          <a:latin typeface="ＭＳ Ｐゴシック"/>
                        </a:rPr>
                        <a:t>Ⅱ</a:t>
                      </a:r>
                    </a:p>
                  </a:txBody>
                  <a:tcPr marL="12701" marR="12701" marT="12697"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fontAlgn="ctr"/>
                      <a:r>
                        <a:rPr lang="ja-JP" altLang="en-US" sz="2000" b="0" i="0" u="sng" strike="noStrike" dirty="0">
                          <a:solidFill>
                            <a:srgbClr val="000000"/>
                          </a:solidFill>
                          <a:effectLst/>
                          <a:latin typeface="ＭＳ Ｐゴシック"/>
                        </a:rPr>
                        <a:t>診療の実績を機能別に分類して評価</a:t>
                      </a:r>
                      <a:r>
                        <a:rPr lang="ja-JP" altLang="en-US" sz="2000" b="0" i="0" u="none" strike="noStrike" dirty="0">
                          <a:solidFill>
                            <a:srgbClr val="000000"/>
                          </a:solidFill>
                          <a:effectLst/>
                          <a:latin typeface="ＭＳ Ｐゴシック"/>
                        </a:rPr>
                        <a:t/>
                      </a:r>
                      <a:br>
                        <a:rPr lang="ja-JP" altLang="en-US" sz="2000" b="0" i="0" u="none" strike="noStrike" dirty="0">
                          <a:solidFill>
                            <a:srgbClr val="000000"/>
                          </a:solidFill>
                          <a:effectLst/>
                          <a:latin typeface="ＭＳ Ｐゴシック"/>
                        </a:rPr>
                      </a:br>
                      <a:r>
                        <a:rPr lang="ja-JP" altLang="en-US" sz="2000" b="0" i="0" u="none" strike="noStrike" dirty="0">
                          <a:solidFill>
                            <a:srgbClr val="000000"/>
                          </a:solidFill>
                          <a:effectLst/>
                          <a:latin typeface="ＭＳ Ｐゴシック"/>
                        </a:rPr>
                        <a:t>今後、</a:t>
                      </a:r>
                      <a:r>
                        <a:rPr lang="ja-JP" altLang="en-US" sz="2000" b="0" i="0" u="sng" strike="noStrike" dirty="0">
                          <a:solidFill>
                            <a:srgbClr val="000000"/>
                          </a:solidFill>
                          <a:effectLst/>
                          <a:latin typeface="ＭＳ Ｐゴシック"/>
                        </a:rPr>
                        <a:t>暫定調整係数に代わって比重が大きくなる</a:t>
                      </a:r>
                    </a:p>
                  </a:txBody>
                  <a:tcPr marL="12701" marR="12701" marT="12697"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950" y="549275"/>
            <a:ext cx="8928100" cy="3081338"/>
          </a:xfrm>
        </p:spPr>
        <p:txBody>
          <a:bodyPr>
            <a:noAutofit/>
          </a:bodyPr>
          <a:lstStyle/>
          <a:p>
            <a:pPr algn="l">
              <a:defRPr/>
            </a:pPr>
            <a:r>
              <a:rPr lang="ja-JP" altLang="en-US" sz="8000" dirty="0" smtClean="0"/>
              <a:t>施設認定・加算取得</a:t>
            </a:r>
            <a:r>
              <a:rPr lang="en-US" altLang="ja-JP" sz="8000" dirty="0" smtClean="0"/>
              <a:t/>
            </a:r>
            <a:br>
              <a:rPr lang="en-US" altLang="ja-JP" sz="8000" dirty="0" smtClean="0"/>
            </a:br>
            <a:r>
              <a:rPr lang="ja-JP" altLang="en-US" sz="8000" dirty="0" smtClean="0"/>
              <a:t>（機能評価係数</a:t>
            </a:r>
            <a:r>
              <a:rPr lang="en-US" altLang="ja-JP" sz="8000" dirty="0" smtClean="0"/>
              <a:t>Ⅰ</a:t>
            </a:r>
            <a:r>
              <a:rPr lang="ja-JP" altLang="en-US" sz="8000" dirty="0" smtClean="0"/>
              <a:t>）</a:t>
            </a:r>
            <a:endParaRPr lang="ja-JP" altLang="en-US" sz="8000" dirty="0"/>
          </a:p>
        </p:txBody>
      </p:sp>
      <p:sp>
        <p:nvSpPr>
          <p:cNvPr id="3" name="コンテンツ プレースホルダー 2"/>
          <p:cNvSpPr>
            <a:spLocks noGrp="1"/>
          </p:cNvSpPr>
          <p:nvPr>
            <p:ph idx="1"/>
          </p:nvPr>
        </p:nvSpPr>
        <p:spPr>
          <a:xfrm>
            <a:off x="457200" y="4365625"/>
            <a:ext cx="8229600" cy="1760538"/>
          </a:xfrm>
        </p:spPr>
        <p:txBody>
          <a:bodyPr/>
          <a:lstStyle/>
          <a:p>
            <a:pPr>
              <a:defRPr/>
            </a:pPr>
            <a:endParaRPr lang="ja-JP" altLang="en-US"/>
          </a:p>
        </p:txBody>
      </p:sp>
      <p:sp>
        <p:nvSpPr>
          <p:cNvPr id="183299" name="スライド番号プレースホルダー 1"/>
          <p:cNvSpPr>
            <a:spLocks noGrp="1"/>
          </p:cNvSpPr>
          <p:nvPr>
            <p:ph type="sldNum" sz="quarter" idx="12"/>
          </p:nvPr>
        </p:nvSpPr>
        <p:spPr>
          <a:xfrm>
            <a:off x="6553200" y="6356350"/>
            <a:ext cx="2133600" cy="365125"/>
          </a:xfrm>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2ACACF86-2FBF-A14C-AE80-A75FA2E37D61}" type="slidenum">
              <a:rPr kumimoji="0" lang="ja-JP" altLang="en-US" sz="1400">
                <a:solidFill>
                  <a:srgbClr val="898989"/>
                </a:solidFill>
              </a:rPr>
              <a:pPr/>
              <a:t>143</a:t>
            </a:fld>
            <a:endParaRPr kumimoji="0" lang="ja-JP" altLang="en-US" sz="1400">
              <a:solidFill>
                <a:srgbClr val="898989"/>
              </a:solidFill>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75" y="0"/>
            <a:ext cx="9172575" cy="1143000"/>
          </a:xfrm>
        </p:spPr>
        <p:txBody>
          <a:bodyPr>
            <a:noAutofit/>
          </a:bodyPr>
          <a:lstStyle/>
          <a:p>
            <a:pPr algn="l">
              <a:defRPr/>
            </a:pPr>
            <a:r>
              <a:rPr lang="ja-JP" altLang="en-US" sz="7200" dirty="0" smtClean="0"/>
              <a:t>施設認定・加算取得</a:t>
            </a:r>
            <a:endParaRPr lang="ja-JP" altLang="en-US" sz="7200" dirty="0"/>
          </a:p>
        </p:txBody>
      </p:sp>
      <p:sp>
        <p:nvSpPr>
          <p:cNvPr id="3" name="コンテンツ プレースホルダー 2"/>
          <p:cNvSpPr>
            <a:spLocks noGrp="1"/>
          </p:cNvSpPr>
          <p:nvPr>
            <p:ph idx="1"/>
          </p:nvPr>
        </p:nvSpPr>
        <p:spPr>
          <a:xfrm>
            <a:off x="19050" y="1412875"/>
            <a:ext cx="9124950" cy="5445125"/>
          </a:xfrm>
        </p:spPr>
        <p:txBody>
          <a:bodyPr>
            <a:normAutofit lnSpcReduction="10000"/>
          </a:bodyPr>
          <a:lstStyle/>
          <a:p>
            <a:pPr>
              <a:defRPr/>
            </a:pPr>
            <a:r>
              <a:rPr lang="ja-JP" altLang="en-US" sz="6000" dirty="0" smtClean="0"/>
              <a:t>病院の実力を評価する視点として病院の施設認定・診療報酬加算取得がある</a:t>
            </a:r>
            <a:endParaRPr lang="en-US" altLang="ja-JP" sz="6000" dirty="0" smtClean="0"/>
          </a:p>
          <a:p>
            <a:pPr>
              <a:defRPr/>
            </a:pPr>
            <a:r>
              <a:rPr lang="en-US" altLang="ja-JP" sz="6000" dirty="0" smtClean="0"/>
              <a:t>DPC</a:t>
            </a:r>
            <a:r>
              <a:rPr lang="ja-JP" altLang="en-US" sz="6000" dirty="0" smtClean="0"/>
              <a:t>調整係数</a:t>
            </a:r>
            <a:r>
              <a:rPr lang="en-US" altLang="ja-JP" sz="6000" dirty="0" smtClean="0"/>
              <a:t>Ⅰ</a:t>
            </a:r>
            <a:r>
              <a:rPr lang="ja-JP" altLang="en-US" sz="6000" dirty="0" smtClean="0"/>
              <a:t>は、病院の施設認定や加算取得の状況を評価する</a:t>
            </a:r>
            <a:endParaRPr lang="en-US" altLang="ja-JP" sz="6000" dirty="0" smtClean="0"/>
          </a:p>
        </p:txBody>
      </p:sp>
      <p:sp>
        <p:nvSpPr>
          <p:cNvPr id="184323" name="スライド番号プレースホルダー 1"/>
          <p:cNvSpPr>
            <a:spLocks noGrp="1"/>
          </p:cNvSpPr>
          <p:nvPr>
            <p:ph type="sldNum" sz="quarter" idx="12"/>
          </p:nvPr>
        </p:nvSpPr>
        <p:spPr>
          <a:xfrm>
            <a:off x="6553200" y="6356350"/>
            <a:ext cx="2133600" cy="365125"/>
          </a:xfrm>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36A451BD-167B-2845-871B-C342E6479A65}" type="slidenum">
              <a:rPr kumimoji="0" lang="ja-JP" altLang="en-US" sz="1400">
                <a:solidFill>
                  <a:srgbClr val="898989"/>
                </a:solidFill>
              </a:rPr>
              <a:pPr/>
              <a:t>144</a:t>
            </a:fld>
            <a:endParaRPr kumimoji="0" lang="ja-JP" altLang="en-US" sz="1400">
              <a:solidFill>
                <a:srgbClr val="898989"/>
              </a:solidFill>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25" y="26988"/>
            <a:ext cx="9134475" cy="1169987"/>
          </a:xfrm>
        </p:spPr>
        <p:txBody>
          <a:bodyPr>
            <a:noAutofit/>
          </a:bodyPr>
          <a:lstStyle/>
          <a:p>
            <a:pPr algn="l">
              <a:defRPr/>
            </a:pPr>
            <a:r>
              <a:rPr lang="ja-JP" altLang="en-US" sz="6000" dirty="0" smtClean="0"/>
              <a:t>総合入院体制加算の充実</a:t>
            </a:r>
            <a:endParaRPr lang="ja-JP" altLang="en-US" sz="6000" dirty="0"/>
          </a:p>
        </p:txBody>
      </p:sp>
      <p:sp>
        <p:nvSpPr>
          <p:cNvPr id="3" name="コンテンツ プレースホルダー 2"/>
          <p:cNvSpPr>
            <a:spLocks noGrp="1"/>
          </p:cNvSpPr>
          <p:nvPr>
            <p:ph idx="1"/>
          </p:nvPr>
        </p:nvSpPr>
        <p:spPr>
          <a:xfrm>
            <a:off x="34925" y="1412875"/>
            <a:ext cx="9109075" cy="5445125"/>
          </a:xfrm>
        </p:spPr>
        <p:txBody>
          <a:bodyPr>
            <a:normAutofit/>
          </a:bodyPr>
          <a:lstStyle/>
          <a:p>
            <a:pPr>
              <a:defRPr/>
            </a:pPr>
            <a:r>
              <a:rPr lang="ja-JP" altLang="en-US" sz="4800" dirty="0" smtClean="0"/>
              <a:t>平成</a:t>
            </a:r>
            <a:r>
              <a:rPr lang="en-US" altLang="ja-JP" sz="4800" dirty="0" smtClean="0"/>
              <a:t>26</a:t>
            </a:r>
            <a:r>
              <a:rPr lang="ja-JP" altLang="en-US" sz="4800" dirty="0" smtClean="0"/>
              <a:t>年診療報酬では、一定の実績を持つ医療機関に対して、「総合入院体制加算１」をつくり、評価を行う</a:t>
            </a:r>
            <a:endParaRPr lang="en-US" altLang="ja-JP" sz="4800" dirty="0" smtClean="0"/>
          </a:p>
          <a:p>
            <a:pPr>
              <a:defRPr/>
            </a:pPr>
            <a:r>
              <a:rPr lang="ja-JP" altLang="en-US" sz="4800" dirty="0" smtClean="0"/>
              <a:t>これからも実績を有する高度急性期病院への評価を充実する動きは進むと考える</a:t>
            </a:r>
            <a:endParaRPr lang="ja-JP" altLang="en-US" sz="4800" dirty="0"/>
          </a:p>
        </p:txBody>
      </p:sp>
      <p:sp>
        <p:nvSpPr>
          <p:cNvPr id="185347" name="スライド番号プレースホルダー 1"/>
          <p:cNvSpPr>
            <a:spLocks noGrp="1"/>
          </p:cNvSpPr>
          <p:nvPr>
            <p:ph type="sldNum" sz="quarter" idx="12"/>
          </p:nvPr>
        </p:nvSpPr>
        <p:spPr>
          <a:xfrm>
            <a:off x="6553200" y="6356350"/>
            <a:ext cx="2133600" cy="365125"/>
          </a:xfrm>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3E07C015-CB1C-9D44-9740-51E8CCBF7C01}" type="slidenum">
              <a:rPr kumimoji="0" lang="ja-JP" altLang="en-US" sz="1400">
                <a:solidFill>
                  <a:srgbClr val="898989"/>
                </a:solidFill>
              </a:rPr>
              <a:pPr/>
              <a:t>145</a:t>
            </a:fld>
            <a:endParaRPr kumimoji="0" lang="ja-JP" altLang="en-US" sz="1400">
              <a:solidFill>
                <a:srgbClr val="898989"/>
              </a:solidFill>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pic>
        <p:nvPicPr>
          <p:cNvPr id="4" name="コンテンツ プレースホルダー 3" descr="スクリーンショット 2014-12-30 18.42.22.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2" r="-222"/>
          <a:stretch/>
        </p:blipFill>
        <p:spPr>
          <a:xfrm>
            <a:off x="19050" y="0"/>
            <a:ext cx="9072563" cy="6669088"/>
          </a:xfrm>
        </p:spPr>
      </p:pic>
      <p:sp>
        <p:nvSpPr>
          <p:cNvPr id="186371" name="テキスト ボックス 4"/>
          <p:cNvSpPr txBox="1">
            <a:spLocks noChangeArrowheads="1"/>
          </p:cNvSpPr>
          <p:nvPr/>
        </p:nvSpPr>
        <p:spPr bwMode="auto">
          <a:xfrm>
            <a:off x="2584450" y="6488113"/>
            <a:ext cx="65595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厚生労働省保険局医療課「平成２６年度診療報酬改定の概要」</a:t>
            </a:r>
          </a:p>
        </p:txBody>
      </p:sp>
      <p:sp>
        <p:nvSpPr>
          <p:cNvPr id="186372" name="スライド番号プレースホルダー 1"/>
          <p:cNvSpPr>
            <a:spLocks noGrp="1"/>
          </p:cNvSpPr>
          <p:nvPr>
            <p:ph type="sldNum" sz="quarter" idx="12"/>
          </p:nvPr>
        </p:nvSpPr>
        <p:spPr>
          <a:xfrm>
            <a:off x="6875463" y="6480175"/>
            <a:ext cx="2133600" cy="365125"/>
          </a:xfrm>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C834F1C3-4D54-6249-85EE-EEC60E5C144B}" type="slidenum">
              <a:rPr kumimoji="0" lang="ja-JP" altLang="en-US" sz="1400">
                <a:solidFill>
                  <a:srgbClr val="898989"/>
                </a:solidFill>
              </a:rPr>
              <a:pPr/>
              <a:t>146</a:t>
            </a:fld>
            <a:endParaRPr kumimoji="0" lang="ja-JP" altLang="en-US" sz="1400">
              <a:solidFill>
                <a:srgbClr val="898989"/>
              </a:solidFill>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50"/>
            <a:ext cx="9396413" cy="1143000"/>
          </a:xfrm>
        </p:spPr>
        <p:txBody>
          <a:bodyPr>
            <a:noAutofit/>
          </a:bodyPr>
          <a:lstStyle/>
          <a:p>
            <a:pPr algn="l">
              <a:defRPr/>
            </a:pPr>
            <a:r>
              <a:rPr lang="en-US" altLang="ja-JP" sz="6600" dirty="0"/>
              <a:t>DPC</a:t>
            </a:r>
            <a:r>
              <a:rPr lang="ja-JP" altLang="en-US" sz="6600" dirty="0"/>
              <a:t>機能評価係数</a:t>
            </a:r>
            <a:r>
              <a:rPr lang="en-US" altLang="ja-JP" sz="6600" dirty="0" smtClean="0"/>
              <a:t>Ⅱ</a:t>
            </a:r>
            <a:endParaRPr lang="ja-JP" altLang="en-US" sz="6600" dirty="0"/>
          </a:p>
        </p:txBody>
      </p:sp>
      <p:sp>
        <p:nvSpPr>
          <p:cNvPr id="3" name="コンテンツ プレースホルダー 2"/>
          <p:cNvSpPr>
            <a:spLocks noGrp="1"/>
          </p:cNvSpPr>
          <p:nvPr>
            <p:ph idx="1"/>
          </p:nvPr>
        </p:nvSpPr>
        <p:spPr>
          <a:xfrm>
            <a:off x="31750" y="1268413"/>
            <a:ext cx="9112250" cy="5589587"/>
          </a:xfrm>
        </p:spPr>
        <p:txBody>
          <a:bodyPr>
            <a:normAutofit lnSpcReduction="10000"/>
          </a:bodyPr>
          <a:lstStyle/>
          <a:p>
            <a:pPr>
              <a:defRPr/>
            </a:pPr>
            <a:r>
              <a:rPr lang="ja-JP" altLang="en-US" sz="6000" dirty="0" smtClean="0"/>
              <a:t>機能評価係数</a:t>
            </a:r>
            <a:r>
              <a:rPr lang="en-US" altLang="ja-JP" sz="6000" dirty="0" smtClean="0"/>
              <a:t>Ⅱ</a:t>
            </a:r>
            <a:r>
              <a:rPr lang="ja-JP" altLang="en-US" sz="6000" dirty="0" smtClean="0"/>
              <a:t>は、厚労省の目指す医療の方向性を基準に評価を行う</a:t>
            </a:r>
            <a:endParaRPr lang="en-US" altLang="ja-JP" sz="6000" dirty="0" smtClean="0"/>
          </a:p>
          <a:p>
            <a:pPr>
              <a:defRPr/>
            </a:pPr>
            <a:r>
              <a:rPr lang="ja-JP" altLang="en-US" sz="6000" dirty="0" smtClean="0"/>
              <a:t>機能評価係数</a:t>
            </a:r>
            <a:r>
              <a:rPr lang="en-US" altLang="ja-JP" sz="6000" dirty="0" smtClean="0"/>
              <a:t>Ⅰ</a:t>
            </a:r>
            <a:r>
              <a:rPr lang="ja-JP" altLang="en-US" sz="6000" dirty="0" smtClean="0"/>
              <a:t>と共に病院の力を測る指標となっている</a:t>
            </a:r>
            <a:endParaRPr lang="ja-JP" altLang="en-US" sz="6000" dirty="0"/>
          </a:p>
        </p:txBody>
      </p:sp>
      <p:sp>
        <p:nvSpPr>
          <p:cNvPr id="187395" name="スライド番号プレースホルダー 1"/>
          <p:cNvSpPr>
            <a:spLocks noGrp="1"/>
          </p:cNvSpPr>
          <p:nvPr>
            <p:ph type="sldNum" sz="quarter" idx="12"/>
          </p:nvPr>
        </p:nvSpPr>
        <p:spPr>
          <a:xfrm>
            <a:off x="6553200" y="6356350"/>
            <a:ext cx="2133600" cy="365125"/>
          </a:xfrm>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027F2C2D-ECAA-B947-894F-EA7FB2001B6F}" type="slidenum">
              <a:rPr kumimoji="0" lang="ja-JP" altLang="en-US" sz="1400">
                <a:solidFill>
                  <a:srgbClr val="898989"/>
                </a:solidFill>
              </a:rPr>
              <a:pPr/>
              <a:t>147</a:t>
            </a:fld>
            <a:endParaRPr kumimoji="0" lang="ja-JP" altLang="en-US" sz="1400">
              <a:solidFill>
                <a:srgbClr val="898989"/>
              </a:solidFill>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229600" cy="620713"/>
          </a:xfrm>
        </p:spPr>
        <p:txBody>
          <a:bodyPr>
            <a:normAutofit fontScale="90000"/>
          </a:bodyPr>
          <a:lstStyle/>
          <a:p>
            <a:pPr algn="l">
              <a:defRPr/>
            </a:pPr>
            <a:r>
              <a:rPr lang="ja-JP" altLang="en-US" dirty="0" smtClean="0"/>
              <a:t>機能評価係数</a:t>
            </a:r>
            <a:r>
              <a:rPr lang="en-US" altLang="ja-JP" dirty="0" smtClean="0"/>
              <a:t>Ⅱ</a:t>
            </a:r>
            <a:r>
              <a:rPr lang="ja-JP" altLang="en-US" dirty="0" smtClean="0"/>
              <a:t>の内訳</a:t>
            </a:r>
            <a:endParaRPr lang="ja-JP" altLang="en-US" dirty="0"/>
          </a:p>
        </p:txBody>
      </p:sp>
      <p:graphicFrame>
        <p:nvGraphicFramePr>
          <p:cNvPr id="4" name="表 3"/>
          <p:cNvGraphicFramePr>
            <a:graphicFrameLocks noGrp="1"/>
          </p:cNvGraphicFramePr>
          <p:nvPr/>
        </p:nvGraphicFramePr>
        <p:xfrm>
          <a:off x="179388" y="836613"/>
          <a:ext cx="8785225" cy="5837237"/>
        </p:xfrm>
        <a:graphic>
          <a:graphicData uri="http://schemas.openxmlformats.org/drawingml/2006/table">
            <a:tbl>
              <a:tblPr/>
              <a:tblGrid>
                <a:gridCol w="2364650"/>
                <a:gridCol w="6420575"/>
              </a:tblGrid>
              <a:tr h="835659">
                <a:tc>
                  <a:txBody>
                    <a:bodyPr/>
                    <a:lstStyle/>
                    <a:p>
                      <a:pPr algn="l" fontAlgn="ctr"/>
                      <a:r>
                        <a:rPr lang="ja-JP" altLang="en-US" sz="1800" b="0" i="0" u="none" strike="noStrike" dirty="0">
                          <a:solidFill>
                            <a:srgbClr val="000000"/>
                          </a:solidFill>
                          <a:effectLst/>
                          <a:latin typeface="ＭＳ Ｐゴシック"/>
                        </a:rPr>
                        <a:t>１保険診療指数</a:t>
                      </a:r>
                    </a:p>
                  </a:txBody>
                  <a:tcPr marL="12700" marR="12700" marT="12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ＭＳ Ｐゴシック"/>
                        </a:rPr>
                        <a:t>質が遵守された</a:t>
                      </a:r>
                      <a:r>
                        <a:rPr lang="en-US" altLang="ja-JP" sz="1800" b="0" i="0" u="none" strike="noStrike">
                          <a:solidFill>
                            <a:srgbClr val="000000"/>
                          </a:solidFill>
                          <a:effectLst/>
                          <a:latin typeface="ＭＳ Ｐゴシック"/>
                        </a:rPr>
                        <a:t>DPC</a:t>
                      </a:r>
                      <a:r>
                        <a:rPr lang="ja-JP" altLang="en-US" sz="1800" b="0" i="0" u="none" strike="noStrike">
                          <a:solidFill>
                            <a:srgbClr val="000000"/>
                          </a:solidFill>
                          <a:effectLst/>
                          <a:latin typeface="ＭＳ Ｐゴシック"/>
                        </a:rPr>
                        <a:t>データの提出を含めた適切な保険診療実施・取組を評価</a:t>
                      </a:r>
                      <a:br>
                        <a:rPr lang="ja-JP" altLang="en-US" sz="1800" b="0" i="0" u="none" strike="noStrike">
                          <a:solidFill>
                            <a:srgbClr val="000000"/>
                          </a:solidFill>
                          <a:effectLst/>
                          <a:latin typeface="ＭＳ Ｐゴシック"/>
                        </a:rPr>
                      </a:br>
                      <a:r>
                        <a:rPr lang="ja-JP" altLang="en-US" sz="1800" b="0" i="0" u="none" strike="noStrike">
                          <a:solidFill>
                            <a:srgbClr val="000000"/>
                          </a:solidFill>
                          <a:effectLst/>
                          <a:latin typeface="ＭＳ Ｐゴシック"/>
                        </a:rPr>
                        <a:t>（不適切な</a:t>
                      </a:r>
                      <a:r>
                        <a:rPr lang="en-US" altLang="ja-JP" sz="1800" b="0" i="0" u="none" strike="noStrike">
                          <a:solidFill>
                            <a:srgbClr val="000000"/>
                          </a:solidFill>
                          <a:effectLst/>
                          <a:latin typeface="ＭＳ Ｐゴシック"/>
                        </a:rPr>
                        <a:t>DPC</a:t>
                      </a:r>
                      <a:r>
                        <a:rPr lang="ja-JP" altLang="en-US" sz="1800" b="0" i="0" u="none" strike="noStrike">
                          <a:solidFill>
                            <a:srgbClr val="000000"/>
                          </a:solidFill>
                          <a:effectLst/>
                          <a:latin typeface="ＭＳ Ｐゴシック"/>
                        </a:rPr>
                        <a:t>データの割合が一定以上になると減算）</a:t>
                      </a:r>
                    </a:p>
                  </a:txBody>
                  <a:tcPr marL="12700" marR="12700" marT="12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33184">
                <a:tc>
                  <a:txBody>
                    <a:bodyPr/>
                    <a:lstStyle/>
                    <a:p>
                      <a:pPr algn="l" fontAlgn="ctr"/>
                      <a:r>
                        <a:rPr lang="ja-JP" altLang="en-US" sz="1800" b="0" i="0" u="none" strike="noStrike" dirty="0">
                          <a:solidFill>
                            <a:srgbClr val="000000"/>
                          </a:solidFill>
                          <a:effectLst/>
                          <a:latin typeface="ＭＳ Ｐゴシック"/>
                        </a:rPr>
                        <a:t>２効率性指数</a:t>
                      </a:r>
                    </a:p>
                  </a:txBody>
                  <a:tcPr marL="12700" marR="12700" marT="12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ＭＳ Ｐゴシック"/>
                        </a:rPr>
                        <a:t>平均在院日数の短縮を評価</a:t>
                      </a:r>
                    </a:p>
                  </a:txBody>
                  <a:tcPr marL="12700" marR="12700" marT="12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33184">
                <a:tc>
                  <a:txBody>
                    <a:bodyPr/>
                    <a:lstStyle/>
                    <a:p>
                      <a:pPr algn="l" fontAlgn="ctr"/>
                      <a:r>
                        <a:rPr lang="ja-JP" altLang="en-US" sz="1800" b="0" i="0" u="none" strike="noStrike" dirty="0">
                          <a:solidFill>
                            <a:srgbClr val="000000"/>
                          </a:solidFill>
                          <a:effectLst/>
                          <a:latin typeface="ＭＳ Ｐゴシック"/>
                        </a:rPr>
                        <a:t>３複雑性指数</a:t>
                      </a:r>
                    </a:p>
                  </a:txBody>
                  <a:tcPr marL="12700" marR="12700" marT="12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ＭＳ Ｐゴシック"/>
                        </a:rPr>
                        <a:t>重症患者への対応を評価</a:t>
                      </a:r>
                    </a:p>
                  </a:txBody>
                  <a:tcPr marL="12700" marR="12700" marT="12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33184">
                <a:tc>
                  <a:txBody>
                    <a:bodyPr/>
                    <a:lstStyle/>
                    <a:p>
                      <a:pPr algn="l" fontAlgn="ctr"/>
                      <a:r>
                        <a:rPr lang="ja-JP" altLang="en-US" sz="1800" b="0" i="0" u="none" strike="noStrike" dirty="0">
                          <a:solidFill>
                            <a:srgbClr val="000000"/>
                          </a:solidFill>
                          <a:effectLst/>
                          <a:latin typeface="ＭＳ Ｐゴシック"/>
                        </a:rPr>
                        <a:t>４カバー率指数</a:t>
                      </a:r>
                    </a:p>
                  </a:txBody>
                  <a:tcPr marL="12700" marR="12700" marT="12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ＭＳ Ｐゴシック"/>
                        </a:rPr>
                        <a:t>様々な疾患に対応できる総合的な対応を評価</a:t>
                      </a:r>
                    </a:p>
                  </a:txBody>
                  <a:tcPr marL="12700" marR="12700" marT="12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33184">
                <a:tc>
                  <a:txBody>
                    <a:bodyPr/>
                    <a:lstStyle/>
                    <a:p>
                      <a:pPr algn="l" fontAlgn="ctr"/>
                      <a:r>
                        <a:rPr lang="ja-JP" altLang="en-US" sz="1800" b="0" i="0" u="none" strike="noStrike" dirty="0">
                          <a:solidFill>
                            <a:srgbClr val="000000"/>
                          </a:solidFill>
                          <a:effectLst/>
                          <a:latin typeface="ＭＳ Ｐゴシック"/>
                        </a:rPr>
                        <a:t>５救急医療指数</a:t>
                      </a:r>
                    </a:p>
                  </a:txBody>
                  <a:tcPr marL="12700" marR="12700" marT="12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ＭＳ Ｐゴシック"/>
                        </a:rPr>
                        <a:t>救急医療（緊急入院）の対象となる患者に対して、入院後</a:t>
                      </a:r>
                      <a:r>
                        <a:rPr lang="en-US" altLang="ja-JP" sz="1800" b="0" i="0" u="none" strike="noStrike">
                          <a:solidFill>
                            <a:srgbClr val="000000"/>
                          </a:solidFill>
                          <a:effectLst/>
                          <a:latin typeface="ＭＳ Ｐゴシック"/>
                        </a:rPr>
                        <a:t>2</a:t>
                      </a:r>
                      <a:r>
                        <a:rPr lang="ja-JP" altLang="en-US" sz="1800" b="0" i="0" u="none" strike="noStrike">
                          <a:solidFill>
                            <a:srgbClr val="000000"/>
                          </a:solidFill>
                          <a:effectLst/>
                          <a:latin typeface="ＭＳ Ｐゴシック"/>
                        </a:rPr>
                        <a:t>日間までに投入した医療資源投入量を評価</a:t>
                      </a:r>
                    </a:p>
                  </a:txBody>
                  <a:tcPr marL="12700" marR="12700" marT="12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33184">
                <a:tc>
                  <a:txBody>
                    <a:bodyPr/>
                    <a:lstStyle/>
                    <a:p>
                      <a:pPr algn="l" fontAlgn="ctr"/>
                      <a:r>
                        <a:rPr lang="ja-JP" altLang="en-US" sz="1800" b="0" i="0" u="none" strike="noStrike" dirty="0">
                          <a:solidFill>
                            <a:srgbClr val="000000"/>
                          </a:solidFill>
                          <a:effectLst/>
                          <a:latin typeface="ＭＳ Ｐゴシック"/>
                        </a:rPr>
                        <a:t>６地域医療指数</a:t>
                      </a:r>
                    </a:p>
                  </a:txBody>
                  <a:tcPr marL="12700" marR="12700" marT="12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ＭＳ Ｐゴシック"/>
                        </a:rPr>
                        <a:t>地域医療（医療圏内の患者受入シェア、脳卒中・がん・急性心筋梗塞・周産期・へき地医療）への貢献度を評価</a:t>
                      </a:r>
                    </a:p>
                  </a:txBody>
                  <a:tcPr marL="12700" marR="12700" marT="12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35659">
                <a:tc>
                  <a:txBody>
                    <a:bodyPr/>
                    <a:lstStyle/>
                    <a:p>
                      <a:pPr algn="l" fontAlgn="ctr"/>
                      <a:r>
                        <a:rPr lang="ja-JP" altLang="en-US" sz="1800" b="0" i="0" u="none" strike="noStrike" dirty="0">
                          <a:solidFill>
                            <a:srgbClr val="000000"/>
                          </a:solidFill>
                          <a:effectLst/>
                          <a:latin typeface="ＭＳ Ｐゴシック"/>
                        </a:rPr>
                        <a:t>７後発医薬品指数</a:t>
                      </a:r>
                    </a:p>
                  </a:txBody>
                  <a:tcPr marL="12700" marR="12700" marT="12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ＭＳ Ｐゴシック"/>
                        </a:rPr>
                        <a:t>入院医療で使う後発医薬品の使用量を評価</a:t>
                      </a:r>
                      <a:br>
                        <a:rPr lang="ja-JP" altLang="en-US" sz="1800" b="0" i="0" u="none" strike="noStrike" dirty="0">
                          <a:solidFill>
                            <a:srgbClr val="000000"/>
                          </a:solidFill>
                          <a:effectLst/>
                          <a:latin typeface="ＭＳ Ｐゴシック"/>
                        </a:rPr>
                      </a:br>
                      <a:r>
                        <a:rPr lang="ja-JP" altLang="en-US" sz="1800" b="0" i="0" u="none" strike="noStrike" dirty="0">
                          <a:solidFill>
                            <a:srgbClr val="000000"/>
                          </a:solidFill>
                          <a:effectLst/>
                          <a:latin typeface="ＭＳ Ｐゴシック"/>
                        </a:rPr>
                        <a:t>（年間薬剤使用量のうち後発品使用量が最大</a:t>
                      </a:r>
                      <a:r>
                        <a:rPr lang="en-US" altLang="ja-JP" sz="1800" b="0" i="0" u="none" strike="noStrike" dirty="0">
                          <a:solidFill>
                            <a:srgbClr val="000000"/>
                          </a:solidFill>
                          <a:effectLst/>
                          <a:latin typeface="ＭＳ Ｐゴシック"/>
                        </a:rPr>
                        <a:t>60</a:t>
                      </a:r>
                      <a:r>
                        <a:rPr lang="ja-JP" altLang="en-US" sz="1800" b="0" i="0" u="none" strike="noStrike" dirty="0">
                          <a:solidFill>
                            <a:srgbClr val="000000"/>
                          </a:solidFill>
                          <a:effectLst/>
                          <a:latin typeface="ＭＳ Ｐゴシック"/>
                        </a:rPr>
                        <a:t>％を評価上限とする）</a:t>
                      </a:r>
                    </a:p>
                  </a:txBody>
                  <a:tcPr marL="12700" marR="12700" marT="12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88444" name="スライド番号プレースホルダー 1"/>
          <p:cNvSpPr>
            <a:spLocks noGrp="1"/>
          </p:cNvSpPr>
          <p:nvPr>
            <p:ph type="sldNum" sz="quarter" idx="12"/>
          </p:nvPr>
        </p:nvSpPr>
        <p:spPr>
          <a:xfrm>
            <a:off x="6553200" y="6356350"/>
            <a:ext cx="2133600" cy="365125"/>
          </a:xfrm>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CEBBEB19-5A3D-AA4C-8DD9-0BDDC6613425}" type="slidenum">
              <a:rPr kumimoji="0" lang="ja-JP" altLang="en-US" sz="1400">
                <a:solidFill>
                  <a:srgbClr val="898989"/>
                </a:solidFill>
              </a:rPr>
              <a:pPr/>
              <a:t>148</a:t>
            </a:fld>
            <a:endParaRPr kumimoji="0" lang="ja-JP" altLang="en-US" sz="1400">
              <a:solidFill>
                <a:srgbClr val="898989"/>
              </a:solidFill>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pic>
        <p:nvPicPr>
          <p:cNvPr id="4" name="コンテンツ プレースホルダー 3" descr="スクリーンショット 2015-03-24 12.43.10.pn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t="-6389" b="-5964"/>
          <a:stretch/>
        </p:blipFill>
        <p:spPr>
          <a:xfrm>
            <a:off x="179388" y="115888"/>
            <a:ext cx="8512175" cy="1296987"/>
          </a:xfrm>
        </p:spPr>
      </p:pic>
      <p:pic>
        <p:nvPicPr>
          <p:cNvPr id="189443" name="図 4" descr="スクリーンショット 2015-03-24 12.43.35.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388" y="1450975"/>
            <a:ext cx="8496300" cy="5399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9444" name="テキスト ボックス 9"/>
          <p:cNvSpPr txBox="1">
            <a:spLocks noChangeArrowheads="1"/>
          </p:cNvSpPr>
          <p:nvPr/>
        </p:nvSpPr>
        <p:spPr bwMode="auto">
          <a:xfrm>
            <a:off x="6804025" y="6488113"/>
            <a:ext cx="18716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病院情報局</a:t>
            </a:r>
            <a:r>
              <a:rPr lang="en-US" altLang="ja-JP" sz="1800"/>
              <a:t>HP</a:t>
            </a:r>
            <a:endParaRPr lang="ja-JP" altLang="en-US" sz="1800"/>
          </a:p>
        </p:txBody>
      </p:sp>
      <p:sp>
        <p:nvSpPr>
          <p:cNvPr id="189445" name="スライド番号プレースホルダー 1"/>
          <p:cNvSpPr>
            <a:spLocks noGrp="1"/>
          </p:cNvSpPr>
          <p:nvPr>
            <p:ph type="sldNum" sz="quarter" idx="12"/>
          </p:nvPr>
        </p:nvSpPr>
        <p:spPr>
          <a:xfrm>
            <a:off x="6553200" y="6356350"/>
            <a:ext cx="2133600" cy="365125"/>
          </a:xfrm>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10D7D37E-9BCA-434D-A640-9BBB93CC8AA2}" type="slidenum">
              <a:rPr kumimoji="0" lang="ja-JP" altLang="en-US" sz="1400">
                <a:solidFill>
                  <a:srgbClr val="898989"/>
                </a:solidFill>
              </a:rPr>
              <a:pPr/>
              <a:t>149</a:t>
            </a:fld>
            <a:endParaRPr kumimoji="0" lang="ja-JP" altLang="en-US" sz="1400">
              <a:solidFill>
                <a:srgbClr val="89898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McK Hito"/>
          <p:cNvGrpSpPr>
            <a:grpSpLocks noChangeAspect="1"/>
          </p:cNvGrpSpPr>
          <p:nvPr>
            <p:custDataLst>
              <p:tags r:id="rId1"/>
            </p:custDataLst>
          </p:nvPr>
        </p:nvGrpSpPr>
        <p:grpSpPr bwMode="auto">
          <a:xfrm>
            <a:off x="1547813" y="4005263"/>
            <a:ext cx="842962" cy="1398587"/>
            <a:chOff x="2448" y="1728"/>
            <a:chExt cx="864" cy="1440"/>
          </a:xfrm>
        </p:grpSpPr>
        <p:sp>
          <p:nvSpPr>
            <p:cNvPr id="13339" name="Oval 4"/>
            <p:cNvSpPr>
              <a:spLocks noChangeAspect="1" noChangeArrowheads="1"/>
            </p:cNvSpPr>
            <p:nvPr/>
          </p:nvSpPr>
          <p:spPr bwMode="auto">
            <a:xfrm>
              <a:off x="2616" y="1728"/>
              <a:ext cx="529" cy="528"/>
            </a:xfrm>
            <a:prstGeom prst="ellipse">
              <a:avLst/>
            </a:prstGeom>
            <a:solidFill>
              <a:schemeClr val="hlink"/>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ja-JP" altLang="en-US">
                <a:solidFill>
                  <a:srgbClr val="000000"/>
                </a:solidFill>
              </a:endParaRPr>
            </a:p>
          </p:txBody>
        </p:sp>
        <p:sp>
          <p:nvSpPr>
            <p:cNvPr id="34842" name="Freeform 5"/>
            <p:cNvSpPr>
              <a:spLocks noChangeAspect="1"/>
            </p:cNvSpPr>
            <p:nvPr/>
          </p:nvSpPr>
          <p:spPr bwMode="auto">
            <a:xfrm>
              <a:off x="2448" y="2256"/>
              <a:ext cx="864" cy="912"/>
            </a:xfrm>
            <a:custGeom>
              <a:avLst/>
              <a:gdLst>
                <a:gd name="T0" fmla="*/ 0 w 864"/>
                <a:gd name="T1" fmla="*/ 912 h 912"/>
                <a:gd name="T2" fmla="*/ 0 w 864"/>
                <a:gd name="T3" fmla="*/ 480 h 912"/>
                <a:gd name="T4" fmla="*/ 0 w 864"/>
                <a:gd name="T5" fmla="*/ 288 h 912"/>
                <a:gd name="T6" fmla="*/ 432 w 864"/>
                <a:gd name="T7" fmla="*/ 0 h 912"/>
                <a:gd name="T8" fmla="*/ 864 w 864"/>
                <a:gd name="T9" fmla="*/ 288 h 912"/>
                <a:gd name="T10" fmla="*/ 864 w 864"/>
                <a:gd name="T11" fmla="*/ 480 h 912"/>
                <a:gd name="T12" fmla="*/ 864 w 864"/>
                <a:gd name="T13" fmla="*/ 912 h 912"/>
                <a:gd name="T14" fmla="*/ 432 w 864"/>
                <a:gd name="T15" fmla="*/ 912 h 912"/>
                <a:gd name="T16" fmla="*/ 0 w 864"/>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4" h="912">
                  <a:moveTo>
                    <a:pt x="0" y="912"/>
                  </a:moveTo>
                  <a:lnTo>
                    <a:pt x="0" y="480"/>
                  </a:lnTo>
                  <a:cubicBezTo>
                    <a:pt x="0" y="480"/>
                    <a:pt x="0" y="384"/>
                    <a:pt x="0" y="288"/>
                  </a:cubicBezTo>
                  <a:cubicBezTo>
                    <a:pt x="0" y="198"/>
                    <a:pt x="160" y="0"/>
                    <a:pt x="432" y="0"/>
                  </a:cubicBezTo>
                  <a:cubicBezTo>
                    <a:pt x="704" y="0"/>
                    <a:pt x="864" y="198"/>
                    <a:pt x="864" y="288"/>
                  </a:cubicBezTo>
                  <a:cubicBezTo>
                    <a:pt x="864" y="384"/>
                    <a:pt x="864" y="480"/>
                    <a:pt x="864" y="480"/>
                  </a:cubicBezTo>
                  <a:lnTo>
                    <a:pt x="864" y="912"/>
                  </a:lnTo>
                  <a:lnTo>
                    <a:pt x="432" y="912"/>
                  </a:lnTo>
                  <a:lnTo>
                    <a:pt x="0" y="912"/>
                  </a:lnTo>
                  <a:close/>
                </a:path>
              </a:pathLst>
            </a:custGeom>
            <a:solidFill>
              <a:schemeClr val="hlink"/>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6800" tIns="46800" rIns="46800" bIns="46800" anchor="ctr" anchorCtr="1"/>
            <a:lstStyle/>
            <a:p>
              <a:endParaRPr lang="ja-JP" altLang="en-US"/>
            </a:p>
          </p:txBody>
        </p:sp>
      </p:grpSp>
      <p:grpSp>
        <p:nvGrpSpPr>
          <p:cNvPr id="34818" name="McK Hito"/>
          <p:cNvGrpSpPr>
            <a:grpSpLocks noChangeAspect="1"/>
          </p:cNvGrpSpPr>
          <p:nvPr>
            <p:custDataLst>
              <p:tags r:id="rId2"/>
            </p:custDataLst>
          </p:nvPr>
        </p:nvGrpSpPr>
        <p:grpSpPr bwMode="auto">
          <a:xfrm>
            <a:off x="1619250" y="1196975"/>
            <a:ext cx="842963" cy="1398588"/>
            <a:chOff x="2448" y="1728"/>
            <a:chExt cx="864" cy="1440"/>
          </a:xfrm>
        </p:grpSpPr>
        <p:sp>
          <p:nvSpPr>
            <p:cNvPr id="13337" name="Oval 7"/>
            <p:cNvSpPr>
              <a:spLocks noChangeAspect="1" noChangeArrowheads="1"/>
            </p:cNvSpPr>
            <p:nvPr/>
          </p:nvSpPr>
          <p:spPr bwMode="auto">
            <a:xfrm>
              <a:off x="2616" y="1728"/>
              <a:ext cx="529" cy="528"/>
            </a:xfrm>
            <a:prstGeom prst="ellipse">
              <a:avLst/>
            </a:prstGeom>
            <a:solidFill>
              <a:srgbClr val="FFFF99"/>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ja-JP" altLang="en-US">
                <a:solidFill>
                  <a:srgbClr val="000000"/>
                </a:solidFill>
              </a:endParaRPr>
            </a:p>
          </p:txBody>
        </p:sp>
        <p:sp>
          <p:nvSpPr>
            <p:cNvPr id="34840" name="Freeform 8"/>
            <p:cNvSpPr>
              <a:spLocks noChangeAspect="1"/>
            </p:cNvSpPr>
            <p:nvPr/>
          </p:nvSpPr>
          <p:spPr bwMode="auto">
            <a:xfrm>
              <a:off x="2448" y="2256"/>
              <a:ext cx="864" cy="912"/>
            </a:xfrm>
            <a:custGeom>
              <a:avLst/>
              <a:gdLst>
                <a:gd name="T0" fmla="*/ 0 w 864"/>
                <a:gd name="T1" fmla="*/ 912 h 912"/>
                <a:gd name="T2" fmla="*/ 0 w 864"/>
                <a:gd name="T3" fmla="*/ 480 h 912"/>
                <a:gd name="T4" fmla="*/ 0 w 864"/>
                <a:gd name="T5" fmla="*/ 288 h 912"/>
                <a:gd name="T6" fmla="*/ 432 w 864"/>
                <a:gd name="T7" fmla="*/ 0 h 912"/>
                <a:gd name="T8" fmla="*/ 864 w 864"/>
                <a:gd name="T9" fmla="*/ 288 h 912"/>
                <a:gd name="T10" fmla="*/ 864 w 864"/>
                <a:gd name="T11" fmla="*/ 480 h 912"/>
                <a:gd name="T12" fmla="*/ 864 w 864"/>
                <a:gd name="T13" fmla="*/ 912 h 912"/>
                <a:gd name="T14" fmla="*/ 432 w 864"/>
                <a:gd name="T15" fmla="*/ 912 h 912"/>
                <a:gd name="T16" fmla="*/ 0 w 864"/>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4" h="912">
                  <a:moveTo>
                    <a:pt x="0" y="912"/>
                  </a:moveTo>
                  <a:lnTo>
                    <a:pt x="0" y="480"/>
                  </a:lnTo>
                  <a:cubicBezTo>
                    <a:pt x="0" y="480"/>
                    <a:pt x="0" y="384"/>
                    <a:pt x="0" y="288"/>
                  </a:cubicBezTo>
                  <a:cubicBezTo>
                    <a:pt x="0" y="198"/>
                    <a:pt x="160" y="0"/>
                    <a:pt x="432" y="0"/>
                  </a:cubicBezTo>
                  <a:cubicBezTo>
                    <a:pt x="704" y="0"/>
                    <a:pt x="864" y="198"/>
                    <a:pt x="864" y="288"/>
                  </a:cubicBezTo>
                  <a:cubicBezTo>
                    <a:pt x="864" y="384"/>
                    <a:pt x="864" y="480"/>
                    <a:pt x="864" y="480"/>
                  </a:cubicBezTo>
                  <a:lnTo>
                    <a:pt x="864" y="912"/>
                  </a:lnTo>
                  <a:lnTo>
                    <a:pt x="432" y="912"/>
                  </a:lnTo>
                  <a:lnTo>
                    <a:pt x="0" y="912"/>
                  </a:lnTo>
                  <a:close/>
                </a:path>
              </a:pathLst>
            </a:custGeom>
            <a:solidFill>
              <a:srgbClr val="FFFF99"/>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6800" tIns="46800" rIns="46800" bIns="46800" anchor="ctr" anchorCtr="1"/>
            <a:lstStyle/>
            <a:p>
              <a:endParaRPr lang="ja-JP" altLang="en-US"/>
            </a:p>
          </p:txBody>
        </p:sp>
      </p:grpSp>
      <p:sp>
        <p:nvSpPr>
          <p:cNvPr id="13317" name="AutoShape 9"/>
          <p:cNvSpPr>
            <a:spLocks noChangeArrowheads="1"/>
          </p:cNvSpPr>
          <p:nvPr/>
        </p:nvSpPr>
        <p:spPr bwMode="auto">
          <a:xfrm>
            <a:off x="1619250" y="3500438"/>
            <a:ext cx="719138" cy="360362"/>
          </a:xfrm>
          <a:prstGeom prst="downArrow">
            <a:avLst>
              <a:gd name="adj1" fmla="val 50111"/>
              <a:gd name="adj2" fmla="val 47134"/>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defRPr/>
            </a:pPr>
            <a:endParaRPr lang="ja-JP" altLang="en-US">
              <a:solidFill>
                <a:srgbClr val="000000"/>
              </a:solidFill>
            </a:endParaRPr>
          </a:p>
        </p:txBody>
      </p:sp>
      <p:grpSp>
        <p:nvGrpSpPr>
          <p:cNvPr id="34820" name="McK Hito"/>
          <p:cNvGrpSpPr>
            <a:grpSpLocks noChangeAspect="1"/>
          </p:cNvGrpSpPr>
          <p:nvPr>
            <p:custDataLst>
              <p:tags r:id="rId3"/>
            </p:custDataLst>
          </p:nvPr>
        </p:nvGrpSpPr>
        <p:grpSpPr bwMode="auto">
          <a:xfrm>
            <a:off x="5651500" y="3933825"/>
            <a:ext cx="842963" cy="1398588"/>
            <a:chOff x="2448" y="1728"/>
            <a:chExt cx="864" cy="1440"/>
          </a:xfrm>
        </p:grpSpPr>
        <p:sp>
          <p:nvSpPr>
            <p:cNvPr id="13335" name="Oval 11"/>
            <p:cNvSpPr>
              <a:spLocks noChangeAspect="1" noChangeArrowheads="1"/>
            </p:cNvSpPr>
            <p:nvPr/>
          </p:nvSpPr>
          <p:spPr bwMode="auto">
            <a:xfrm>
              <a:off x="2616" y="1728"/>
              <a:ext cx="529" cy="528"/>
            </a:xfrm>
            <a:prstGeom prst="ellipse">
              <a:avLst/>
            </a:prstGeom>
            <a:solidFill>
              <a:schemeClr val="hlink"/>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ja-JP" altLang="en-US">
                <a:solidFill>
                  <a:srgbClr val="000000"/>
                </a:solidFill>
              </a:endParaRPr>
            </a:p>
          </p:txBody>
        </p:sp>
        <p:sp>
          <p:nvSpPr>
            <p:cNvPr id="34838" name="Freeform 12"/>
            <p:cNvSpPr>
              <a:spLocks noChangeAspect="1"/>
            </p:cNvSpPr>
            <p:nvPr/>
          </p:nvSpPr>
          <p:spPr bwMode="auto">
            <a:xfrm>
              <a:off x="2448" y="2256"/>
              <a:ext cx="864" cy="912"/>
            </a:xfrm>
            <a:custGeom>
              <a:avLst/>
              <a:gdLst>
                <a:gd name="T0" fmla="*/ 0 w 864"/>
                <a:gd name="T1" fmla="*/ 912 h 912"/>
                <a:gd name="T2" fmla="*/ 0 w 864"/>
                <a:gd name="T3" fmla="*/ 480 h 912"/>
                <a:gd name="T4" fmla="*/ 0 w 864"/>
                <a:gd name="T5" fmla="*/ 288 h 912"/>
                <a:gd name="T6" fmla="*/ 432 w 864"/>
                <a:gd name="T7" fmla="*/ 0 h 912"/>
                <a:gd name="T8" fmla="*/ 864 w 864"/>
                <a:gd name="T9" fmla="*/ 288 h 912"/>
                <a:gd name="T10" fmla="*/ 864 w 864"/>
                <a:gd name="T11" fmla="*/ 480 h 912"/>
                <a:gd name="T12" fmla="*/ 864 w 864"/>
                <a:gd name="T13" fmla="*/ 912 h 912"/>
                <a:gd name="T14" fmla="*/ 432 w 864"/>
                <a:gd name="T15" fmla="*/ 912 h 912"/>
                <a:gd name="T16" fmla="*/ 0 w 864"/>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4" h="912">
                  <a:moveTo>
                    <a:pt x="0" y="912"/>
                  </a:moveTo>
                  <a:lnTo>
                    <a:pt x="0" y="480"/>
                  </a:lnTo>
                  <a:cubicBezTo>
                    <a:pt x="0" y="480"/>
                    <a:pt x="0" y="384"/>
                    <a:pt x="0" y="288"/>
                  </a:cubicBezTo>
                  <a:cubicBezTo>
                    <a:pt x="0" y="198"/>
                    <a:pt x="160" y="0"/>
                    <a:pt x="432" y="0"/>
                  </a:cubicBezTo>
                  <a:cubicBezTo>
                    <a:pt x="704" y="0"/>
                    <a:pt x="864" y="198"/>
                    <a:pt x="864" y="288"/>
                  </a:cubicBezTo>
                  <a:cubicBezTo>
                    <a:pt x="864" y="384"/>
                    <a:pt x="864" y="480"/>
                    <a:pt x="864" y="480"/>
                  </a:cubicBezTo>
                  <a:lnTo>
                    <a:pt x="864" y="912"/>
                  </a:lnTo>
                  <a:lnTo>
                    <a:pt x="432" y="912"/>
                  </a:lnTo>
                  <a:lnTo>
                    <a:pt x="0" y="912"/>
                  </a:lnTo>
                  <a:close/>
                </a:path>
              </a:pathLst>
            </a:custGeom>
            <a:solidFill>
              <a:schemeClr val="hlink"/>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6800" tIns="46800" rIns="46800" bIns="46800" anchor="ctr" anchorCtr="1"/>
            <a:lstStyle/>
            <a:p>
              <a:endParaRPr lang="ja-JP" altLang="en-US"/>
            </a:p>
          </p:txBody>
        </p:sp>
      </p:grpSp>
      <p:sp>
        <p:nvSpPr>
          <p:cNvPr id="13319" name="AutoShape 13"/>
          <p:cNvSpPr>
            <a:spLocks noChangeArrowheads="1"/>
          </p:cNvSpPr>
          <p:nvPr/>
        </p:nvSpPr>
        <p:spPr bwMode="auto">
          <a:xfrm>
            <a:off x="5651500" y="3429000"/>
            <a:ext cx="719138" cy="360363"/>
          </a:xfrm>
          <a:prstGeom prst="downArrow">
            <a:avLst>
              <a:gd name="adj1" fmla="val 50111"/>
              <a:gd name="adj2" fmla="val 47134"/>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defRPr/>
            </a:pPr>
            <a:endParaRPr lang="ja-JP" altLang="en-US">
              <a:solidFill>
                <a:srgbClr val="000000"/>
              </a:solidFill>
            </a:endParaRPr>
          </a:p>
        </p:txBody>
      </p:sp>
      <p:grpSp>
        <p:nvGrpSpPr>
          <p:cNvPr id="34822" name="McK Hito"/>
          <p:cNvGrpSpPr>
            <a:grpSpLocks noChangeAspect="1"/>
          </p:cNvGrpSpPr>
          <p:nvPr>
            <p:custDataLst>
              <p:tags r:id="rId4"/>
            </p:custDataLst>
          </p:nvPr>
        </p:nvGrpSpPr>
        <p:grpSpPr bwMode="auto">
          <a:xfrm>
            <a:off x="6948488" y="1125538"/>
            <a:ext cx="842962" cy="1398587"/>
            <a:chOff x="2448" y="1728"/>
            <a:chExt cx="864" cy="1440"/>
          </a:xfrm>
        </p:grpSpPr>
        <p:sp>
          <p:nvSpPr>
            <p:cNvPr id="13333" name="Oval 15"/>
            <p:cNvSpPr>
              <a:spLocks noChangeAspect="1" noChangeArrowheads="1"/>
            </p:cNvSpPr>
            <p:nvPr/>
          </p:nvSpPr>
          <p:spPr bwMode="auto">
            <a:xfrm>
              <a:off x="2616" y="1728"/>
              <a:ext cx="529" cy="528"/>
            </a:xfrm>
            <a:prstGeom prst="ellipse">
              <a:avLst/>
            </a:prstGeom>
            <a:solidFill>
              <a:srgbClr val="FFFF99"/>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ja-JP" altLang="en-US">
                <a:solidFill>
                  <a:srgbClr val="000000"/>
                </a:solidFill>
              </a:endParaRPr>
            </a:p>
          </p:txBody>
        </p:sp>
        <p:sp>
          <p:nvSpPr>
            <p:cNvPr id="34836" name="Freeform 16"/>
            <p:cNvSpPr>
              <a:spLocks noChangeAspect="1"/>
            </p:cNvSpPr>
            <p:nvPr/>
          </p:nvSpPr>
          <p:spPr bwMode="auto">
            <a:xfrm>
              <a:off x="2448" y="2256"/>
              <a:ext cx="864" cy="912"/>
            </a:xfrm>
            <a:custGeom>
              <a:avLst/>
              <a:gdLst>
                <a:gd name="T0" fmla="*/ 0 w 864"/>
                <a:gd name="T1" fmla="*/ 912 h 912"/>
                <a:gd name="T2" fmla="*/ 0 w 864"/>
                <a:gd name="T3" fmla="*/ 480 h 912"/>
                <a:gd name="T4" fmla="*/ 0 w 864"/>
                <a:gd name="T5" fmla="*/ 288 h 912"/>
                <a:gd name="T6" fmla="*/ 432 w 864"/>
                <a:gd name="T7" fmla="*/ 0 h 912"/>
                <a:gd name="T8" fmla="*/ 864 w 864"/>
                <a:gd name="T9" fmla="*/ 288 h 912"/>
                <a:gd name="T10" fmla="*/ 864 w 864"/>
                <a:gd name="T11" fmla="*/ 480 h 912"/>
                <a:gd name="T12" fmla="*/ 864 w 864"/>
                <a:gd name="T13" fmla="*/ 912 h 912"/>
                <a:gd name="T14" fmla="*/ 432 w 864"/>
                <a:gd name="T15" fmla="*/ 912 h 912"/>
                <a:gd name="T16" fmla="*/ 0 w 864"/>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4" h="912">
                  <a:moveTo>
                    <a:pt x="0" y="912"/>
                  </a:moveTo>
                  <a:lnTo>
                    <a:pt x="0" y="480"/>
                  </a:lnTo>
                  <a:cubicBezTo>
                    <a:pt x="0" y="480"/>
                    <a:pt x="0" y="384"/>
                    <a:pt x="0" y="288"/>
                  </a:cubicBezTo>
                  <a:cubicBezTo>
                    <a:pt x="0" y="198"/>
                    <a:pt x="160" y="0"/>
                    <a:pt x="432" y="0"/>
                  </a:cubicBezTo>
                  <a:cubicBezTo>
                    <a:pt x="704" y="0"/>
                    <a:pt x="864" y="198"/>
                    <a:pt x="864" y="288"/>
                  </a:cubicBezTo>
                  <a:cubicBezTo>
                    <a:pt x="864" y="384"/>
                    <a:pt x="864" y="480"/>
                    <a:pt x="864" y="480"/>
                  </a:cubicBezTo>
                  <a:lnTo>
                    <a:pt x="864" y="912"/>
                  </a:lnTo>
                  <a:lnTo>
                    <a:pt x="432" y="912"/>
                  </a:lnTo>
                  <a:lnTo>
                    <a:pt x="0" y="912"/>
                  </a:lnTo>
                  <a:close/>
                </a:path>
              </a:pathLst>
            </a:custGeom>
            <a:solidFill>
              <a:srgbClr val="FFFF99"/>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6800" tIns="46800" rIns="46800" bIns="46800" anchor="ctr" anchorCtr="1"/>
            <a:lstStyle/>
            <a:p>
              <a:endParaRPr lang="ja-JP" altLang="en-US"/>
            </a:p>
          </p:txBody>
        </p:sp>
      </p:grpSp>
      <p:grpSp>
        <p:nvGrpSpPr>
          <p:cNvPr id="34823" name="McK Hito"/>
          <p:cNvGrpSpPr>
            <a:grpSpLocks noChangeAspect="1"/>
          </p:cNvGrpSpPr>
          <p:nvPr>
            <p:custDataLst>
              <p:tags r:id="rId5"/>
            </p:custDataLst>
          </p:nvPr>
        </p:nvGrpSpPr>
        <p:grpSpPr bwMode="auto">
          <a:xfrm>
            <a:off x="4284663" y="1125538"/>
            <a:ext cx="842962" cy="1398587"/>
            <a:chOff x="2448" y="1728"/>
            <a:chExt cx="864" cy="1440"/>
          </a:xfrm>
        </p:grpSpPr>
        <p:sp>
          <p:nvSpPr>
            <p:cNvPr id="13331" name="Oval 18"/>
            <p:cNvSpPr>
              <a:spLocks noChangeAspect="1" noChangeArrowheads="1"/>
            </p:cNvSpPr>
            <p:nvPr/>
          </p:nvSpPr>
          <p:spPr bwMode="auto">
            <a:xfrm>
              <a:off x="2616" y="1728"/>
              <a:ext cx="529" cy="528"/>
            </a:xfrm>
            <a:prstGeom prst="ellipse">
              <a:avLst/>
            </a:prstGeom>
            <a:solidFill>
              <a:srgbClr val="FFFF99"/>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ja-JP" altLang="en-US">
                <a:solidFill>
                  <a:srgbClr val="000000"/>
                </a:solidFill>
              </a:endParaRPr>
            </a:p>
          </p:txBody>
        </p:sp>
        <p:sp>
          <p:nvSpPr>
            <p:cNvPr id="34834" name="Freeform 19"/>
            <p:cNvSpPr>
              <a:spLocks noChangeAspect="1"/>
            </p:cNvSpPr>
            <p:nvPr/>
          </p:nvSpPr>
          <p:spPr bwMode="auto">
            <a:xfrm>
              <a:off x="2448" y="2256"/>
              <a:ext cx="864" cy="912"/>
            </a:xfrm>
            <a:custGeom>
              <a:avLst/>
              <a:gdLst>
                <a:gd name="T0" fmla="*/ 0 w 864"/>
                <a:gd name="T1" fmla="*/ 912 h 912"/>
                <a:gd name="T2" fmla="*/ 0 w 864"/>
                <a:gd name="T3" fmla="*/ 480 h 912"/>
                <a:gd name="T4" fmla="*/ 0 w 864"/>
                <a:gd name="T5" fmla="*/ 288 h 912"/>
                <a:gd name="T6" fmla="*/ 432 w 864"/>
                <a:gd name="T7" fmla="*/ 0 h 912"/>
                <a:gd name="T8" fmla="*/ 864 w 864"/>
                <a:gd name="T9" fmla="*/ 288 h 912"/>
                <a:gd name="T10" fmla="*/ 864 w 864"/>
                <a:gd name="T11" fmla="*/ 480 h 912"/>
                <a:gd name="T12" fmla="*/ 864 w 864"/>
                <a:gd name="T13" fmla="*/ 912 h 912"/>
                <a:gd name="T14" fmla="*/ 432 w 864"/>
                <a:gd name="T15" fmla="*/ 912 h 912"/>
                <a:gd name="T16" fmla="*/ 0 w 864"/>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4" h="912">
                  <a:moveTo>
                    <a:pt x="0" y="912"/>
                  </a:moveTo>
                  <a:lnTo>
                    <a:pt x="0" y="480"/>
                  </a:lnTo>
                  <a:cubicBezTo>
                    <a:pt x="0" y="480"/>
                    <a:pt x="0" y="384"/>
                    <a:pt x="0" y="288"/>
                  </a:cubicBezTo>
                  <a:cubicBezTo>
                    <a:pt x="0" y="198"/>
                    <a:pt x="160" y="0"/>
                    <a:pt x="432" y="0"/>
                  </a:cubicBezTo>
                  <a:cubicBezTo>
                    <a:pt x="704" y="0"/>
                    <a:pt x="864" y="198"/>
                    <a:pt x="864" y="288"/>
                  </a:cubicBezTo>
                  <a:cubicBezTo>
                    <a:pt x="864" y="384"/>
                    <a:pt x="864" y="480"/>
                    <a:pt x="864" y="480"/>
                  </a:cubicBezTo>
                  <a:lnTo>
                    <a:pt x="864" y="912"/>
                  </a:lnTo>
                  <a:lnTo>
                    <a:pt x="432" y="912"/>
                  </a:lnTo>
                  <a:lnTo>
                    <a:pt x="0" y="912"/>
                  </a:lnTo>
                  <a:close/>
                </a:path>
              </a:pathLst>
            </a:custGeom>
            <a:solidFill>
              <a:srgbClr val="FFFF99"/>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6800" tIns="46800" rIns="46800" bIns="46800" anchor="ctr" anchorCtr="1"/>
            <a:lstStyle/>
            <a:p>
              <a:endParaRPr lang="ja-JP" altLang="en-US"/>
            </a:p>
          </p:txBody>
        </p:sp>
      </p:grpSp>
      <p:grpSp>
        <p:nvGrpSpPr>
          <p:cNvPr id="34824" name="McK Hito"/>
          <p:cNvGrpSpPr>
            <a:grpSpLocks noChangeAspect="1"/>
          </p:cNvGrpSpPr>
          <p:nvPr>
            <p:custDataLst>
              <p:tags r:id="rId6"/>
            </p:custDataLst>
          </p:nvPr>
        </p:nvGrpSpPr>
        <p:grpSpPr bwMode="auto">
          <a:xfrm>
            <a:off x="5651500" y="1125538"/>
            <a:ext cx="842963" cy="1398587"/>
            <a:chOff x="2448" y="1728"/>
            <a:chExt cx="864" cy="1440"/>
          </a:xfrm>
        </p:grpSpPr>
        <p:sp>
          <p:nvSpPr>
            <p:cNvPr id="13329" name="Oval 21"/>
            <p:cNvSpPr>
              <a:spLocks noChangeAspect="1" noChangeArrowheads="1"/>
            </p:cNvSpPr>
            <p:nvPr/>
          </p:nvSpPr>
          <p:spPr bwMode="auto">
            <a:xfrm>
              <a:off x="2616" y="1728"/>
              <a:ext cx="529" cy="528"/>
            </a:xfrm>
            <a:prstGeom prst="ellipse">
              <a:avLst/>
            </a:prstGeom>
            <a:solidFill>
              <a:srgbClr val="FFFF99"/>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ja-JP" altLang="en-US">
                <a:solidFill>
                  <a:srgbClr val="000000"/>
                </a:solidFill>
              </a:endParaRPr>
            </a:p>
          </p:txBody>
        </p:sp>
        <p:sp>
          <p:nvSpPr>
            <p:cNvPr id="34832" name="Freeform 22"/>
            <p:cNvSpPr>
              <a:spLocks noChangeAspect="1"/>
            </p:cNvSpPr>
            <p:nvPr/>
          </p:nvSpPr>
          <p:spPr bwMode="auto">
            <a:xfrm>
              <a:off x="2448" y="2256"/>
              <a:ext cx="864" cy="912"/>
            </a:xfrm>
            <a:custGeom>
              <a:avLst/>
              <a:gdLst>
                <a:gd name="T0" fmla="*/ 0 w 864"/>
                <a:gd name="T1" fmla="*/ 912 h 912"/>
                <a:gd name="T2" fmla="*/ 0 w 864"/>
                <a:gd name="T3" fmla="*/ 480 h 912"/>
                <a:gd name="T4" fmla="*/ 0 w 864"/>
                <a:gd name="T5" fmla="*/ 288 h 912"/>
                <a:gd name="T6" fmla="*/ 432 w 864"/>
                <a:gd name="T7" fmla="*/ 0 h 912"/>
                <a:gd name="T8" fmla="*/ 864 w 864"/>
                <a:gd name="T9" fmla="*/ 288 h 912"/>
                <a:gd name="T10" fmla="*/ 864 w 864"/>
                <a:gd name="T11" fmla="*/ 480 h 912"/>
                <a:gd name="T12" fmla="*/ 864 w 864"/>
                <a:gd name="T13" fmla="*/ 912 h 912"/>
                <a:gd name="T14" fmla="*/ 432 w 864"/>
                <a:gd name="T15" fmla="*/ 912 h 912"/>
                <a:gd name="T16" fmla="*/ 0 w 864"/>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4" h="912">
                  <a:moveTo>
                    <a:pt x="0" y="912"/>
                  </a:moveTo>
                  <a:lnTo>
                    <a:pt x="0" y="480"/>
                  </a:lnTo>
                  <a:cubicBezTo>
                    <a:pt x="0" y="480"/>
                    <a:pt x="0" y="384"/>
                    <a:pt x="0" y="288"/>
                  </a:cubicBezTo>
                  <a:cubicBezTo>
                    <a:pt x="0" y="198"/>
                    <a:pt x="160" y="0"/>
                    <a:pt x="432" y="0"/>
                  </a:cubicBezTo>
                  <a:cubicBezTo>
                    <a:pt x="704" y="0"/>
                    <a:pt x="864" y="198"/>
                    <a:pt x="864" y="288"/>
                  </a:cubicBezTo>
                  <a:cubicBezTo>
                    <a:pt x="864" y="384"/>
                    <a:pt x="864" y="480"/>
                    <a:pt x="864" y="480"/>
                  </a:cubicBezTo>
                  <a:lnTo>
                    <a:pt x="864" y="912"/>
                  </a:lnTo>
                  <a:lnTo>
                    <a:pt x="432" y="912"/>
                  </a:lnTo>
                  <a:lnTo>
                    <a:pt x="0" y="912"/>
                  </a:lnTo>
                  <a:close/>
                </a:path>
              </a:pathLst>
            </a:custGeom>
            <a:solidFill>
              <a:srgbClr val="FFFF99"/>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6800" tIns="46800" rIns="46800" bIns="46800" anchor="ctr" anchorCtr="1"/>
            <a:lstStyle/>
            <a:p>
              <a:endParaRPr lang="ja-JP" altLang="en-US"/>
            </a:p>
          </p:txBody>
        </p:sp>
      </p:grpSp>
      <p:sp>
        <p:nvSpPr>
          <p:cNvPr id="13323" name="Text Box 23"/>
          <p:cNvSpPr txBox="1">
            <a:spLocks noChangeArrowheads="1"/>
          </p:cNvSpPr>
          <p:nvPr/>
        </p:nvSpPr>
        <p:spPr bwMode="auto">
          <a:xfrm>
            <a:off x="1619250" y="2708275"/>
            <a:ext cx="10795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b="1" smtClean="0">
                <a:solidFill>
                  <a:srgbClr val="000000"/>
                </a:solidFill>
              </a:rPr>
              <a:t>内科医</a:t>
            </a:r>
          </a:p>
        </p:txBody>
      </p:sp>
      <p:sp>
        <p:nvSpPr>
          <p:cNvPr id="13324" name="Text Box 24"/>
          <p:cNvSpPr txBox="1">
            <a:spLocks noChangeArrowheads="1"/>
          </p:cNvSpPr>
          <p:nvPr/>
        </p:nvSpPr>
        <p:spPr bwMode="auto">
          <a:xfrm>
            <a:off x="6948488" y="2636838"/>
            <a:ext cx="10795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b="1" smtClean="0">
                <a:solidFill>
                  <a:srgbClr val="000000"/>
                </a:solidFill>
              </a:rPr>
              <a:t>放射線専門医</a:t>
            </a:r>
          </a:p>
        </p:txBody>
      </p:sp>
      <p:sp>
        <p:nvSpPr>
          <p:cNvPr id="13325" name="Text Box 25"/>
          <p:cNvSpPr txBox="1">
            <a:spLocks noChangeArrowheads="1"/>
          </p:cNvSpPr>
          <p:nvPr/>
        </p:nvSpPr>
        <p:spPr bwMode="auto">
          <a:xfrm>
            <a:off x="5651500" y="2636838"/>
            <a:ext cx="10795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b="1" smtClean="0">
                <a:solidFill>
                  <a:srgbClr val="000000"/>
                </a:solidFill>
              </a:rPr>
              <a:t>心臓病専門医</a:t>
            </a:r>
          </a:p>
        </p:txBody>
      </p:sp>
      <p:sp>
        <p:nvSpPr>
          <p:cNvPr id="13326" name="Text Box 26"/>
          <p:cNvSpPr txBox="1">
            <a:spLocks noChangeArrowheads="1"/>
          </p:cNvSpPr>
          <p:nvPr/>
        </p:nvSpPr>
        <p:spPr bwMode="auto">
          <a:xfrm>
            <a:off x="4211638" y="2636838"/>
            <a:ext cx="10795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b="1" smtClean="0">
                <a:solidFill>
                  <a:srgbClr val="000000"/>
                </a:solidFill>
              </a:rPr>
              <a:t>糖尿病専門医</a:t>
            </a:r>
          </a:p>
        </p:txBody>
      </p:sp>
      <p:sp>
        <p:nvSpPr>
          <p:cNvPr id="13327" name="Text Box 27"/>
          <p:cNvSpPr txBox="1">
            <a:spLocks noChangeArrowheads="1"/>
          </p:cNvSpPr>
          <p:nvPr/>
        </p:nvSpPr>
        <p:spPr bwMode="auto">
          <a:xfrm>
            <a:off x="1258888" y="5516563"/>
            <a:ext cx="18732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b="1" smtClean="0">
                <a:solidFill>
                  <a:srgbClr val="000000"/>
                </a:solidFill>
              </a:rPr>
              <a:t>糖尿病で心臓病を併発した患者</a:t>
            </a:r>
          </a:p>
        </p:txBody>
      </p:sp>
      <p:sp>
        <p:nvSpPr>
          <p:cNvPr id="13328" name="Text Box 28"/>
          <p:cNvSpPr txBox="1">
            <a:spLocks noChangeArrowheads="1"/>
          </p:cNvSpPr>
          <p:nvPr/>
        </p:nvSpPr>
        <p:spPr bwMode="auto">
          <a:xfrm>
            <a:off x="5364163" y="5516563"/>
            <a:ext cx="18732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b="1" smtClean="0">
                <a:solidFill>
                  <a:srgbClr val="000000"/>
                </a:solidFill>
              </a:rPr>
              <a:t>糖尿病で心臓病を併発した患者</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686800" cy="1417638"/>
          </a:xfrm>
        </p:spPr>
        <p:txBody>
          <a:bodyPr>
            <a:normAutofit fontScale="90000"/>
          </a:bodyPr>
          <a:lstStyle/>
          <a:p>
            <a:pPr algn="l">
              <a:defRPr/>
            </a:pPr>
            <a:r>
              <a:rPr lang="ja-JP" altLang="en-US" b="1" dirty="0"/>
              <a:t>機能評価係数</a:t>
            </a:r>
            <a:r>
              <a:rPr lang="en-US" altLang="ja-JP" b="1" dirty="0"/>
              <a:t>Ⅱ</a:t>
            </a:r>
            <a:r>
              <a:rPr lang="ja-JP" altLang="en-US" b="1" dirty="0"/>
              <a:t>が高い病院ランキング（</a:t>
            </a:r>
            <a:r>
              <a:rPr lang="en-US" altLang="ja-JP" b="1" dirty="0"/>
              <a:t>2014</a:t>
            </a:r>
            <a:r>
              <a:rPr lang="ja-JP" altLang="en-US" b="1" dirty="0"/>
              <a:t>年度・</a:t>
            </a:r>
            <a:r>
              <a:rPr lang="en-US" altLang="ja-JP" b="1" dirty="0"/>
              <a:t>DPC</a:t>
            </a:r>
            <a:r>
              <a:rPr lang="ja-JP" altLang="en-US" b="1" dirty="0"/>
              <a:t>病院</a:t>
            </a:r>
            <a:r>
              <a:rPr lang="en-US" altLang="ja-JP" b="1" dirty="0"/>
              <a:t>Ⅲ</a:t>
            </a:r>
            <a:r>
              <a:rPr lang="ja-JP" altLang="en-US" b="1" dirty="0"/>
              <a:t>群）</a:t>
            </a:r>
            <a:endParaRPr lang="ja-JP" altLang="en-US" dirty="0"/>
          </a:p>
        </p:txBody>
      </p:sp>
      <p:pic>
        <p:nvPicPr>
          <p:cNvPr id="190466" name="図 2" descr="スクリーンショット 2015-03-24 12.58.20.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63" y="1330325"/>
            <a:ext cx="7519987" cy="5514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0467" name="スライド番号プレースホルダー 1"/>
          <p:cNvSpPr>
            <a:spLocks noGrp="1"/>
          </p:cNvSpPr>
          <p:nvPr>
            <p:ph type="sldNum" sz="quarter" idx="12"/>
          </p:nvPr>
        </p:nvSpPr>
        <p:spPr>
          <a:xfrm>
            <a:off x="6553200" y="6356350"/>
            <a:ext cx="2133600" cy="365125"/>
          </a:xfrm>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7C3F680F-3501-824E-A938-CA8A7CCF3E8A}" type="slidenum">
              <a:rPr kumimoji="0" lang="ja-JP" altLang="en-US" sz="1400">
                <a:solidFill>
                  <a:srgbClr val="898989"/>
                </a:solidFill>
              </a:rPr>
              <a:pPr/>
              <a:t>150</a:t>
            </a:fld>
            <a:endParaRPr kumimoji="0" lang="ja-JP" altLang="en-US" sz="1400">
              <a:solidFill>
                <a:srgbClr val="898989"/>
              </a:solidFill>
            </a:endParaRPr>
          </a:p>
        </p:txBody>
      </p:sp>
      <p:sp>
        <p:nvSpPr>
          <p:cNvPr id="190468" name="テキスト ボックス 4"/>
          <p:cNvSpPr txBox="1">
            <a:spLocks noChangeArrowheads="1"/>
          </p:cNvSpPr>
          <p:nvPr/>
        </p:nvSpPr>
        <p:spPr bwMode="auto">
          <a:xfrm>
            <a:off x="7267575" y="6488113"/>
            <a:ext cx="18716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病院情報局</a:t>
            </a:r>
            <a:r>
              <a:rPr lang="en-US" altLang="ja-JP" sz="1800"/>
              <a:t>HP</a:t>
            </a:r>
            <a:endParaRPr lang="ja-JP" altLang="en-US" sz="180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525000" cy="2362200"/>
          </a:xfrm>
        </p:spPr>
        <p:txBody>
          <a:bodyPr/>
          <a:lstStyle/>
          <a:p>
            <a:pPr algn="l">
              <a:defRPr/>
            </a:pPr>
            <a:r>
              <a:rPr lang="ja-JP" altLang="en-US" sz="6600" dirty="0" smtClean="0"/>
              <a:t>自治体病院の係数</a:t>
            </a:r>
            <a:r>
              <a:rPr lang="en-US" altLang="ja-JP" sz="6600" dirty="0" smtClean="0"/>
              <a:t>Ⅱ</a:t>
            </a:r>
            <a:br>
              <a:rPr lang="en-US" altLang="ja-JP" sz="6600" dirty="0" smtClean="0"/>
            </a:br>
            <a:r>
              <a:rPr lang="ja-JP" altLang="en-US" sz="6600" dirty="0" smtClean="0"/>
              <a:t>は高い傾向</a:t>
            </a:r>
            <a:endParaRPr lang="ja-JP" altLang="en-US" sz="6600" dirty="0"/>
          </a:p>
        </p:txBody>
      </p:sp>
      <p:sp>
        <p:nvSpPr>
          <p:cNvPr id="3" name="コンテンツ プレースホルダー 2"/>
          <p:cNvSpPr>
            <a:spLocks noGrp="1"/>
          </p:cNvSpPr>
          <p:nvPr>
            <p:ph idx="1"/>
          </p:nvPr>
        </p:nvSpPr>
        <p:spPr>
          <a:xfrm>
            <a:off x="0" y="2438400"/>
            <a:ext cx="9144000" cy="4419600"/>
          </a:xfrm>
        </p:spPr>
        <p:txBody>
          <a:bodyPr>
            <a:normAutofit fontScale="92500" lnSpcReduction="10000"/>
          </a:bodyPr>
          <a:lstStyle/>
          <a:p>
            <a:pPr>
              <a:defRPr/>
            </a:pPr>
            <a:r>
              <a:rPr lang="ja-JP" altLang="en-US" sz="4400" dirty="0" smtClean="0"/>
              <a:t>大学附属病院以外の</a:t>
            </a:r>
            <a:r>
              <a:rPr lang="en-US" altLang="ja-JP" sz="4400" dirty="0" smtClean="0"/>
              <a:t>Ⅱ</a:t>
            </a:r>
            <a:r>
              <a:rPr lang="ja-JP" altLang="en-US" sz="4400" dirty="0" smtClean="0"/>
              <a:t>群</a:t>
            </a:r>
            <a:r>
              <a:rPr lang="en-US" altLang="ja-JP" sz="4400" dirty="0" smtClean="0"/>
              <a:t>89</a:t>
            </a:r>
            <a:r>
              <a:rPr lang="ja-JP" altLang="en-US" sz="4400" dirty="0" smtClean="0"/>
              <a:t>病院のうち</a:t>
            </a:r>
            <a:r>
              <a:rPr lang="en-US" altLang="ja-JP" sz="4400" dirty="0" smtClean="0"/>
              <a:t>30</a:t>
            </a:r>
            <a:r>
              <a:rPr lang="ja-JP" altLang="en-US" sz="4400" dirty="0" smtClean="0"/>
              <a:t>病院が自治体病院</a:t>
            </a:r>
            <a:endParaRPr lang="en-US" altLang="ja-JP" sz="4400" dirty="0" smtClean="0"/>
          </a:p>
          <a:p>
            <a:pPr>
              <a:defRPr/>
            </a:pPr>
            <a:r>
              <a:rPr lang="en-US" altLang="ja-JP" sz="4400" dirty="0" smtClean="0"/>
              <a:t>Ⅲ</a:t>
            </a:r>
            <a:r>
              <a:rPr lang="ja-JP" altLang="en-US" sz="4400" dirty="0" smtClean="0"/>
              <a:t>群</a:t>
            </a:r>
            <a:r>
              <a:rPr lang="en-US" altLang="ja-JP" sz="4400" dirty="0" smtClean="0"/>
              <a:t>1,406</a:t>
            </a:r>
            <a:r>
              <a:rPr lang="ja-JP" altLang="en-US" sz="4400" dirty="0" smtClean="0"/>
              <a:t>病院の中のトップ</a:t>
            </a:r>
            <a:r>
              <a:rPr lang="en-US" altLang="ja-JP" sz="4400" dirty="0" smtClean="0"/>
              <a:t>100</a:t>
            </a:r>
            <a:r>
              <a:rPr lang="ja-JP" altLang="en-US" sz="4400" dirty="0" smtClean="0"/>
              <a:t>病院のうちの</a:t>
            </a:r>
            <a:r>
              <a:rPr lang="en-US" altLang="ja-JP" sz="4400" dirty="0" smtClean="0"/>
              <a:t>43</a:t>
            </a:r>
            <a:r>
              <a:rPr lang="ja-JP" altLang="en-US" sz="4400" dirty="0" smtClean="0"/>
              <a:t>病院が自治体病院</a:t>
            </a:r>
            <a:endParaRPr lang="en-US" altLang="ja-JP" sz="4400" dirty="0" smtClean="0"/>
          </a:p>
          <a:p>
            <a:pPr>
              <a:defRPr/>
            </a:pPr>
            <a:r>
              <a:rPr lang="ja-JP" altLang="en-US" sz="4400" dirty="0" smtClean="0"/>
              <a:t>住民の期待に応え、質の高い医療を提供していることが高い係数につながっていると考える</a:t>
            </a:r>
            <a:endParaRPr lang="en-US" altLang="ja-JP" sz="4400" dirty="0" smtClean="0"/>
          </a:p>
          <a:p>
            <a:pPr>
              <a:defRPr/>
            </a:pPr>
            <a:endParaRPr lang="ja-JP" altLang="en-US" sz="4400"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 y="4763"/>
            <a:ext cx="9486900" cy="528637"/>
          </a:xfrm>
        </p:spPr>
        <p:txBody>
          <a:bodyPr/>
          <a:lstStyle/>
          <a:p>
            <a:pPr algn="l">
              <a:defRPr/>
            </a:pPr>
            <a:r>
              <a:rPr lang="en-US" altLang="ja-JP" sz="2800" dirty="0" smtClean="0"/>
              <a:t>2015</a:t>
            </a:r>
            <a:r>
              <a:rPr lang="ja-JP" altLang="en-US" sz="2800" dirty="0" smtClean="0"/>
              <a:t>年</a:t>
            </a:r>
            <a:r>
              <a:rPr lang="en-US" altLang="ja-JP" sz="2800" dirty="0" smtClean="0"/>
              <a:t>Ⅲ</a:t>
            </a:r>
            <a:r>
              <a:rPr lang="ja-JP" altLang="en-US" sz="2800" dirty="0" smtClean="0"/>
              <a:t>群機能評価係数</a:t>
            </a:r>
            <a:r>
              <a:rPr lang="en-US" altLang="ja-JP" sz="2800" dirty="0" smtClean="0"/>
              <a:t>Ⅱ</a:t>
            </a:r>
            <a:r>
              <a:rPr lang="ja-JP" altLang="en-US" sz="2800" dirty="0" smtClean="0"/>
              <a:t>ランキング（</a:t>
            </a:r>
            <a:r>
              <a:rPr lang="en-US" altLang="ja-JP" sz="2800" dirty="0" smtClean="0"/>
              <a:t>100</a:t>
            </a:r>
            <a:r>
              <a:rPr lang="ja-JP" altLang="en-US" sz="2800" dirty="0" smtClean="0"/>
              <a:t>病院中</a:t>
            </a:r>
            <a:r>
              <a:rPr lang="en-US" altLang="ja-JP" sz="2800" dirty="0" smtClean="0"/>
              <a:t>43</a:t>
            </a:r>
            <a:r>
              <a:rPr lang="ja-JP" altLang="en-US" sz="2800" dirty="0" smtClean="0"/>
              <a:t>病院）</a:t>
            </a:r>
            <a:endParaRPr lang="ja-JP" altLang="en-US" sz="2800" dirty="0"/>
          </a:p>
        </p:txBody>
      </p:sp>
      <p:graphicFrame>
        <p:nvGraphicFramePr>
          <p:cNvPr id="4" name="表 3"/>
          <p:cNvGraphicFramePr>
            <a:graphicFrameLocks noGrp="1"/>
          </p:cNvGraphicFramePr>
          <p:nvPr/>
        </p:nvGraphicFramePr>
        <p:xfrm>
          <a:off x="31750" y="533400"/>
          <a:ext cx="9112250" cy="6324600"/>
        </p:xfrm>
        <a:graphic>
          <a:graphicData uri="http://schemas.openxmlformats.org/drawingml/2006/table">
            <a:tbl>
              <a:tblPr/>
              <a:tblGrid>
                <a:gridCol w="606329"/>
                <a:gridCol w="4781333"/>
                <a:gridCol w="1333922"/>
                <a:gridCol w="1333922"/>
                <a:gridCol w="1056744"/>
              </a:tblGrid>
              <a:tr h="274983">
                <a:tc>
                  <a:txBody>
                    <a:bodyPr/>
                    <a:lstStyle/>
                    <a:p>
                      <a:pPr algn="l" fontAlgn="b"/>
                      <a:r>
                        <a:rPr lang="ja-JP" altLang="en-US" sz="1400" b="0" i="0" u="none" strike="noStrike" dirty="0">
                          <a:solidFill>
                            <a:srgbClr val="000000"/>
                          </a:solidFill>
                          <a:effectLst/>
                          <a:latin typeface="ＭＳ Ｐゴシック"/>
                        </a:rPr>
                        <a:t>順位</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dirty="0">
                          <a:solidFill>
                            <a:srgbClr val="000000"/>
                          </a:solidFill>
                          <a:effectLst/>
                          <a:latin typeface="ＭＳ Ｐゴシック"/>
                        </a:rPr>
                        <a:t>病院名</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都道府県</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市町村</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400" b="0" i="0" u="none" strike="noStrike">
                          <a:solidFill>
                            <a:srgbClr val="000000"/>
                          </a:solidFill>
                          <a:effectLst/>
                          <a:latin typeface="ＭＳ Ｐゴシック"/>
                        </a:rPr>
                        <a:t>2015</a:t>
                      </a:r>
                      <a:r>
                        <a:rPr lang="ja-JP" altLang="en-US" sz="1400" b="0" i="0" u="none" strike="noStrike">
                          <a:solidFill>
                            <a:srgbClr val="000000"/>
                          </a:solidFill>
                          <a:effectLst/>
                          <a:latin typeface="ＭＳ Ｐゴシック"/>
                        </a:rPr>
                        <a:t>年度</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983">
                <a:tc>
                  <a:txBody>
                    <a:bodyPr/>
                    <a:lstStyle/>
                    <a:p>
                      <a:pPr algn="r" fontAlgn="b"/>
                      <a:r>
                        <a:rPr lang="en-US" altLang="ja-JP" sz="1400" b="0" i="0" u="none" strike="noStrike">
                          <a:solidFill>
                            <a:srgbClr val="000000"/>
                          </a:solidFill>
                          <a:effectLst/>
                          <a:latin typeface="ＭＳ Ｐゴシック"/>
                        </a:rPr>
                        <a:t>1</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dirty="0">
                          <a:solidFill>
                            <a:srgbClr val="000000"/>
                          </a:solidFill>
                          <a:effectLst/>
                          <a:latin typeface="ＭＳ Ｐゴシック"/>
                        </a:rPr>
                        <a:t>岩手県立磐井病院</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岩手県</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一関市</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0.0818</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983">
                <a:tc>
                  <a:txBody>
                    <a:bodyPr/>
                    <a:lstStyle/>
                    <a:p>
                      <a:pPr algn="r" fontAlgn="b"/>
                      <a:r>
                        <a:rPr lang="en-US" altLang="ja-JP" sz="1400" b="0" i="0" u="none" strike="noStrike">
                          <a:solidFill>
                            <a:srgbClr val="000000"/>
                          </a:solidFill>
                          <a:effectLst/>
                          <a:latin typeface="ＭＳ Ｐゴシック"/>
                        </a:rPr>
                        <a:t>4</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dirty="0">
                          <a:solidFill>
                            <a:srgbClr val="000000"/>
                          </a:solidFill>
                          <a:effectLst/>
                          <a:latin typeface="ＭＳ Ｐゴシック"/>
                        </a:rPr>
                        <a:t>岩手県立中部病院</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岩手県</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北上市</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0.0777</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983">
                <a:tc>
                  <a:txBody>
                    <a:bodyPr/>
                    <a:lstStyle/>
                    <a:p>
                      <a:pPr algn="r" fontAlgn="b"/>
                      <a:r>
                        <a:rPr lang="en-US" altLang="ja-JP" sz="1400" b="0" i="0" u="none" strike="noStrike">
                          <a:solidFill>
                            <a:srgbClr val="000000"/>
                          </a:solidFill>
                          <a:effectLst/>
                          <a:latin typeface="ＭＳ Ｐゴシック"/>
                        </a:rPr>
                        <a:t>5</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dirty="0">
                          <a:solidFill>
                            <a:srgbClr val="000000"/>
                          </a:solidFill>
                          <a:effectLst/>
                          <a:latin typeface="ＭＳ Ｐゴシック"/>
                        </a:rPr>
                        <a:t>総合病院国保旭中央病院</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千葉県</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旭市</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0.0771</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983">
                <a:tc>
                  <a:txBody>
                    <a:bodyPr/>
                    <a:lstStyle/>
                    <a:p>
                      <a:pPr algn="r" fontAlgn="b"/>
                      <a:r>
                        <a:rPr lang="en-US" altLang="ja-JP" sz="1400" b="0" i="0" u="none" strike="noStrike">
                          <a:solidFill>
                            <a:srgbClr val="000000"/>
                          </a:solidFill>
                          <a:effectLst/>
                          <a:latin typeface="ＭＳ Ｐゴシック"/>
                        </a:rPr>
                        <a:t>9</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岩手県立大船渡病院</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岩手県</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大船渡市</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0.0748</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983">
                <a:tc>
                  <a:txBody>
                    <a:bodyPr/>
                    <a:lstStyle/>
                    <a:p>
                      <a:pPr algn="r" fontAlgn="b"/>
                      <a:r>
                        <a:rPr lang="en-US" altLang="ja-JP" sz="1400" b="0" i="0" u="none" strike="noStrike">
                          <a:solidFill>
                            <a:srgbClr val="000000"/>
                          </a:solidFill>
                          <a:effectLst/>
                          <a:latin typeface="ＭＳ Ｐゴシック"/>
                        </a:rPr>
                        <a:t>10</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dirty="0">
                          <a:solidFill>
                            <a:srgbClr val="000000"/>
                          </a:solidFill>
                          <a:effectLst/>
                          <a:latin typeface="ＭＳ Ｐゴシック"/>
                        </a:rPr>
                        <a:t>兵庫県立淡路医療センター</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兵庫県</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洲本市</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0.0742</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983">
                <a:tc>
                  <a:txBody>
                    <a:bodyPr/>
                    <a:lstStyle/>
                    <a:p>
                      <a:pPr algn="r" fontAlgn="b"/>
                      <a:r>
                        <a:rPr lang="en-US" altLang="ja-JP" sz="1400" b="0" i="0" u="none" strike="noStrike">
                          <a:solidFill>
                            <a:srgbClr val="000000"/>
                          </a:solidFill>
                          <a:effectLst/>
                          <a:latin typeface="ＭＳ Ｐゴシック"/>
                        </a:rPr>
                        <a:t>11</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公立富岡総合病院</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群馬県</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富岡市</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0.0734</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983">
                <a:tc>
                  <a:txBody>
                    <a:bodyPr/>
                    <a:lstStyle/>
                    <a:p>
                      <a:pPr algn="r" fontAlgn="b"/>
                      <a:r>
                        <a:rPr lang="en-US" altLang="ja-JP" sz="1400" b="0" i="0" u="none" strike="noStrike">
                          <a:solidFill>
                            <a:srgbClr val="000000"/>
                          </a:solidFill>
                          <a:effectLst/>
                          <a:latin typeface="ＭＳ Ｐゴシック"/>
                        </a:rPr>
                        <a:t>17</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dirty="0">
                          <a:solidFill>
                            <a:srgbClr val="000000"/>
                          </a:solidFill>
                          <a:effectLst/>
                          <a:latin typeface="ＭＳ Ｐゴシック"/>
                        </a:rPr>
                        <a:t>千葉市千葉市立青葉病院</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千葉県</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千葉市中央区</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0.0715</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983">
                <a:tc>
                  <a:txBody>
                    <a:bodyPr/>
                    <a:lstStyle/>
                    <a:p>
                      <a:pPr algn="r" fontAlgn="b"/>
                      <a:r>
                        <a:rPr lang="en-US" altLang="ja-JP" sz="1400" b="0" i="0" u="none" strike="noStrike">
                          <a:solidFill>
                            <a:srgbClr val="000000"/>
                          </a:solidFill>
                          <a:effectLst/>
                          <a:latin typeface="ＭＳ Ｐゴシック"/>
                        </a:rPr>
                        <a:t>22</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八戸市立市民病院</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青森県</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八戸市</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0.0704</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983">
                <a:tc>
                  <a:txBody>
                    <a:bodyPr/>
                    <a:lstStyle/>
                    <a:p>
                      <a:pPr algn="r" fontAlgn="b"/>
                      <a:r>
                        <a:rPr lang="en-US" altLang="ja-JP" sz="1400" b="0" i="0" u="none" strike="noStrike">
                          <a:solidFill>
                            <a:srgbClr val="000000"/>
                          </a:solidFill>
                          <a:effectLst/>
                          <a:latin typeface="ＭＳ Ｐゴシック"/>
                        </a:rPr>
                        <a:t>27</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東京都立墨東病院</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東京都</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墨田区</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0.0695</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983">
                <a:tc>
                  <a:txBody>
                    <a:bodyPr/>
                    <a:lstStyle/>
                    <a:p>
                      <a:pPr algn="r" fontAlgn="b"/>
                      <a:r>
                        <a:rPr lang="en-US" altLang="ja-JP" sz="1400" b="0" i="0" u="none" strike="noStrike">
                          <a:solidFill>
                            <a:srgbClr val="000000"/>
                          </a:solidFill>
                          <a:effectLst/>
                          <a:latin typeface="ＭＳ Ｐゴシック"/>
                        </a:rPr>
                        <a:t>28</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沖縄県立八重山病院</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沖縄県</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石垣市</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0.0693</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983">
                <a:tc>
                  <a:txBody>
                    <a:bodyPr/>
                    <a:lstStyle/>
                    <a:p>
                      <a:pPr algn="r" fontAlgn="b"/>
                      <a:r>
                        <a:rPr lang="en-US" altLang="ja-JP" sz="1400" b="0" i="0" u="none" strike="noStrike">
                          <a:solidFill>
                            <a:srgbClr val="000000"/>
                          </a:solidFill>
                          <a:effectLst/>
                          <a:latin typeface="ＭＳ Ｐゴシック"/>
                        </a:rPr>
                        <a:t>29</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dirty="0">
                          <a:solidFill>
                            <a:srgbClr val="000000"/>
                          </a:solidFill>
                          <a:effectLst/>
                          <a:latin typeface="ＭＳ Ｐゴシック"/>
                        </a:rPr>
                        <a:t>岩手県立二戸病院</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岩手県</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二戸市</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0.0692</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983">
                <a:tc>
                  <a:txBody>
                    <a:bodyPr/>
                    <a:lstStyle/>
                    <a:p>
                      <a:pPr algn="r" fontAlgn="b"/>
                      <a:r>
                        <a:rPr lang="en-US" altLang="ja-JP" sz="1400" b="0" i="0" u="none" strike="noStrike">
                          <a:solidFill>
                            <a:srgbClr val="000000"/>
                          </a:solidFill>
                          <a:effectLst/>
                          <a:latin typeface="ＭＳ Ｐゴシック"/>
                        </a:rPr>
                        <a:t>32</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dirty="0">
                          <a:solidFill>
                            <a:srgbClr val="000000"/>
                          </a:solidFill>
                          <a:effectLst/>
                          <a:latin typeface="ＭＳ Ｐゴシック"/>
                        </a:rPr>
                        <a:t>沖縄県立中部病院</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沖縄県</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うるま市</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0.0689</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983">
                <a:tc>
                  <a:txBody>
                    <a:bodyPr/>
                    <a:lstStyle/>
                    <a:p>
                      <a:pPr algn="r" fontAlgn="b"/>
                      <a:r>
                        <a:rPr lang="en-US" altLang="ja-JP" sz="1400" b="0" i="0" u="none" strike="noStrike">
                          <a:solidFill>
                            <a:srgbClr val="000000"/>
                          </a:solidFill>
                          <a:effectLst/>
                          <a:latin typeface="ＭＳ Ｐゴシック"/>
                        </a:rPr>
                        <a:t>33</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dirty="0">
                          <a:solidFill>
                            <a:srgbClr val="000000"/>
                          </a:solidFill>
                          <a:effectLst/>
                          <a:latin typeface="ＭＳ Ｐゴシック"/>
                        </a:rPr>
                        <a:t>公立藤岡総合病院</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群馬県</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藤岡市</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0.0688</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983">
                <a:tc>
                  <a:txBody>
                    <a:bodyPr/>
                    <a:lstStyle/>
                    <a:p>
                      <a:pPr algn="r" fontAlgn="b"/>
                      <a:r>
                        <a:rPr lang="en-US" altLang="ja-JP" sz="1400" b="0" i="0" u="none" strike="noStrike">
                          <a:solidFill>
                            <a:srgbClr val="000000"/>
                          </a:solidFill>
                          <a:effectLst/>
                          <a:latin typeface="ＭＳ Ｐゴシック"/>
                        </a:rPr>
                        <a:t>34</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大崎市民病院</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宮城県</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大崎市</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0.0684</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983">
                <a:tc>
                  <a:txBody>
                    <a:bodyPr/>
                    <a:lstStyle/>
                    <a:p>
                      <a:pPr algn="r" fontAlgn="b"/>
                      <a:r>
                        <a:rPr lang="en-US" altLang="ja-JP" sz="1400" b="0" i="0" u="none" strike="noStrike">
                          <a:solidFill>
                            <a:srgbClr val="000000"/>
                          </a:solidFill>
                          <a:effectLst/>
                          <a:latin typeface="ＭＳ Ｐゴシック"/>
                        </a:rPr>
                        <a:t>34</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三豊総合病院</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香川県</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観音寺市</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0.0684</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983">
                <a:tc>
                  <a:txBody>
                    <a:bodyPr/>
                    <a:lstStyle/>
                    <a:p>
                      <a:pPr algn="r" fontAlgn="b"/>
                      <a:r>
                        <a:rPr lang="en-US" altLang="ja-JP" sz="1400" b="0" i="0" u="none" strike="noStrike">
                          <a:solidFill>
                            <a:srgbClr val="000000"/>
                          </a:solidFill>
                          <a:effectLst/>
                          <a:latin typeface="ＭＳ Ｐゴシック"/>
                        </a:rPr>
                        <a:t>36</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県立延岡病院</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宮崎県</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延岡市</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0.0681</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983">
                <a:tc>
                  <a:txBody>
                    <a:bodyPr/>
                    <a:lstStyle/>
                    <a:p>
                      <a:pPr algn="r" fontAlgn="b"/>
                      <a:r>
                        <a:rPr lang="en-US" altLang="ja-JP" sz="1400" b="0" i="0" u="none" strike="noStrike">
                          <a:solidFill>
                            <a:srgbClr val="000000"/>
                          </a:solidFill>
                          <a:effectLst/>
                          <a:latin typeface="ＭＳ Ｐゴシック"/>
                        </a:rPr>
                        <a:t>39</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島根県立中央病院</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島根県</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出雲市</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0.068</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983">
                <a:tc>
                  <a:txBody>
                    <a:bodyPr/>
                    <a:lstStyle/>
                    <a:p>
                      <a:pPr algn="r" fontAlgn="b"/>
                      <a:r>
                        <a:rPr lang="en-US" altLang="ja-JP" sz="1400" b="0" i="0" u="none" strike="noStrike">
                          <a:solidFill>
                            <a:srgbClr val="000000"/>
                          </a:solidFill>
                          <a:effectLst/>
                          <a:latin typeface="ＭＳ Ｐゴシック"/>
                        </a:rPr>
                        <a:t>41</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国保直営総合病院君津中央病院</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千葉県</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木更津市</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0.0678</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983">
                <a:tc>
                  <a:txBody>
                    <a:bodyPr/>
                    <a:lstStyle/>
                    <a:p>
                      <a:pPr algn="r" fontAlgn="b"/>
                      <a:r>
                        <a:rPr lang="en-US" altLang="ja-JP" sz="1400" b="0" i="0" u="none" strike="noStrike">
                          <a:solidFill>
                            <a:srgbClr val="000000"/>
                          </a:solidFill>
                          <a:effectLst/>
                          <a:latin typeface="ＭＳ Ｐゴシック"/>
                        </a:rPr>
                        <a:t>46</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山形県立新庄病院</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山形県</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dirty="0">
                          <a:solidFill>
                            <a:srgbClr val="000000"/>
                          </a:solidFill>
                          <a:effectLst/>
                          <a:latin typeface="ＭＳ Ｐゴシック"/>
                        </a:rPr>
                        <a:t>新庄市</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0.0672</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983">
                <a:tc>
                  <a:txBody>
                    <a:bodyPr/>
                    <a:lstStyle/>
                    <a:p>
                      <a:pPr algn="r" fontAlgn="b"/>
                      <a:r>
                        <a:rPr lang="en-US" altLang="ja-JP" sz="1400" b="0" i="0" u="none" strike="noStrike">
                          <a:solidFill>
                            <a:srgbClr val="000000"/>
                          </a:solidFill>
                          <a:effectLst/>
                          <a:latin typeface="ＭＳ Ｐゴシック"/>
                        </a:rPr>
                        <a:t>46</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伊勢崎市民病院</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群馬県</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dirty="0">
                          <a:solidFill>
                            <a:srgbClr val="000000"/>
                          </a:solidFill>
                          <a:effectLst/>
                          <a:latin typeface="ＭＳ Ｐゴシック"/>
                        </a:rPr>
                        <a:t>伊勢崎市</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0.0672</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983">
                <a:tc>
                  <a:txBody>
                    <a:bodyPr/>
                    <a:lstStyle/>
                    <a:p>
                      <a:pPr algn="r" fontAlgn="b"/>
                      <a:r>
                        <a:rPr lang="en-US" altLang="ja-JP" sz="1400" b="0" i="0" u="none" strike="noStrike">
                          <a:solidFill>
                            <a:srgbClr val="000000"/>
                          </a:solidFill>
                          <a:effectLst/>
                          <a:latin typeface="ＭＳ Ｐゴシック"/>
                        </a:rPr>
                        <a:t>49</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岩手県立宮古病院</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岩手県</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宮古市</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0.0671</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983">
                <a:tc>
                  <a:txBody>
                    <a:bodyPr/>
                    <a:lstStyle/>
                    <a:p>
                      <a:pPr algn="r" fontAlgn="b"/>
                      <a:r>
                        <a:rPr lang="en-US" altLang="ja-JP" sz="1400" b="0" i="0" u="none" strike="noStrike">
                          <a:solidFill>
                            <a:srgbClr val="000000"/>
                          </a:solidFill>
                          <a:effectLst/>
                          <a:latin typeface="ＭＳ Ｐゴシック"/>
                        </a:rPr>
                        <a:t>49</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dirty="0">
                          <a:solidFill>
                            <a:srgbClr val="000000"/>
                          </a:solidFill>
                          <a:effectLst/>
                          <a:latin typeface="ＭＳ Ｐゴシック"/>
                        </a:rPr>
                        <a:t>横須賀市立うわまち病院</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神奈川県</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ＭＳ Ｐゴシック"/>
                        </a:rPr>
                        <a:t>横須賀市</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0.0671</a:t>
                      </a:r>
                    </a:p>
                  </a:txBody>
                  <a:tcPr marL="10932" marR="10932" marT="10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graphicFrame>
        <p:nvGraphicFramePr>
          <p:cNvPr id="4" name="表 3"/>
          <p:cNvGraphicFramePr>
            <a:graphicFrameLocks noGrp="1"/>
          </p:cNvGraphicFramePr>
          <p:nvPr/>
        </p:nvGraphicFramePr>
        <p:xfrm>
          <a:off x="0" y="0"/>
          <a:ext cx="9144000" cy="6892925"/>
        </p:xfrm>
        <a:graphic>
          <a:graphicData uri="http://schemas.openxmlformats.org/drawingml/2006/table">
            <a:tbl>
              <a:tblPr/>
              <a:tblGrid>
                <a:gridCol w="608442"/>
                <a:gridCol w="4797992"/>
                <a:gridCol w="1338570"/>
                <a:gridCol w="1338570"/>
                <a:gridCol w="1060426"/>
              </a:tblGrid>
              <a:tr h="316633">
                <a:tc>
                  <a:txBody>
                    <a:bodyPr/>
                    <a:lstStyle/>
                    <a:p>
                      <a:pPr algn="r" fontAlgn="b"/>
                      <a:r>
                        <a:rPr lang="en-US" altLang="ja-JP" sz="1800" b="0" i="0" u="none" strike="noStrike" dirty="0">
                          <a:solidFill>
                            <a:srgbClr val="000000"/>
                          </a:solidFill>
                          <a:effectLst/>
                          <a:latin typeface="ＭＳ Ｐゴシック"/>
                        </a:rPr>
                        <a:t>52</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沖縄県立宮古病院</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沖縄県</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宮古島市</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a:solidFill>
                            <a:srgbClr val="000000"/>
                          </a:solidFill>
                          <a:effectLst/>
                          <a:latin typeface="ＭＳ Ｐゴシック"/>
                        </a:rPr>
                        <a:t>0.067</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633">
                <a:tc>
                  <a:txBody>
                    <a:bodyPr/>
                    <a:lstStyle/>
                    <a:p>
                      <a:pPr algn="r" fontAlgn="b"/>
                      <a:r>
                        <a:rPr lang="en-US" altLang="ja-JP" sz="1800" b="0" i="0" u="none" strike="noStrike">
                          <a:solidFill>
                            <a:srgbClr val="000000"/>
                          </a:solidFill>
                          <a:effectLst/>
                          <a:latin typeface="ＭＳ Ｐゴシック"/>
                        </a:rPr>
                        <a:t>55</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いわき市立総合磐城共立病院</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福島県</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いわき市</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a:solidFill>
                            <a:srgbClr val="000000"/>
                          </a:solidFill>
                          <a:effectLst/>
                          <a:latin typeface="ＭＳ Ｐゴシック"/>
                        </a:rPr>
                        <a:t>0.0668</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633">
                <a:tc>
                  <a:txBody>
                    <a:bodyPr/>
                    <a:lstStyle/>
                    <a:p>
                      <a:pPr algn="r" fontAlgn="b"/>
                      <a:r>
                        <a:rPr lang="en-US" altLang="ja-JP" sz="1800" b="0" i="0" u="none" strike="noStrike">
                          <a:solidFill>
                            <a:srgbClr val="000000"/>
                          </a:solidFill>
                          <a:effectLst/>
                          <a:latin typeface="ＭＳ Ｐゴシック"/>
                        </a:rPr>
                        <a:t>57</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dirty="0">
                          <a:solidFill>
                            <a:srgbClr val="000000"/>
                          </a:solidFill>
                          <a:effectLst/>
                          <a:latin typeface="ＭＳ Ｐゴシック"/>
                        </a:rPr>
                        <a:t>佐賀県医療センター好生館</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佐賀県</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佐賀市</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a:solidFill>
                            <a:srgbClr val="000000"/>
                          </a:solidFill>
                          <a:effectLst/>
                          <a:latin typeface="ＭＳ Ｐゴシック"/>
                        </a:rPr>
                        <a:t>0.0665</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633">
                <a:tc>
                  <a:txBody>
                    <a:bodyPr/>
                    <a:lstStyle/>
                    <a:p>
                      <a:pPr algn="r" fontAlgn="b"/>
                      <a:r>
                        <a:rPr lang="en-US" altLang="ja-JP" sz="1800" b="0" i="0" u="none" strike="noStrike">
                          <a:solidFill>
                            <a:srgbClr val="000000"/>
                          </a:solidFill>
                          <a:effectLst/>
                          <a:latin typeface="ＭＳ Ｐゴシック"/>
                        </a:rPr>
                        <a:t>62</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磐田市立総合病院</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静岡県</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磐田市</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a:solidFill>
                            <a:srgbClr val="000000"/>
                          </a:solidFill>
                          <a:effectLst/>
                          <a:latin typeface="ＭＳ Ｐゴシック"/>
                        </a:rPr>
                        <a:t>0.066</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633">
                <a:tc>
                  <a:txBody>
                    <a:bodyPr/>
                    <a:lstStyle/>
                    <a:p>
                      <a:pPr algn="r" fontAlgn="b"/>
                      <a:r>
                        <a:rPr lang="en-US" altLang="ja-JP" sz="1800" b="0" i="0" u="none" strike="noStrike">
                          <a:solidFill>
                            <a:srgbClr val="000000"/>
                          </a:solidFill>
                          <a:effectLst/>
                          <a:latin typeface="ＭＳ Ｐゴシック"/>
                        </a:rPr>
                        <a:t>63</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藤沢市民病院</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神奈川県</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藤沢市</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a:solidFill>
                            <a:srgbClr val="000000"/>
                          </a:solidFill>
                          <a:effectLst/>
                          <a:latin typeface="ＭＳ Ｐゴシック"/>
                        </a:rPr>
                        <a:t>0.0658</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633">
                <a:tc>
                  <a:txBody>
                    <a:bodyPr/>
                    <a:lstStyle/>
                    <a:p>
                      <a:pPr algn="r" fontAlgn="b"/>
                      <a:r>
                        <a:rPr lang="en-US" altLang="ja-JP" sz="1800" b="0" i="0" u="none" strike="noStrike">
                          <a:solidFill>
                            <a:srgbClr val="000000"/>
                          </a:solidFill>
                          <a:effectLst/>
                          <a:latin typeface="ＭＳ Ｐゴシック"/>
                        </a:rPr>
                        <a:t>63</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dirty="0">
                          <a:solidFill>
                            <a:srgbClr val="000000"/>
                          </a:solidFill>
                          <a:effectLst/>
                          <a:latin typeface="ＭＳ Ｐゴシック"/>
                        </a:rPr>
                        <a:t>伊那中央病院</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長野県</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伊那市</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a:solidFill>
                            <a:srgbClr val="000000"/>
                          </a:solidFill>
                          <a:effectLst/>
                          <a:latin typeface="ＭＳ Ｐゴシック"/>
                        </a:rPr>
                        <a:t>0.0658</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633">
                <a:tc>
                  <a:txBody>
                    <a:bodyPr/>
                    <a:lstStyle/>
                    <a:p>
                      <a:pPr algn="r" fontAlgn="b"/>
                      <a:r>
                        <a:rPr lang="en-US" altLang="ja-JP" sz="1800" b="0" i="0" u="none" strike="noStrike">
                          <a:solidFill>
                            <a:srgbClr val="000000"/>
                          </a:solidFill>
                          <a:effectLst/>
                          <a:latin typeface="ＭＳ Ｐゴシック"/>
                        </a:rPr>
                        <a:t>63</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りんくう総合医療センター</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大阪府</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泉佐野市</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a:solidFill>
                            <a:srgbClr val="000000"/>
                          </a:solidFill>
                          <a:effectLst/>
                          <a:latin typeface="ＭＳ Ｐゴシック"/>
                        </a:rPr>
                        <a:t>0.0658</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0267">
                <a:tc>
                  <a:txBody>
                    <a:bodyPr/>
                    <a:lstStyle/>
                    <a:p>
                      <a:pPr algn="r" fontAlgn="b"/>
                      <a:r>
                        <a:rPr lang="en-US" altLang="ja-JP" sz="1800" b="0" i="0" u="none" strike="noStrike">
                          <a:solidFill>
                            <a:srgbClr val="000000"/>
                          </a:solidFill>
                          <a:effectLst/>
                          <a:latin typeface="ＭＳ Ｐゴシック"/>
                        </a:rPr>
                        <a:t>66</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掛川市・袋井市病院企業団立中東遠総合医療センター</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静岡県</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掛川市</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a:solidFill>
                            <a:srgbClr val="000000"/>
                          </a:solidFill>
                          <a:effectLst/>
                          <a:latin typeface="ＭＳ Ｐゴシック"/>
                        </a:rPr>
                        <a:t>0.0657</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633">
                <a:tc>
                  <a:txBody>
                    <a:bodyPr/>
                    <a:lstStyle/>
                    <a:p>
                      <a:pPr algn="r" fontAlgn="b"/>
                      <a:r>
                        <a:rPr lang="en-US" altLang="ja-JP" sz="1800" b="0" i="0" u="none" strike="noStrike">
                          <a:solidFill>
                            <a:srgbClr val="000000"/>
                          </a:solidFill>
                          <a:effectLst/>
                          <a:latin typeface="ＭＳ Ｐゴシック"/>
                        </a:rPr>
                        <a:t>67</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岩手県立胆沢病院</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岩手県</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奥州市</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a:solidFill>
                            <a:srgbClr val="000000"/>
                          </a:solidFill>
                          <a:effectLst/>
                          <a:latin typeface="ＭＳ Ｐゴシック"/>
                        </a:rPr>
                        <a:t>0.0655</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633">
                <a:tc>
                  <a:txBody>
                    <a:bodyPr/>
                    <a:lstStyle/>
                    <a:p>
                      <a:pPr algn="r" fontAlgn="b"/>
                      <a:r>
                        <a:rPr lang="en-US" altLang="ja-JP" sz="1800" b="0" i="0" u="none" strike="noStrike">
                          <a:solidFill>
                            <a:srgbClr val="000000"/>
                          </a:solidFill>
                          <a:effectLst/>
                          <a:latin typeface="ＭＳ Ｐゴシック"/>
                        </a:rPr>
                        <a:t>69</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市立函館病院</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北海道</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函館市</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a:solidFill>
                            <a:srgbClr val="000000"/>
                          </a:solidFill>
                          <a:effectLst/>
                          <a:latin typeface="ＭＳ Ｐゴシック"/>
                        </a:rPr>
                        <a:t>0.0654</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633">
                <a:tc>
                  <a:txBody>
                    <a:bodyPr/>
                    <a:lstStyle/>
                    <a:p>
                      <a:pPr algn="r" fontAlgn="b"/>
                      <a:r>
                        <a:rPr lang="en-US" altLang="ja-JP" sz="1800" b="0" i="0" u="none" strike="noStrike">
                          <a:solidFill>
                            <a:srgbClr val="000000"/>
                          </a:solidFill>
                          <a:effectLst/>
                          <a:latin typeface="ＭＳ Ｐゴシック"/>
                        </a:rPr>
                        <a:t>72</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近江八幡市立総合医療センター</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滋賀県</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近江八幡市</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a:solidFill>
                            <a:srgbClr val="000000"/>
                          </a:solidFill>
                          <a:effectLst/>
                          <a:latin typeface="ＭＳ Ｐゴシック"/>
                        </a:rPr>
                        <a:t>0.0652</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633">
                <a:tc>
                  <a:txBody>
                    <a:bodyPr/>
                    <a:lstStyle/>
                    <a:p>
                      <a:pPr algn="r" fontAlgn="b"/>
                      <a:r>
                        <a:rPr lang="en-US" altLang="ja-JP" sz="1800" b="0" i="0" u="none" strike="noStrike">
                          <a:solidFill>
                            <a:srgbClr val="000000"/>
                          </a:solidFill>
                          <a:effectLst/>
                          <a:latin typeface="ＭＳ Ｐゴシック"/>
                        </a:rPr>
                        <a:t>75</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dirty="0">
                          <a:solidFill>
                            <a:srgbClr val="000000"/>
                          </a:solidFill>
                          <a:effectLst/>
                          <a:latin typeface="ＭＳ Ｐゴシック"/>
                        </a:rPr>
                        <a:t>日本海総合病院</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山形県</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酒田市</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a:solidFill>
                            <a:srgbClr val="000000"/>
                          </a:solidFill>
                          <a:effectLst/>
                          <a:latin typeface="ＭＳ Ｐゴシック"/>
                        </a:rPr>
                        <a:t>0.0646</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633">
                <a:tc>
                  <a:txBody>
                    <a:bodyPr/>
                    <a:lstStyle/>
                    <a:p>
                      <a:pPr algn="r" fontAlgn="b"/>
                      <a:r>
                        <a:rPr lang="en-US" altLang="ja-JP" sz="1800" b="0" i="0" u="none" strike="noStrike">
                          <a:solidFill>
                            <a:srgbClr val="000000"/>
                          </a:solidFill>
                          <a:effectLst/>
                          <a:latin typeface="ＭＳ Ｐゴシック"/>
                        </a:rPr>
                        <a:t>78</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桐生厚生総合病院</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群馬県</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桐生市</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a:solidFill>
                            <a:srgbClr val="000000"/>
                          </a:solidFill>
                          <a:effectLst/>
                          <a:latin typeface="ＭＳ Ｐゴシック"/>
                        </a:rPr>
                        <a:t>0.0645</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633">
                <a:tc>
                  <a:txBody>
                    <a:bodyPr/>
                    <a:lstStyle/>
                    <a:p>
                      <a:pPr algn="r" fontAlgn="b"/>
                      <a:r>
                        <a:rPr lang="en-US" altLang="ja-JP" sz="1800" b="0" i="0" u="none" strike="noStrike">
                          <a:solidFill>
                            <a:srgbClr val="000000"/>
                          </a:solidFill>
                          <a:effectLst/>
                          <a:latin typeface="ＭＳ Ｐゴシック"/>
                        </a:rPr>
                        <a:t>78</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大分県立病院</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大分県</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大分市</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a:solidFill>
                            <a:srgbClr val="000000"/>
                          </a:solidFill>
                          <a:effectLst/>
                          <a:latin typeface="ＭＳ Ｐゴシック"/>
                        </a:rPr>
                        <a:t>0.0645</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633">
                <a:tc>
                  <a:txBody>
                    <a:bodyPr/>
                    <a:lstStyle/>
                    <a:p>
                      <a:pPr algn="r" fontAlgn="b"/>
                      <a:r>
                        <a:rPr lang="en-US" altLang="ja-JP" sz="1800" b="0" i="0" u="none" strike="noStrike">
                          <a:solidFill>
                            <a:srgbClr val="000000"/>
                          </a:solidFill>
                          <a:effectLst/>
                          <a:latin typeface="ＭＳ Ｐゴシック"/>
                        </a:rPr>
                        <a:t>83</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岐阜県立多治見病院</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岐阜県</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多治見市</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a:solidFill>
                            <a:srgbClr val="000000"/>
                          </a:solidFill>
                          <a:effectLst/>
                          <a:latin typeface="ＭＳ Ｐゴシック"/>
                        </a:rPr>
                        <a:t>0.0643</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633">
                <a:tc>
                  <a:txBody>
                    <a:bodyPr/>
                    <a:lstStyle/>
                    <a:p>
                      <a:pPr algn="r" fontAlgn="b"/>
                      <a:r>
                        <a:rPr lang="en-US" altLang="ja-JP" sz="1800" b="0" i="0" u="none" strike="noStrike">
                          <a:solidFill>
                            <a:srgbClr val="000000"/>
                          </a:solidFill>
                          <a:effectLst/>
                          <a:latin typeface="ＭＳ Ｐゴシック"/>
                        </a:rPr>
                        <a:t>84</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名寄市立総合病院</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北海道</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名寄市</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a:solidFill>
                            <a:srgbClr val="000000"/>
                          </a:solidFill>
                          <a:effectLst/>
                          <a:latin typeface="ＭＳ Ｐゴシック"/>
                        </a:rPr>
                        <a:t>0.0642</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633">
                <a:tc>
                  <a:txBody>
                    <a:bodyPr/>
                    <a:lstStyle/>
                    <a:p>
                      <a:pPr algn="r" fontAlgn="b"/>
                      <a:r>
                        <a:rPr lang="en-US" altLang="ja-JP" sz="1800" b="0" i="0" u="none" strike="noStrike">
                          <a:solidFill>
                            <a:srgbClr val="000000"/>
                          </a:solidFill>
                          <a:effectLst/>
                          <a:latin typeface="ＭＳ Ｐゴシック"/>
                        </a:rPr>
                        <a:t>85</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岩手県立釜石病院</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岩手県</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釜石市</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a:solidFill>
                            <a:srgbClr val="000000"/>
                          </a:solidFill>
                          <a:effectLst/>
                          <a:latin typeface="ＭＳ Ｐゴシック"/>
                        </a:rPr>
                        <a:t>0.0641</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633">
                <a:tc>
                  <a:txBody>
                    <a:bodyPr/>
                    <a:lstStyle/>
                    <a:p>
                      <a:pPr algn="r" fontAlgn="b"/>
                      <a:r>
                        <a:rPr lang="en-US" altLang="ja-JP" sz="1800" b="0" i="0" u="none" strike="noStrike">
                          <a:solidFill>
                            <a:srgbClr val="000000"/>
                          </a:solidFill>
                          <a:effectLst/>
                          <a:latin typeface="ＭＳ Ｐゴシック"/>
                        </a:rPr>
                        <a:t>85</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dirty="0">
                          <a:solidFill>
                            <a:srgbClr val="000000"/>
                          </a:solidFill>
                          <a:effectLst/>
                          <a:latin typeface="ＭＳ Ｐゴシック"/>
                        </a:rPr>
                        <a:t>黒部市民病院</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dirty="0">
                          <a:solidFill>
                            <a:srgbClr val="000000"/>
                          </a:solidFill>
                          <a:effectLst/>
                          <a:latin typeface="ＭＳ Ｐゴシック"/>
                        </a:rPr>
                        <a:t>富山県</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dirty="0">
                          <a:solidFill>
                            <a:srgbClr val="000000"/>
                          </a:solidFill>
                          <a:effectLst/>
                          <a:latin typeface="ＭＳ Ｐゴシック"/>
                        </a:rPr>
                        <a:t>黒部市</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a:solidFill>
                            <a:srgbClr val="000000"/>
                          </a:solidFill>
                          <a:effectLst/>
                          <a:latin typeface="ＭＳ Ｐゴシック"/>
                        </a:rPr>
                        <a:t>0.0641</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633">
                <a:tc>
                  <a:txBody>
                    <a:bodyPr/>
                    <a:lstStyle/>
                    <a:p>
                      <a:pPr algn="r" fontAlgn="b"/>
                      <a:r>
                        <a:rPr lang="en-US" altLang="ja-JP" sz="1800" b="0" i="0" u="none" strike="noStrike">
                          <a:solidFill>
                            <a:srgbClr val="000000"/>
                          </a:solidFill>
                          <a:effectLst/>
                          <a:latin typeface="ＭＳ Ｐゴシック"/>
                        </a:rPr>
                        <a:t>89</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長野市民病院</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長野県</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長野市</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a:solidFill>
                            <a:srgbClr val="000000"/>
                          </a:solidFill>
                          <a:effectLst/>
                          <a:latin typeface="ＭＳ Ｐゴシック"/>
                        </a:rPr>
                        <a:t>0.0639</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633">
                <a:tc>
                  <a:txBody>
                    <a:bodyPr/>
                    <a:lstStyle/>
                    <a:p>
                      <a:pPr algn="r" fontAlgn="b"/>
                      <a:r>
                        <a:rPr lang="en-US" altLang="ja-JP" sz="1800" b="0" i="0" u="none" strike="noStrike">
                          <a:solidFill>
                            <a:srgbClr val="000000"/>
                          </a:solidFill>
                          <a:effectLst/>
                          <a:latin typeface="ＭＳ Ｐゴシック"/>
                        </a:rPr>
                        <a:t>89</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公立豊岡病院組合立豊岡病院</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兵庫県</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豊岡市</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dirty="0">
                          <a:solidFill>
                            <a:srgbClr val="000000"/>
                          </a:solidFill>
                          <a:effectLst/>
                          <a:latin typeface="ＭＳ Ｐゴシック"/>
                        </a:rPr>
                        <a:t>0.0639</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633">
                <a:tc>
                  <a:txBody>
                    <a:bodyPr/>
                    <a:lstStyle/>
                    <a:p>
                      <a:pPr algn="r" fontAlgn="b"/>
                      <a:r>
                        <a:rPr lang="en-US" altLang="ja-JP" sz="1800" b="0" i="0" u="none" strike="noStrike">
                          <a:solidFill>
                            <a:srgbClr val="000000"/>
                          </a:solidFill>
                          <a:effectLst/>
                          <a:latin typeface="ＭＳ Ｐゴシック"/>
                        </a:rPr>
                        <a:t>89</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県民健康プラザ鹿屋医療センター</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鹿児島県</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800" b="0" i="0" u="none" strike="noStrike">
                          <a:solidFill>
                            <a:srgbClr val="000000"/>
                          </a:solidFill>
                          <a:effectLst/>
                          <a:latin typeface="ＭＳ Ｐゴシック"/>
                        </a:rPr>
                        <a:t>鹿屋市</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800" b="0" i="0" u="none" strike="noStrike" dirty="0">
                          <a:solidFill>
                            <a:srgbClr val="000000"/>
                          </a:solidFill>
                          <a:effectLst/>
                          <a:latin typeface="ＭＳ Ｐゴシック"/>
                        </a:rPr>
                        <a:t>0.0639</a:t>
                      </a:r>
                    </a:p>
                  </a:txBody>
                  <a:tcPr marL="11611" marR="11611" marT="11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33400"/>
          </a:xfrm>
        </p:spPr>
        <p:txBody>
          <a:bodyPr/>
          <a:lstStyle/>
          <a:p>
            <a:pPr algn="l">
              <a:defRPr/>
            </a:pPr>
            <a:r>
              <a:rPr lang="en-US" altLang="ja-JP" sz="2800" dirty="0" smtClean="0"/>
              <a:t>2015</a:t>
            </a:r>
            <a:r>
              <a:rPr lang="ja-JP" altLang="en-US" sz="2800" dirty="0" smtClean="0"/>
              <a:t>年度長野県</a:t>
            </a:r>
            <a:r>
              <a:rPr lang="en-US" altLang="ja-JP" sz="2800" dirty="0" smtClean="0"/>
              <a:t>Ⅲ</a:t>
            </a:r>
            <a:r>
              <a:rPr lang="ja-JP" altLang="en-US" sz="2800" dirty="0" smtClean="0"/>
              <a:t>群病院の調整係数</a:t>
            </a:r>
            <a:r>
              <a:rPr lang="en-US" altLang="ja-JP" sz="2800" dirty="0" smtClean="0"/>
              <a:t>Ⅱ</a:t>
            </a:r>
            <a:r>
              <a:rPr lang="ja-JP" altLang="en-US" sz="2800" dirty="0" smtClean="0"/>
              <a:t>内訳</a:t>
            </a:r>
            <a:endParaRPr lang="ja-JP" altLang="en-US" sz="2800" dirty="0"/>
          </a:p>
        </p:txBody>
      </p:sp>
      <p:sp>
        <p:nvSpPr>
          <p:cNvPr id="194562" name="テキスト ボックス 5"/>
          <p:cNvSpPr txBox="1">
            <a:spLocks noChangeArrowheads="1"/>
          </p:cNvSpPr>
          <p:nvPr/>
        </p:nvSpPr>
        <p:spPr bwMode="auto">
          <a:xfrm>
            <a:off x="0" y="6524625"/>
            <a:ext cx="89646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a:t>H27.4.27</a:t>
            </a:r>
            <a:r>
              <a:rPr lang="ja-JP" altLang="en-US" sz="1800"/>
              <a:t>診療報酬調査専門組織</a:t>
            </a:r>
            <a:r>
              <a:rPr lang="en-US" altLang="ja-JP" sz="1800"/>
              <a:t> DPC </a:t>
            </a:r>
            <a:r>
              <a:rPr lang="ja-JP" altLang="en-US" sz="1800"/>
              <a:t>評価分科会資料より作成</a:t>
            </a:r>
            <a:r>
              <a:rPr lang="ja-JP" sz="1800"/>
              <a:t> </a:t>
            </a:r>
            <a:endParaRPr lang="ja-JP" altLang="en-US" sz="1800"/>
          </a:p>
        </p:txBody>
      </p:sp>
      <p:graphicFrame>
        <p:nvGraphicFramePr>
          <p:cNvPr id="7" name="表 6"/>
          <p:cNvGraphicFramePr>
            <a:graphicFrameLocks noGrp="1"/>
          </p:cNvGraphicFramePr>
          <p:nvPr/>
        </p:nvGraphicFramePr>
        <p:xfrm>
          <a:off x="152400" y="609600"/>
          <a:ext cx="8756650" cy="6065838"/>
        </p:xfrm>
        <a:graphic>
          <a:graphicData uri="http://schemas.openxmlformats.org/drawingml/2006/table">
            <a:tbl>
              <a:tblPr/>
              <a:tblGrid>
                <a:gridCol w="324724"/>
                <a:gridCol w="2262919"/>
                <a:gridCol w="699444"/>
                <a:gridCol w="781366"/>
                <a:gridCol w="781366"/>
                <a:gridCol w="781366"/>
                <a:gridCol w="781366"/>
                <a:gridCol w="781366"/>
                <a:gridCol w="781366"/>
                <a:gridCol w="781366"/>
              </a:tblGrid>
              <a:tr h="281192">
                <a:tc>
                  <a:txBody>
                    <a:bodyPr/>
                    <a:lstStyle/>
                    <a:p>
                      <a:pPr algn="l" fontAlgn="ctr"/>
                      <a:r>
                        <a:rPr lang="ja-JP" altLang="en-US" sz="900" b="0" i="0" u="none" strike="noStrike" dirty="0">
                          <a:solidFill>
                            <a:srgbClr val="000000"/>
                          </a:solidFill>
                          <a:effectLst/>
                          <a:latin typeface="ＭＳ Ｐゴシック"/>
                        </a:rPr>
                        <a:t>　</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Ｐゴシック"/>
                        </a:rPr>
                        <a:t>医療機関名</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ＭＳ Ｐゴシック"/>
                        </a:rPr>
                        <a:t>保険診療係数</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900" b="0" i="0" u="none" strike="noStrike">
                          <a:solidFill>
                            <a:srgbClr val="000000"/>
                          </a:solidFill>
                          <a:effectLst/>
                          <a:latin typeface="ＭＳ Ｐゴシック"/>
                        </a:rPr>
                        <a:t>効率性係数</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900" b="0" i="0" u="none" strike="noStrike">
                          <a:solidFill>
                            <a:srgbClr val="000000"/>
                          </a:solidFill>
                          <a:effectLst/>
                          <a:latin typeface="ＭＳ Ｐゴシック"/>
                        </a:rPr>
                        <a:t>複雑性係数</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900" b="0" i="0" u="none" strike="noStrike">
                          <a:solidFill>
                            <a:srgbClr val="000000"/>
                          </a:solidFill>
                          <a:effectLst/>
                          <a:latin typeface="ＭＳ Ｐゴシック"/>
                        </a:rPr>
                        <a:t>カバー率係数</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900" b="0" i="0" u="none" strike="noStrike">
                          <a:solidFill>
                            <a:srgbClr val="000000"/>
                          </a:solidFill>
                          <a:effectLst/>
                          <a:latin typeface="ＭＳ Ｐゴシック"/>
                        </a:rPr>
                        <a:t>救急医療係数</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900" b="0" i="0" u="none" strike="noStrike">
                          <a:solidFill>
                            <a:srgbClr val="000000"/>
                          </a:solidFill>
                          <a:effectLst/>
                          <a:latin typeface="ＭＳ Ｐゴシック"/>
                        </a:rPr>
                        <a:t>地域医療係数</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900" b="0" i="0" u="none" strike="noStrike">
                          <a:solidFill>
                            <a:srgbClr val="000000"/>
                          </a:solidFill>
                          <a:effectLst/>
                          <a:latin typeface="ＭＳ Ｐゴシック"/>
                        </a:rPr>
                        <a:t>後発医薬品係数</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900" b="0" i="0" u="none" strike="noStrike">
                          <a:solidFill>
                            <a:srgbClr val="000000"/>
                          </a:solidFill>
                          <a:effectLst/>
                          <a:latin typeface="ＭＳ Ｐゴシック"/>
                        </a:rPr>
                        <a:t>機能評価係数</a:t>
                      </a:r>
                      <a:r>
                        <a:rPr lang="en-US" altLang="ja-JP" sz="900" b="0" i="0" u="none" strike="noStrike">
                          <a:solidFill>
                            <a:srgbClr val="000000"/>
                          </a:solidFill>
                          <a:effectLst/>
                          <a:latin typeface="ＭＳ Ｐゴシック"/>
                        </a:rPr>
                        <a:t>Ⅱ</a:t>
                      </a:r>
                      <a:r>
                        <a:rPr lang="ja-JP" altLang="en-US" sz="900" b="0" i="0" u="none" strike="noStrike">
                          <a:solidFill>
                            <a:srgbClr val="000000"/>
                          </a:solidFill>
                          <a:effectLst/>
                          <a:latin typeface="ＭＳ Ｐゴシック"/>
                        </a:rPr>
                        <a:t>合計</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1192">
                <a:tc>
                  <a:txBody>
                    <a:bodyPr/>
                    <a:lstStyle/>
                    <a:p>
                      <a:pPr algn="r" fontAlgn="ctr"/>
                      <a:r>
                        <a:rPr lang="en-US" altLang="ja-JP" sz="900" b="0" i="0" u="none" strike="noStrike">
                          <a:solidFill>
                            <a:srgbClr val="000000"/>
                          </a:solidFill>
                          <a:effectLst/>
                          <a:latin typeface="ＭＳ Ｐゴシック"/>
                        </a:rPr>
                        <a:t>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a:rPr>
                        <a:t>長野県厚生連　佐久総合病院　佐久医療センター</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0.01045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0.01018</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0.00867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0.00678</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0.01237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0.01194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0.0677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866">
                <a:tc>
                  <a:txBody>
                    <a:bodyPr/>
                    <a:lstStyle/>
                    <a:p>
                      <a:pPr algn="r" fontAlgn="ctr"/>
                      <a:r>
                        <a:rPr lang="en-US" altLang="ja-JP" sz="900" b="0" i="0" u="none" strike="noStrike" dirty="0">
                          <a:solidFill>
                            <a:srgbClr val="000000"/>
                          </a:solidFill>
                          <a:effectLst/>
                          <a:latin typeface="ＭＳ Ｐゴシック"/>
                        </a:rPr>
                        <a:t>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900" b="0" i="0" u="none" strike="noStrike" dirty="0">
                          <a:solidFill>
                            <a:srgbClr val="000000"/>
                          </a:solidFill>
                          <a:effectLst/>
                          <a:latin typeface="ＭＳ Ｐゴシック"/>
                        </a:rPr>
                        <a:t>伊那中央病院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0.00788</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0.00914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0.00777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0.01001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0.01652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0.00715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0.0658</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1866">
                <a:tc>
                  <a:txBody>
                    <a:bodyPr/>
                    <a:lstStyle/>
                    <a:p>
                      <a:pPr algn="r" fontAlgn="ctr"/>
                      <a:r>
                        <a:rPr lang="en-US" altLang="ja-JP" sz="900" b="0" i="0" u="none" strike="noStrike">
                          <a:solidFill>
                            <a:srgbClr val="000000"/>
                          </a:solidFill>
                          <a:effectLst/>
                          <a:latin typeface="ＭＳ Ｐゴシック"/>
                        </a:rPr>
                        <a:t>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900" b="0" i="0" u="none" strike="noStrike">
                          <a:solidFill>
                            <a:srgbClr val="000000"/>
                          </a:solidFill>
                          <a:effectLst/>
                          <a:latin typeface="ＭＳ Ｐゴシック"/>
                        </a:rPr>
                        <a:t>長野市民病院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0.01068</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0.00869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0.00813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0.01280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0.00752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0.00881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0.0639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1866">
                <a:tc>
                  <a:txBody>
                    <a:bodyPr/>
                    <a:lstStyle/>
                    <a:p>
                      <a:pPr algn="r" fontAlgn="ctr"/>
                      <a:r>
                        <a:rPr lang="en-US" altLang="ja-JP" sz="900" b="0" i="0" u="none" strike="noStrike">
                          <a:solidFill>
                            <a:srgbClr val="000000"/>
                          </a:solidFill>
                          <a:effectLst/>
                          <a:latin typeface="ＭＳ Ｐゴシック"/>
                        </a:rPr>
                        <a:t>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900" b="0" i="0" u="none" strike="noStrike">
                          <a:solidFill>
                            <a:srgbClr val="000000"/>
                          </a:solidFill>
                          <a:effectLst/>
                          <a:latin typeface="ＭＳ Ｐゴシック"/>
                        </a:rPr>
                        <a:t>組合立諏訪中央病院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0.01311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0.00685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0.00713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0.01526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0.00835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0.00452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0.0625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1866">
                <a:tc>
                  <a:txBody>
                    <a:bodyPr/>
                    <a:lstStyle/>
                    <a:p>
                      <a:pPr algn="r" fontAlgn="ctr"/>
                      <a:r>
                        <a:rPr lang="en-US" altLang="ja-JP" sz="900" b="0" i="0" u="none" strike="noStrike">
                          <a:solidFill>
                            <a:srgbClr val="000000"/>
                          </a:solidFill>
                          <a:effectLst/>
                          <a:latin typeface="ＭＳ Ｐゴシック"/>
                        </a:rPr>
                        <a:t>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a:rPr>
                        <a:t>社会医療法人財団　慈泉会　相澤病院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0.00942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0.00972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0.00835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0.00941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0.00861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0.00946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0.0623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866">
                <a:tc>
                  <a:txBody>
                    <a:bodyPr/>
                    <a:lstStyle/>
                    <a:p>
                      <a:pPr algn="r" fontAlgn="ctr"/>
                      <a:r>
                        <a:rPr lang="en-US" altLang="ja-JP" sz="900" b="0" i="0" u="none" strike="noStrike" dirty="0">
                          <a:solidFill>
                            <a:srgbClr val="000000"/>
                          </a:solidFill>
                          <a:effectLst/>
                          <a:latin typeface="ＭＳ Ｐゴシック"/>
                        </a:rPr>
                        <a:t>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900" b="0" i="0" u="none" strike="noStrike" dirty="0">
                          <a:solidFill>
                            <a:srgbClr val="000000"/>
                          </a:solidFill>
                          <a:effectLst/>
                          <a:latin typeface="ＭＳ Ｐゴシック"/>
                        </a:rPr>
                        <a:t>長野県立木曽病院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0.00871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0.00339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0.00594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0.00801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0.01836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0.01062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0.0623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1866">
                <a:tc>
                  <a:txBody>
                    <a:bodyPr/>
                    <a:lstStyle/>
                    <a:p>
                      <a:pPr algn="r" fontAlgn="ctr"/>
                      <a:r>
                        <a:rPr lang="en-US" altLang="ja-JP" sz="900" b="0" i="0" u="none" strike="noStrike">
                          <a:solidFill>
                            <a:srgbClr val="000000"/>
                          </a:solidFill>
                          <a:effectLst/>
                          <a:latin typeface="ＭＳ Ｐゴシック"/>
                        </a:rPr>
                        <a:t>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a:rPr>
                        <a:t>国立病院機構　信州上田医療センター</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0.00460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0.00575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0.00723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0.00994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0.01377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0.01274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0.0613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866">
                <a:tc>
                  <a:txBody>
                    <a:bodyPr/>
                    <a:lstStyle/>
                    <a:p>
                      <a:pPr algn="r" fontAlgn="ctr"/>
                      <a:r>
                        <a:rPr lang="en-US" altLang="ja-JP" sz="900" b="0" i="0" u="none" strike="noStrike" dirty="0">
                          <a:solidFill>
                            <a:srgbClr val="000000"/>
                          </a:solidFill>
                          <a:effectLst/>
                          <a:latin typeface="ＭＳ Ｐゴシック"/>
                        </a:rPr>
                        <a:t>8</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900" b="0" i="0" u="none" strike="noStrike" dirty="0">
                          <a:solidFill>
                            <a:srgbClr val="000000"/>
                          </a:solidFill>
                          <a:effectLst/>
                          <a:latin typeface="ＭＳ Ｐゴシック"/>
                        </a:rPr>
                        <a:t>飯田市立病院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0.01014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0.00680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0.00777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0.00987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0.01703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0.00105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0.0600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1866">
                <a:tc>
                  <a:txBody>
                    <a:bodyPr/>
                    <a:lstStyle/>
                    <a:p>
                      <a:pPr algn="r" fontAlgn="ctr"/>
                      <a:r>
                        <a:rPr lang="en-US" altLang="ja-JP" sz="900" b="0" i="0" u="none" strike="noStrike">
                          <a:solidFill>
                            <a:srgbClr val="000000"/>
                          </a:solidFill>
                          <a:effectLst/>
                          <a:latin typeface="ＭＳ Ｐゴシック"/>
                        </a:rPr>
                        <a:t>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900" b="0" i="0" u="none" strike="noStrike">
                          <a:solidFill>
                            <a:srgbClr val="000000"/>
                          </a:solidFill>
                          <a:effectLst/>
                          <a:latin typeface="ＭＳ Ｐゴシック"/>
                        </a:rPr>
                        <a:t>佐久市立国保浅間総合病院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0.00687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0.00478</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0.00671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0.01172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0.00929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0.01274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0.0594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1866">
                <a:tc>
                  <a:txBody>
                    <a:bodyPr/>
                    <a:lstStyle/>
                    <a:p>
                      <a:pPr algn="r" fontAlgn="ctr"/>
                      <a:r>
                        <a:rPr lang="en-US" altLang="ja-JP" sz="900" b="0" i="0" u="none" strike="noStrike">
                          <a:solidFill>
                            <a:srgbClr val="000000"/>
                          </a:solidFill>
                          <a:effectLst/>
                          <a:latin typeface="ＭＳ Ｐゴシック"/>
                        </a:rPr>
                        <a:t>10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a:rPr>
                        <a:t>長野県厚生連　北信総合病院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0.00611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0.00518</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0.00672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0.00959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0.01540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0.00815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0.0585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866">
                <a:tc>
                  <a:txBody>
                    <a:bodyPr/>
                    <a:lstStyle/>
                    <a:p>
                      <a:pPr algn="r" fontAlgn="ctr"/>
                      <a:r>
                        <a:rPr lang="en-US" altLang="ja-JP" sz="900" b="0" i="0" u="none" strike="noStrike">
                          <a:solidFill>
                            <a:srgbClr val="000000"/>
                          </a:solidFill>
                          <a:effectLst/>
                          <a:latin typeface="ＭＳ Ｐゴシック"/>
                        </a:rPr>
                        <a:t>11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a:rPr>
                        <a:t>一之瀬脳神経外科病院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0.01196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0.01500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0.00565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0.00288</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0.00259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0.01274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0.0581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866">
                <a:tc>
                  <a:txBody>
                    <a:bodyPr/>
                    <a:lstStyle/>
                    <a:p>
                      <a:pPr algn="r" fontAlgn="ctr"/>
                      <a:r>
                        <a:rPr lang="en-US" altLang="ja-JP" sz="900" b="0" i="0" u="none" strike="noStrike">
                          <a:solidFill>
                            <a:srgbClr val="000000"/>
                          </a:solidFill>
                          <a:effectLst/>
                          <a:latin typeface="ＭＳ Ｐゴシック"/>
                        </a:rPr>
                        <a:t>12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a:rPr>
                        <a:t>飯山赤十字病院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0.00606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0.00583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0.00609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0.01010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0.00926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0.01274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0.0574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866">
                <a:tc>
                  <a:txBody>
                    <a:bodyPr/>
                    <a:lstStyle/>
                    <a:p>
                      <a:pPr algn="r" fontAlgn="ctr"/>
                      <a:r>
                        <a:rPr lang="en-US" altLang="ja-JP" sz="900" b="0" i="0" u="none" strike="noStrike">
                          <a:solidFill>
                            <a:srgbClr val="000000"/>
                          </a:solidFill>
                          <a:effectLst/>
                          <a:latin typeface="ＭＳ Ｐゴシック"/>
                        </a:rPr>
                        <a:t>13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a:rPr>
                        <a:t>長野県厚生連　小諸厚生総合病院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0.00562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0.00824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0.00636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0.01301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0.00557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0.01053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0.0566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866">
                <a:tc>
                  <a:txBody>
                    <a:bodyPr/>
                    <a:lstStyle/>
                    <a:p>
                      <a:pPr algn="r" fontAlgn="ctr"/>
                      <a:r>
                        <a:rPr lang="en-US" altLang="ja-JP" sz="900" b="0" i="0" u="none" strike="noStrike">
                          <a:solidFill>
                            <a:srgbClr val="000000"/>
                          </a:solidFill>
                          <a:effectLst/>
                          <a:latin typeface="ＭＳ Ｐゴシック"/>
                        </a:rPr>
                        <a:t>14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a:rPr>
                        <a:t>長野県厚生連　安曇総合病院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0.00180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0.00588</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0.00623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0.00899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0.01110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0.01274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0.0541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866">
                <a:tc>
                  <a:txBody>
                    <a:bodyPr/>
                    <a:lstStyle/>
                    <a:p>
                      <a:pPr algn="r" fontAlgn="ctr"/>
                      <a:r>
                        <a:rPr lang="en-US" altLang="ja-JP" sz="900" b="0" i="0" u="none" strike="noStrike">
                          <a:solidFill>
                            <a:srgbClr val="000000"/>
                          </a:solidFill>
                          <a:effectLst/>
                          <a:latin typeface="ＭＳ Ｐゴシック"/>
                        </a:rPr>
                        <a:t>15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a:rPr>
                        <a:t>安曇野赤十字病院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0.00781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0.00657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0.00682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0.00923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0.00651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0.00967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0.0539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866">
                <a:tc>
                  <a:txBody>
                    <a:bodyPr/>
                    <a:lstStyle/>
                    <a:p>
                      <a:pPr algn="r" fontAlgn="ctr"/>
                      <a:r>
                        <a:rPr lang="en-US" altLang="ja-JP" sz="900" b="0" i="0" u="none" strike="noStrike">
                          <a:solidFill>
                            <a:srgbClr val="000000"/>
                          </a:solidFill>
                          <a:effectLst/>
                          <a:latin typeface="ＭＳ Ｐゴシック"/>
                        </a:rPr>
                        <a:t>16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a:rPr>
                        <a:t>長野県厚生連　長野松代総合病院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0.00518</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0.00621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0.00736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0.01177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0.00539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0.01014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0.0534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866">
                <a:tc>
                  <a:txBody>
                    <a:bodyPr/>
                    <a:lstStyle/>
                    <a:p>
                      <a:pPr algn="r" fontAlgn="ctr"/>
                      <a:r>
                        <a:rPr lang="en-US" altLang="ja-JP" sz="900" b="0" i="0" u="none" strike="noStrike" dirty="0">
                          <a:solidFill>
                            <a:srgbClr val="000000"/>
                          </a:solidFill>
                          <a:effectLst/>
                          <a:latin typeface="ＭＳ Ｐゴシック"/>
                        </a:rPr>
                        <a:t>17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900" b="0" i="0" u="none" strike="noStrike" dirty="0">
                          <a:solidFill>
                            <a:srgbClr val="000000"/>
                          </a:solidFill>
                          <a:effectLst/>
                          <a:latin typeface="ＭＳ Ｐゴシック"/>
                        </a:rPr>
                        <a:t>市立大町総合病院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0.00634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0.00263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0.00604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0.00826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0.01023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0.01235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0.0532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1866">
                <a:tc>
                  <a:txBody>
                    <a:bodyPr/>
                    <a:lstStyle/>
                    <a:p>
                      <a:pPr algn="r" fontAlgn="ctr"/>
                      <a:r>
                        <a:rPr lang="en-US" altLang="ja-JP" sz="900" b="0" i="0" u="none" strike="noStrike">
                          <a:solidFill>
                            <a:srgbClr val="000000"/>
                          </a:solidFill>
                          <a:effectLst/>
                          <a:latin typeface="ＭＳ Ｐゴシック"/>
                        </a:rPr>
                        <a:t>18</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900" b="0" i="0" u="none" strike="noStrike">
                          <a:solidFill>
                            <a:srgbClr val="000000"/>
                          </a:solidFill>
                          <a:effectLst/>
                          <a:latin typeface="ＭＳ Ｐゴシック"/>
                        </a:rPr>
                        <a:t>長野県立こども病院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0.01543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0.00819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0.00646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0.00705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0.00543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0.00212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0.0520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1866">
                <a:tc>
                  <a:txBody>
                    <a:bodyPr/>
                    <a:lstStyle/>
                    <a:p>
                      <a:pPr algn="r" fontAlgn="ctr"/>
                      <a:r>
                        <a:rPr lang="en-US" altLang="ja-JP" sz="900" b="0" i="0" u="none" strike="noStrike">
                          <a:solidFill>
                            <a:srgbClr val="000000"/>
                          </a:solidFill>
                          <a:effectLst/>
                          <a:latin typeface="ＭＳ Ｐゴシック"/>
                        </a:rPr>
                        <a:t>19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a:rPr>
                        <a:t>長野県厚生連　佐久総合病院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0.00431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0.00989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0.00596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0.01166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0.00531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0.00745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0.0519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866">
                <a:tc>
                  <a:txBody>
                    <a:bodyPr/>
                    <a:lstStyle/>
                    <a:p>
                      <a:pPr algn="r" fontAlgn="ctr"/>
                      <a:r>
                        <a:rPr lang="en-US" altLang="ja-JP" sz="900" b="0" i="0" u="none" strike="noStrike">
                          <a:solidFill>
                            <a:srgbClr val="000000"/>
                          </a:solidFill>
                          <a:effectLst/>
                          <a:latin typeface="ＭＳ Ｐゴシック"/>
                        </a:rPr>
                        <a:t>20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a:rPr>
                        <a:t>健和会病院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0.00700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0.00757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0.00595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0.00592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0.00488</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0.01274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0.0514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866">
                <a:tc>
                  <a:txBody>
                    <a:bodyPr/>
                    <a:lstStyle/>
                    <a:p>
                      <a:pPr algn="r" fontAlgn="ctr"/>
                      <a:r>
                        <a:rPr lang="en-US" altLang="ja-JP" sz="900" b="0" i="0" u="none" strike="noStrike">
                          <a:solidFill>
                            <a:srgbClr val="000000"/>
                          </a:solidFill>
                          <a:effectLst/>
                          <a:latin typeface="ＭＳ Ｐゴシック"/>
                        </a:rPr>
                        <a:t>21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a:rPr>
                        <a:t>長野県厚生連　佐久総合病院小海分院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0.00318</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0.01557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0.00546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0.01121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0.00264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0.00570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0.0511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866">
                <a:tc>
                  <a:txBody>
                    <a:bodyPr/>
                    <a:lstStyle/>
                    <a:p>
                      <a:pPr algn="r" fontAlgn="ctr"/>
                      <a:r>
                        <a:rPr lang="en-US" altLang="ja-JP" sz="900" b="0" i="0" u="none" strike="noStrike">
                          <a:solidFill>
                            <a:srgbClr val="000000"/>
                          </a:solidFill>
                          <a:effectLst/>
                          <a:latin typeface="ＭＳ Ｐゴシック"/>
                        </a:rPr>
                        <a:t>22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a:rPr>
                        <a:t>長野県厚生連　篠ノ井総合病院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0.00833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0.00678</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0.00780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0.01072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0.00825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0.00169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0.0509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866">
                <a:tc>
                  <a:txBody>
                    <a:bodyPr/>
                    <a:lstStyle/>
                    <a:p>
                      <a:pPr algn="r" fontAlgn="ctr"/>
                      <a:r>
                        <a:rPr lang="en-US" altLang="ja-JP" sz="900" b="0" i="0" u="none" strike="noStrike" dirty="0">
                          <a:solidFill>
                            <a:srgbClr val="000000"/>
                          </a:solidFill>
                          <a:effectLst/>
                          <a:latin typeface="ＭＳ Ｐゴシック"/>
                        </a:rPr>
                        <a:t>23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900" b="0" i="0" u="none" strike="noStrike" dirty="0">
                          <a:solidFill>
                            <a:srgbClr val="000000"/>
                          </a:solidFill>
                          <a:effectLst/>
                          <a:latin typeface="ＭＳ Ｐゴシック"/>
                        </a:rPr>
                        <a:t>昭和伊南総合病院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0.00912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0.00809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0.00617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0.00747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0.00546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0.00693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0.0505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1866">
                <a:tc>
                  <a:txBody>
                    <a:bodyPr/>
                    <a:lstStyle/>
                    <a:p>
                      <a:pPr algn="r" fontAlgn="ctr"/>
                      <a:r>
                        <a:rPr lang="en-US" altLang="ja-JP" sz="900" b="0" i="0" u="none" strike="noStrike">
                          <a:solidFill>
                            <a:srgbClr val="000000"/>
                          </a:solidFill>
                          <a:effectLst/>
                          <a:latin typeface="ＭＳ Ｐゴシック"/>
                        </a:rPr>
                        <a:t>24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a:rPr>
                        <a:t>長野医療生活協同組合長野中央病院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0.00732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0.00408</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0.00668</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0.00722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0.00473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0.01274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0.0501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866">
                <a:tc>
                  <a:txBody>
                    <a:bodyPr/>
                    <a:lstStyle/>
                    <a:p>
                      <a:pPr algn="r" fontAlgn="ctr"/>
                      <a:r>
                        <a:rPr lang="en-US" altLang="ja-JP" sz="900" b="0" i="0" u="none" strike="noStrike">
                          <a:solidFill>
                            <a:srgbClr val="000000"/>
                          </a:solidFill>
                          <a:effectLst/>
                          <a:latin typeface="ＭＳ Ｐゴシック"/>
                        </a:rPr>
                        <a:t>25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a:rPr>
                        <a:t>長野県厚生連　下伊那厚生病院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0.00701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0.01116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0.00556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0.00305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0.00310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0.01274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0.0499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866">
                <a:tc>
                  <a:txBody>
                    <a:bodyPr/>
                    <a:lstStyle/>
                    <a:p>
                      <a:pPr algn="r" fontAlgn="ctr"/>
                      <a:r>
                        <a:rPr lang="en-US" altLang="ja-JP" sz="900" b="0" i="0" u="none" strike="noStrike">
                          <a:solidFill>
                            <a:srgbClr val="000000"/>
                          </a:solidFill>
                          <a:effectLst/>
                          <a:latin typeface="ＭＳ Ｐゴシック"/>
                        </a:rPr>
                        <a:t>26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a:rPr>
                        <a:t>松本協立病院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0.00554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0.00547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0.00636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0.00687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0.00373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0.01274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0.0480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866">
                <a:tc>
                  <a:txBody>
                    <a:bodyPr/>
                    <a:lstStyle/>
                    <a:p>
                      <a:pPr algn="r" fontAlgn="ctr"/>
                      <a:r>
                        <a:rPr lang="en-US" altLang="ja-JP" sz="900" b="0" i="0" u="none" strike="noStrike" dirty="0">
                          <a:solidFill>
                            <a:srgbClr val="000000"/>
                          </a:solidFill>
                          <a:effectLst/>
                          <a:latin typeface="ＭＳ Ｐゴシック"/>
                        </a:rPr>
                        <a:t>27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900" b="0" i="0" u="none" strike="noStrike" dirty="0">
                          <a:solidFill>
                            <a:srgbClr val="000000"/>
                          </a:solidFill>
                          <a:effectLst/>
                          <a:latin typeface="ＭＳ Ｐゴシック"/>
                        </a:rPr>
                        <a:t>国保　依田窪病院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0.00244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0.01253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0.00579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0.00860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0.00328</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0.00800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0.0479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1866">
                <a:tc>
                  <a:txBody>
                    <a:bodyPr/>
                    <a:lstStyle/>
                    <a:p>
                      <a:pPr algn="r" fontAlgn="ctr"/>
                      <a:r>
                        <a:rPr lang="en-US" altLang="ja-JP" sz="900" b="0" i="0" u="none" strike="noStrike">
                          <a:solidFill>
                            <a:srgbClr val="000000"/>
                          </a:solidFill>
                          <a:effectLst/>
                          <a:latin typeface="ＭＳ Ｐゴシック"/>
                        </a:rPr>
                        <a:t>28</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900" b="0" i="0" u="none" strike="noStrike">
                          <a:solidFill>
                            <a:srgbClr val="000000"/>
                          </a:solidFill>
                          <a:effectLst/>
                          <a:latin typeface="ＭＳ Ｐゴシック"/>
                        </a:rPr>
                        <a:t>長野県立須坂病院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0.00586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0.00787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0.00650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0.00829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0.00392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0.00788</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0.0476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1866">
                <a:tc>
                  <a:txBody>
                    <a:bodyPr/>
                    <a:lstStyle/>
                    <a:p>
                      <a:pPr algn="r" fontAlgn="ctr"/>
                      <a:r>
                        <a:rPr lang="en-US" altLang="ja-JP" sz="900" b="0" i="0" u="none" strike="noStrike">
                          <a:solidFill>
                            <a:srgbClr val="000000"/>
                          </a:solidFill>
                          <a:effectLst/>
                          <a:latin typeface="ＭＳ Ｐゴシック"/>
                        </a:rPr>
                        <a:t>29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900" b="0" i="0" u="none" strike="noStrike">
                          <a:solidFill>
                            <a:srgbClr val="000000"/>
                          </a:solidFill>
                          <a:effectLst/>
                          <a:latin typeface="ＭＳ Ｐゴシック"/>
                        </a:rPr>
                        <a:t>市立岡谷病院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0.00466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0.00452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0.00631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0.00867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0.00646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a:solidFill>
                            <a:srgbClr val="000000"/>
                          </a:solidFill>
                          <a:effectLst/>
                          <a:latin typeface="メイリオ"/>
                        </a:rPr>
                        <a:t>0.00905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0.0470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1866">
                <a:tc>
                  <a:txBody>
                    <a:bodyPr/>
                    <a:lstStyle/>
                    <a:p>
                      <a:pPr algn="r" fontAlgn="ctr"/>
                      <a:r>
                        <a:rPr lang="en-US" altLang="ja-JP" sz="900" b="0" i="0" u="none" strike="noStrike">
                          <a:solidFill>
                            <a:srgbClr val="000000"/>
                          </a:solidFill>
                          <a:effectLst/>
                          <a:latin typeface="ＭＳ Ｐゴシック"/>
                        </a:rPr>
                        <a:t>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a:rPr>
                        <a:t>社会医療法人栗山会　飯田病院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0.00423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0.01094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0.00603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0.00613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0.00547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0.00636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0.0465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866">
                <a:tc>
                  <a:txBody>
                    <a:bodyPr/>
                    <a:lstStyle/>
                    <a:p>
                      <a:pPr algn="r" fontAlgn="ctr"/>
                      <a:r>
                        <a:rPr lang="en-US" altLang="ja-JP" sz="900" b="0" i="0" u="none" strike="noStrike" dirty="0">
                          <a:solidFill>
                            <a:srgbClr val="000000"/>
                          </a:solidFill>
                          <a:effectLst/>
                          <a:latin typeface="ＭＳ Ｐゴシック"/>
                        </a:rPr>
                        <a:t>31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900" b="0" i="0" u="none" strike="noStrike" dirty="0">
                          <a:solidFill>
                            <a:srgbClr val="000000"/>
                          </a:solidFill>
                          <a:effectLst/>
                          <a:latin typeface="ＭＳ Ｐゴシック"/>
                        </a:rPr>
                        <a:t>松本市立病院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0.00629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0.00506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0.00625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0.01172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0.00513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0.00252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0" i="0" u="none" strike="noStrike" dirty="0">
                          <a:solidFill>
                            <a:srgbClr val="000000"/>
                          </a:solidFill>
                          <a:effectLst/>
                          <a:latin typeface="メイリオ"/>
                        </a:rPr>
                        <a:t>0.0443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1866">
                <a:tc>
                  <a:txBody>
                    <a:bodyPr/>
                    <a:lstStyle/>
                    <a:p>
                      <a:pPr algn="r" fontAlgn="ctr"/>
                      <a:r>
                        <a:rPr lang="en-US" altLang="ja-JP" sz="900" b="0" i="0" u="none" strike="noStrike">
                          <a:solidFill>
                            <a:srgbClr val="000000"/>
                          </a:solidFill>
                          <a:effectLst/>
                          <a:latin typeface="ＭＳ Ｐゴシック"/>
                        </a:rPr>
                        <a:t>32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a:rPr>
                        <a:t>長野県厚生連　富士見高原病院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0.00232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0.01256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0.00586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0.00744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0.00293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0.00145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0.0399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866">
                <a:tc>
                  <a:txBody>
                    <a:bodyPr/>
                    <a:lstStyle/>
                    <a:p>
                      <a:pPr algn="r" fontAlgn="ctr"/>
                      <a:r>
                        <a:rPr lang="en-US" altLang="ja-JP" sz="900" b="0" i="0" u="none" strike="noStrike">
                          <a:solidFill>
                            <a:srgbClr val="000000"/>
                          </a:solidFill>
                          <a:effectLst/>
                          <a:latin typeface="ＭＳ Ｐゴシック"/>
                        </a:rPr>
                        <a:t>33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a:rPr>
                        <a:t>社会医療法人抱生会丸の内病院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0.00444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0.00724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0.00601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0.00119</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0.00275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0.00832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0.0373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866">
                <a:tc>
                  <a:txBody>
                    <a:bodyPr/>
                    <a:lstStyle/>
                    <a:p>
                      <a:pPr algn="r" fontAlgn="ctr"/>
                      <a:r>
                        <a:rPr lang="en-US" altLang="ja-JP" sz="900" b="0" i="0" u="none" strike="noStrike">
                          <a:solidFill>
                            <a:srgbClr val="000000"/>
                          </a:solidFill>
                          <a:effectLst/>
                          <a:latin typeface="ＭＳ Ｐゴシック"/>
                        </a:rPr>
                        <a:t>34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a:rPr>
                        <a:t>輝山会記念病院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0.00392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0.01237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0.00553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0.00255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0.00293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0.00147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0.0361</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866">
                <a:tc>
                  <a:txBody>
                    <a:bodyPr/>
                    <a:lstStyle/>
                    <a:p>
                      <a:pPr algn="r" fontAlgn="ctr"/>
                      <a:r>
                        <a:rPr lang="en-US" altLang="ja-JP" sz="900" b="0" i="0" u="none" strike="noStrike">
                          <a:solidFill>
                            <a:srgbClr val="000000"/>
                          </a:solidFill>
                          <a:effectLst/>
                          <a:latin typeface="ＭＳ Ｐゴシック"/>
                        </a:rPr>
                        <a:t>35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a:rPr>
                        <a:t>医療法人仁雄会　穂高病院</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0.00730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a:solidFill>
                            <a:srgbClr val="000000"/>
                          </a:solidFill>
                          <a:effectLst/>
                          <a:latin typeface="メイリオ"/>
                        </a:rPr>
                        <a:t>0.00175</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0.00442</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0.00570</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0.00113</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0.00157</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0.01274</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メイリオ"/>
                        </a:rPr>
                        <a:t>0.0346</a:t>
                      </a:r>
                    </a:p>
                  </a:txBody>
                  <a:tcPr marL="6847" marR="6847" marT="6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2438400"/>
          </a:xfrm>
        </p:spPr>
        <p:txBody>
          <a:bodyPr/>
          <a:lstStyle/>
          <a:p>
            <a:pPr algn="l">
              <a:defRPr/>
            </a:pPr>
            <a:r>
              <a:rPr lang="ja-JP" altLang="en-US" sz="6000" dirty="0" smtClean="0"/>
              <a:t>機能評価係数</a:t>
            </a:r>
            <a:r>
              <a:rPr lang="en-US" altLang="ja-JP" sz="6000" dirty="0" smtClean="0"/>
              <a:t>Ⅱ</a:t>
            </a:r>
            <a:r>
              <a:rPr lang="ja-JP" altLang="en-US" sz="6000" dirty="0" smtClean="0"/>
              <a:t>分析により</a:t>
            </a:r>
            <a:r>
              <a:rPr lang="en-US" altLang="ja-JP" sz="6000" dirty="0" smtClean="0"/>
              <a:t/>
            </a:r>
            <a:br>
              <a:rPr lang="en-US" altLang="ja-JP" sz="6000" dirty="0" smtClean="0"/>
            </a:br>
            <a:r>
              <a:rPr lang="ja-JP" altLang="en-US" sz="6000" dirty="0" smtClean="0"/>
              <a:t>医療提供力を上げる</a:t>
            </a:r>
            <a:endParaRPr lang="ja-JP" altLang="en-US" sz="6000" dirty="0"/>
          </a:p>
        </p:txBody>
      </p:sp>
      <p:sp>
        <p:nvSpPr>
          <p:cNvPr id="3" name="コンテンツ プレースホルダー 2"/>
          <p:cNvSpPr>
            <a:spLocks noGrp="1"/>
          </p:cNvSpPr>
          <p:nvPr>
            <p:ph idx="1"/>
          </p:nvPr>
        </p:nvSpPr>
        <p:spPr>
          <a:xfrm>
            <a:off x="-30163" y="2209800"/>
            <a:ext cx="9174163" cy="4625975"/>
          </a:xfrm>
        </p:spPr>
        <p:txBody>
          <a:bodyPr>
            <a:normAutofit lnSpcReduction="10000"/>
          </a:bodyPr>
          <a:lstStyle/>
          <a:p>
            <a:pPr>
              <a:defRPr/>
            </a:pPr>
            <a:r>
              <a:rPr lang="ja-JP" altLang="en-US" sz="4800" dirty="0" smtClean="0"/>
              <a:t>機能評価係数</a:t>
            </a:r>
            <a:r>
              <a:rPr lang="en-US" altLang="ja-JP" sz="4800" dirty="0" smtClean="0"/>
              <a:t>Ⅱ</a:t>
            </a:r>
            <a:r>
              <a:rPr lang="ja-JP" altLang="en-US" sz="4800" dirty="0" smtClean="0"/>
              <a:t>の分析により医療提供力を上げ、結果として収益の向上につなげていく</a:t>
            </a:r>
            <a:endParaRPr lang="en-US" altLang="ja-JP" sz="4800" dirty="0" smtClean="0"/>
          </a:p>
          <a:p>
            <a:pPr>
              <a:defRPr/>
            </a:pPr>
            <a:r>
              <a:rPr lang="ja-JP" altLang="en-US" sz="4800" dirty="0" smtClean="0"/>
              <a:t>暫定係数が廃止されれば、さらに機能評価係数</a:t>
            </a:r>
            <a:r>
              <a:rPr lang="en-US" altLang="ja-JP" sz="4800" dirty="0" smtClean="0"/>
              <a:t>Ⅱ</a:t>
            </a:r>
            <a:r>
              <a:rPr lang="ja-JP" altLang="en-US" sz="4800" dirty="0" smtClean="0"/>
              <a:t>の重要性が高まることが予想される</a:t>
            </a:r>
            <a:endParaRPr lang="ja-JP" altLang="en-US" sz="4800"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588"/>
            <a:ext cx="9144000" cy="1143000"/>
          </a:xfrm>
        </p:spPr>
        <p:txBody>
          <a:bodyPr>
            <a:normAutofit/>
          </a:bodyPr>
          <a:lstStyle/>
          <a:p>
            <a:pPr algn="l">
              <a:defRPr/>
            </a:pPr>
            <a:r>
              <a:rPr lang="ja-JP" altLang="en-US" sz="6600" dirty="0" smtClean="0"/>
              <a:t>調整係数</a:t>
            </a:r>
            <a:r>
              <a:rPr lang="en-US" altLang="ja-JP" sz="6600" dirty="0" smtClean="0"/>
              <a:t>Ⅱ</a:t>
            </a:r>
            <a:r>
              <a:rPr lang="ja-JP" altLang="en-US" sz="6600" dirty="0" smtClean="0"/>
              <a:t>を上げるには</a:t>
            </a:r>
            <a:endParaRPr lang="ja-JP" altLang="en-US" sz="6600" dirty="0"/>
          </a:p>
        </p:txBody>
      </p:sp>
      <p:sp>
        <p:nvSpPr>
          <p:cNvPr id="3" name="コンテンツ プレースホルダー 2"/>
          <p:cNvSpPr>
            <a:spLocks noGrp="1"/>
          </p:cNvSpPr>
          <p:nvPr>
            <p:ph idx="1"/>
          </p:nvPr>
        </p:nvSpPr>
        <p:spPr>
          <a:xfrm>
            <a:off x="4763" y="1196975"/>
            <a:ext cx="9139237" cy="5661025"/>
          </a:xfrm>
        </p:spPr>
        <p:txBody>
          <a:bodyPr>
            <a:normAutofit/>
          </a:bodyPr>
          <a:lstStyle/>
          <a:p>
            <a:pPr>
              <a:defRPr/>
            </a:pPr>
            <a:r>
              <a:rPr lang="ja-JP" altLang="en-US" sz="5400" dirty="0" smtClean="0"/>
              <a:t>医師数を増やし、病院が対応できる診療の質と量を増やす</a:t>
            </a:r>
            <a:endParaRPr lang="en-US" altLang="ja-JP" sz="5400" dirty="0" smtClean="0"/>
          </a:p>
          <a:p>
            <a:pPr>
              <a:defRPr/>
            </a:pPr>
            <a:r>
              <a:rPr lang="ja-JP" altLang="en-US" sz="5400" dirty="0" smtClean="0"/>
              <a:t>これから到来する後期高齢者の急増に対応した医療を行う（質が高く、効率性が高い）</a:t>
            </a:r>
            <a:endParaRPr lang="ja-JP" altLang="en-US" sz="5400" dirty="0"/>
          </a:p>
        </p:txBody>
      </p:sp>
      <p:sp>
        <p:nvSpPr>
          <p:cNvPr id="196611" name="スライド番号プレースホルダー 1"/>
          <p:cNvSpPr>
            <a:spLocks noGrp="1"/>
          </p:cNvSpPr>
          <p:nvPr>
            <p:ph type="sldNum" sz="quarter" idx="12"/>
          </p:nvPr>
        </p:nvSpPr>
        <p:spPr>
          <a:xfrm>
            <a:off x="6553200" y="6356350"/>
            <a:ext cx="2133600" cy="365125"/>
          </a:xfrm>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5AB61BB1-CF07-E441-9055-CCDE1DE30EE7}" type="slidenum">
              <a:rPr kumimoji="0" lang="ja-JP" altLang="en-US" sz="1400">
                <a:solidFill>
                  <a:srgbClr val="898989"/>
                </a:solidFill>
              </a:rPr>
              <a:pPr/>
              <a:t>156</a:t>
            </a:fld>
            <a:endParaRPr kumimoji="0" lang="ja-JP" altLang="en-US" sz="1400">
              <a:solidFill>
                <a:srgbClr val="898989"/>
              </a:solidFill>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447800"/>
          </a:xfrm>
        </p:spPr>
        <p:txBody>
          <a:bodyPr/>
          <a:lstStyle/>
          <a:p>
            <a:pPr algn="l">
              <a:defRPr/>
            </a:pPr>
            <a:r>
              <a:rPr lang="ja-JP" altLang="en-US" sz="8800" dirty="0" smtClean="0"/>
              <a:t>投資の重要性</a:t>
            </a:r>
            <a:endParaRPr lang="ja-JP" altLang="en-US" sz="8800" dirty="0"/>
          </a:p>
        </p:txBody>
      </p:sp>
      <p:sp>
        <p:nvSpPr>
          <p:cNvPr id="3" name="コンテンツ プレースホルダー 2"/>
          <p:cNvSpPr>
            <a:spLocks noGrp="1"/>
          </p:cNvSpPr>
          <p:nvPr>
            <p:ph idx="1"/>
          </p:nvPr>
        </p:nvSpPr>
        <p:spPr>
          <a:xfrm>
            <a:off x="-22225" y="1828800"/>
            <a:ext cx="9166225" cy="5029200"/>
          </a:xfrm>
        </p:spPr>
        <p:txBody>
          <a:bodyPr>
            <a:normAutofit lnSpcReduction="10000"/>
          </a:bodyPr>
          <a:lstStyle/>
          <a:p>
            <a:pPr>
              <a:defRPr/>
            </a:pPr>
            <a:r>
              <a:rPr lang="ja-JP" altLang="en-US" sz="5400" dirty="0" smtClean="0"/>
              <a:t>医療機能を向上して収益を上げるには、人の雇用、人材育成や医療機器などに投資を行うことが必要</a:t>
            </a:r>
          </a:p>
          <a:p>
            <a:pPr>
              <a:defRPr/>
            </a:pPr>
            <a:r>
              <a:rPr lang="ja-JP" altLang="en-US" sz="5400" dirty="0" smtClean="0"/>
              <a:t>投資を行い病院の収益を上げるという視点も重要</a:t>
            </a:r>
            <a:endParaRPr lang="en-US" altLang="ja-JP" sz="5400" dirty="0"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28600"/>
            <a:ext cx="9144000" cy="5029200"/>
          </a:xfrm>
        </p:spPr>
        <p:txBody>
          <a:bodyPr/>
          <a:lstStyle/>
          <a:p>
            <a:pPr algn="l">
              <a:defRPr/>
            </a:pPr>
            <a:r>
              <a:rPr lang="ja-JP" altLang="en-US" sz="6600" dirty="0" smtClean="0"/>
              <a:t>首長や地方議会議員が</a:t>
            </a:r>
            <a:r>
              <a:rPr lang="en-US" altLang="ja-JP" sz="6600" dirty="0" smtClean="0"/>
              <a:t/>
            </a:r>
            <a:br>
              <a:rPr lang="en-US" altLang="ja-JP" sz="6600" dirty="0" smtClean="0"/>
            </a:br>
            <a:r>
              <a:rPr lang="ja-JP" altLang="en-US" sz="6600" dirty="0" smtClean="0"/>
              <a:t>病院の医療の水準</a:t>
            </a:r>
            <a:r>
              <a:rPr lang="en-US" altLang="ja-JP" sz="6600" dirty="0" smtClean="0"/>
              <a:t/>
            </a:r>
            <a:br>
              <a:rPr lang="en-US" altLang="ja-JP" sz="6600" dirty="0" smtClean="0"/>
            </a:br>
            <a:r>
              <a:rPr lang="ja-JP" altLang="en-US" sz="6600" dirty="0" smtClean="0"/>
              <a:t>把握するためのツール</a:t>
            </a:r>
            <a:r>
              <a:rPr lang="en-US" altLang="ja-JP" sz="6600" dirty="0" smtClean="0"/>
              <a:t/>
            </a:r>
            <a:br>
              <a:rPr lang="en-US" altLang="ja-JP" sz="6600" dirty="0" smtClean="0"/>
            </a:br>
            <a:r>
              <a:rPr lang="ja-JP" altLang="en-US" sz="6600" dirty="0" smtClean="0"/>
              <a:t>としての調整係数</a:t>
            </a:r>
            <a:r>
              <a:rPr lang="en-US" altLang="ja-JP" sz="6600" dirty="0" smtClean="0"/>
              <a:t>Ⅱ</a:t>
            </a:r>
            <a:br>
              <a:rPr lang="en-US" altLang="ja-JP" sz="6600" dirty="0" smtClean="0"/>
            </a:br>
            <a:endParaRPr lang="ja-JP" altLang="en-US" sz="6600" dirty="0"/>
          </a:p>
        </p:txBody>
      </p:sp>
      <p:sp>
        <p:nvSpPr>
          <p:cNvPr id="3" name="コンテンツ プレースホルダー 2"/>
          <p:cNvSpPr>
            <a:spLocks noGrp="1"/>
          </p:cNvSpPr>
          <p:nvPr>
            <p:ph idx="1"/>
          </p:nvPr>
        </p:nvSpPr>
        <p:spPr>
          <a:xfrm>
            <a:off x="457200" y="5181600"/>
            <a:ext cx="8229600" cy="944563"/>
          </a:xfrm>
        </p:spPr>
        <p:txBody>
          <a:bodyPr/>
          <a:lstStyle/>
          <a:p>
            <a:pPr>
              <a:defRPr/>
            </a:pPr>
            <a:endParaRPr lang="ja-JP" altLang="en-US"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25" y="-26988"/>
            <a:ext cx="9134475" cy="1779588"/>
          </a:xfrm>
        </p:spPr>
        <p:txBody>
          <a:bodyPr/>
          <a:lstStyle/>
          <a:p>
            <a:pPr algn="l">
              <a:defRPr/>
            </a:pPr>
            <a:r>
              <a:rPr lang="ja-JP" altLang="en-US" sz="6600" dirty="0" smtClean="0"/>
              <a:t>横並びで比較できる指標</a:t>
            </a:r>
            <a:endParaRPr lang="ja-JP" altLang="en-US" sz="6600" dirty="0"/>
          </a:p>
        </p:txBody>
      </p:sp>
      <p:sp>
        <p:nvSpPr>
          <p:cNvPr id="3" name="コンテンツ プレースホルダー 2"/>
          <p:cNvSpPr>
            <a:spLocks noGrp="1"/>
          </p:cNvSpPr>
          <p:nvPr>
            <p:ph idx="1"/>
          </p:nvPr>
        </p:nvSpPr>
        <p:spPr>
          <a:xfrm>
            <a:off x="0" y="1600200"/>
            <a:ext cx="9144000" cy="5257800"/>
          </a:xfrm>
        </p:spPr>
        <p:txBody>
          <a:bodyPr>
            <a:normAutofit fontScale="92500"/>
          </a:bodyPr>
          <a:lstStyle/>
          <a:p>
            <a:pPr>
              <a:defRPr/>
            </a:pPr>
            <a:r>
              <a:rPr lang="ja-JP" altLang="en-US" sz="5400" dirty="0" smtClean="0"/>
              <a:t>首長や議員にとって、県内の他の自治体病院との比較はとても重要</a:t>
            </a:r>
            <a:endParaRPr lang="en-US" altLang="ja-JP" sz="5400" dirty="0" smtClean="0"/>
          </a:p>
          <a:p>
            <a:pPr>
              <a:defRPr/>
            </a:pPr>
            <a:r>
              <a:rPr lang="ja-JP" altLang="en-US" sz="5400" dirty="0" smtClean="0"/>
              <a:t>これまで比較できる指標は一般会計繰入金、経常黒字・赤字、医業収支比率などがあった</a:t>
            </a:r>
            <a:endParaRPr lang="ja-JP" altLang="en-US" sz="5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341438"/>
          </a:xfrm>
        </p:spPr>
        <p:txBody>
          <a:bodyPr/>
          <a:lstStyle/>
          <a:p>
            <a:pPr algn="l" eaLnBrk="1" hangingPunct="1">
              <a:defRPr/>
            </a:pPr>
            <a:r>
              <a:rPr lang="ja-JP" altLang="en-US" sz="6600">
                <a:latin typeface="Arial" charset="0"/>
                <a:ea typeface="ＭＳ Ｐゴシック" charset="0"/>
              </a:rPr>
              <a:t>人口の急激な高齢化</a:t>
            </a:r>
          </a:p>
        </p:txBody>
      </p:sp>
      <p:sp>
        <p:nvSpPr>
          <p:cNvPr id="21507" name="Rectangle 3"/>
          <p:cNvSpPr>
            <a:spLocks noGrp="1" noChangeArrowheads="1"/>
          </p:cNvSpPr>
          <p:nvPr>
            <p:ph type="body" idx="1"/>
          </p:nvPr>
        </p:nvSpPr>
        <p:spPr>
          <a:xfrm>
            <a:off x="0" y="1196975"/>
            <a:ext cx="9144000" cy="5661025"/>
          </a:xfrm>
        </p:spPr>
        <p:txBody>
          <a:bodyPr>
            <a:normAutofit/>
          </a:bodyPr>
          <a:lstStyle/>
          <a:p>
            <a:pPr eaLnBrk="1" hangingPunct="1">
              <a:lnSpc>
                <a:spcPct val="90000"/>
              </a:lnSpc>
              <a:defRPr/>
            </a:pPr>
            <a:r>
              <a:rPr lang="ja-JP" altLang="en-US" sz="3700">
                <a:latin typeface="Arial" charset="0"/>
                <a:ea typeface="ＭＳ Ｐゴシック" charset="0"/>
              </a:rPr>
              <a:t>人口が高齢化し、高齢者が増大している</a:t>
            </a:r>
          </a:p>
          <a:p>
            <a:pPr eaLnBrk="1" hangingPunct="1">
              <a:lnSpc>
                <a:spcPct val="90000"/>
              </a:lnSpc>
              <a:defRPr/>
            </a:pPr>
            <a:r>
              <a:rPr lang="ja-JP" altLang="en-US" sz="3700">
                <a:latin typeface="Arial" charset="0"/>
                <a:ea typeface="ＭＳ Ｐゴシック" charset="0"/>
              </a:rPr>
              <a:t>高齢者は、がんや生活習慣病など、長い期間、医療を受ける病気にかかることが多い</a:t>
            </a:r>
            <a:endParaRPr lang="en-US" altLang="ja-JP" sz="3700">
              <a:latin typeface="Arial" charset="0"/>
              <a:ea typeface="ＭＳ Ｐゴシック" charset="0"/>
            </a:endParaRPr>
          </a:p>
          <a:p>
            <a:pPr eaLnBrk="1" hangingPunct="1">
              <a:lnSpc>
                <a:spcPct val="90000"/>
              </a:lnSpc>
              <a:defRPr/>
            </a:pPr>
            <a:r>
              <a:rPr lang="ja-JP" altLang="en-US" sz="3700">
                <a:latin typeface="Arial" charset="0"/>
                <a:ea typeface="ＭＳ Ｐゴシック" charset="0"/>
              </a:rPr>
              <a:t>また、体調を崩す高齢者が、救急外来に数多く集まり、救急病床は高齢者で一杯という病院も多い</a:t>
            </a:r>
          </a:p>
          <a:p>
            <a:pPr eaLnBrk="1" hangingPunct="1">
              <a:lnSpc>
                <a:spcPct val="90000"/>
              </a:lnSpc>
              <a:defRPr/>
            </a:pPr>
            <a:r>
              <a:rPr lang="ja-JP" altLang="en-US" sz="3700">
                <a:latin typeface="Arial" charset="0"/>
                <a:ea typeface="ＭＳ Ｐゴシック" charset="0"/>
              </a:rPr>
              <a:t>さらに、病院で亡くなる人の割合が増加している</a:t>
            </a:r>
            <a:endParaRPr lang="ja-JP" altLang="en-US" sz="3000">
              <a:latin typeface="Arial" charset="0"/>
              <a:ea typeface="ＭＳ Ｐゴシック" charset="0"/>
            </a:endParaRPr>
          </a:p>
          <a:p>
            <a:pPr eaLnBrk="1" hangingPunct="1">
              <a:lnSpc>
                <a:spcPct val="90000"/>
              </a:lnSpc>
              <a:defRPr/>
            </a:pPr>
            <a:r>
              <a:rPr lang="ja-JP" altLang="en-US" sz="3700">
                <a:latin typeface="Arial" charset="0"/>
                <a:ea typeface="ＭＳ Ｐゴシック" charset="0"/>
              </a:rPr>
              <a:t>病院での看取りの増加は、医療者の負担を増やすことになる</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220200" cy="1600200"/>
          </a:xfrm>
        </p:spPr>
        <p:txBody>
          <a:bodyPr/>
          <a:lstStyle/>
          <a:p>
            <a:pPr algn="l">
              <a:defRPr/>
            </a:pPr>
            <a:r>
              <a:rPr lang="ja-JP" altLang="en-US" sz="7200" dirty="0" smtClean="0"/>
              <a:t>医療提供の数値指標</a:t>
            </a:r>
            <a:endParaRPr lang="ja-JP" altLang="en-US" sz="7200" dirty="0"/>
          </a:p>
        </p:txBody>
      </p:sp>
      <p:sp>
        <p:nvSpPr>
          <p:cNvPr id="3" name="コンテンツ プレースホルダー 2"/>
          <p:cNvSpPr>
            <a:spLocks noGrp="1"/>
          </p:cNvSpPr>
          <p:nvPr>
            <p:ph idx="1"/>
          </p:nvPr>
        </p:nvSpPr>
        <p:spPr>
          <a:xfrm>
            <a:off x="0" y="1752600"/>
            <a:ext cx="9144000" cy="5110163"/>
          </a:xfrm>
        </p:spPr>
        <p:txBody>
          <a:bodyPr/>
          <a:lstStyle/>
          <a:p>
            <a:pPr>
              <a:defRPr/>
            </a:pPr>
            <a:r>
              <a:rPr lang="en-US" altLang="ja-JP" sz="5400" dirty="0" smtClean="0"/>
              <a:t>DPC</a:t>
            </a:r>
            <a:r>
              <a:rPr lang="ja-JP" altLang="en-US" sz="5400" dirty="0" smtClean="0"/>
              <a:t>調整係数</a:t>
            </a:r>
            <a:r>
              <a:rPr lang="en-US" altLang="ja-JP" sz="5400" dirty="0" smtClean="0"/>
              <a:t>Ⅱ</a:t>
            </a:r>
            <a:r>
              <a:rPr lang="ja-JP" altLang="en-US" sz="5400" dirty="0" smtClean="0"/>
              <a:t>は、完全なものではないが、自院の医療提供の成果を横並びで分かりやすく評価できる指標である</a:t>
            </a:r>
            <a:endParaRPr lang="ja-JP" altLang="en-US" sz="5400"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875" y="0"/>
            <a:ext cx="9128125" cy="2362200"/>
          </a:xfrm>
        </p:spPr>
        <p:txBody>
          <a:bodyPr/>
          <a:lstStyle/>
          <a:p>
            <a:pPr algn="l">
              <a:defRPr/>
            </a:pPr>
            <a:r>
              <a:rPr lang="ja-JP" altLang="en-US" sz="6600" dirty="0" smtClean="0"/>
              <a:t>職員定数増や施設投資</a:t>
            </a:r>
            <a:r>
              <a:rPr lang="en-US" altLang="ja-JP" sz="6600" dirty="0" smtClean="0"/>
              <a:t/>
            </a:r>
            <a:br>
              <a:rPr lang="en-US" altLang="ja-JP" sz="6600" dirty="0" smtClean="0"/>
            </a:br>
            <a:r>
              <a:rPr lang="ja-JP" altLang="en-US" sz="6600" dirty="0" smtClean="0"/>
              <a:t>の裏付けにもなる</a:t>
            </a:r>
            <a:endParaRPr lang="ja-JP" altLang="en-US" sz="6600" dirty="0"/>
          </a:p>
        </p:txBody>
      </p:sp>
      <p:sp>
        <p:nvSpPr>
          <p:cNvPr id="3" name="コンテンツ プレースホルダー 2"/>
          <p:cNvSpPr>
            <a:spLocks noGrp="1"/>
          </p:cNvSpPr>
          <p:nvPr>
            <p:ph idx="1"/>
          </p:nvPr>
        </p:nvSpPr>
        <p:spPr>
          <a:xfrm>
            <a:off x="0" y="2363788"/>
            <a:ext cx="9144000" cy="4525962"/>
          </a:xfrm>
        </p:spPr>
        <p:txBody>
          <a:bodyPr>
            <a:normAutofit fontScale="77500" lnSpcReduction="20000"/>
          </a:bodyPr>
          <a:lstStyle/>
          <a:p>
            <a:pPr>
              <a:defRPr/>
            </a:pPr>
            <a:r>
              <a:rPr lang="ja-JP" altLang="en-US" sz="5400" dirty="0" smtClean="0"/>
              <a:t>職員定数が抑制されるのが自治体病院の最大の弱点</a:t>
            </a:r>
            <a:endParaRPr lang="en-US" altLang="ja-JP" sz="5400" dirty="0" smtClean="0"/>
          </a:p>
          <a:p>
            <a:pPr>
              <a:defRPr/>
            </a:pPr>
            <a:r>
              <a:rPr lang="ja-JP" altLang="en-US" sz="5400" dirty="0" smtClean="0"/>
              <a:t>職員定数を増やし、医療提供力を強化して</a:t>
            </a:r>
            <a:r>
              <a:rPr lang="en-US" altLang="ja-JP" sz="5400" dirty="0" smtClean="0"/>
              <a:t>DPC</a:t>
            </a:r>
            <a:r>
              <a:rPr lang="ja-JP" altLang="en-US" sz="5400" dirty="0" smtClean="0"/>
              <a:t>調整係数</a:t>
            </a:r>
            <a:r>
              <a:rPr lang="en-US" altLang="ja-JP" sz="5400" dirty="0" smtClean="0"/>
              <a:t>Ⅱ</a:t>
            </a:r>
            <a:r>
              <a:rPr lang="ja-JP" altLang="en-US" sz="5400" dirty="0" smtClean="0"/>
              <a:t>を上げるという考え方もある</a:t>
            </a:r>
            <a:endParaRPr lang="en-US" altLang="ja-JP" sz="5400" dirty="0" smtClean="0"/>
          </a:p>
          <a:p>
            <a:pPr>
              <a:defRPr/>
            </a:pPr>
            <a:r>
              <a:rPr lang="ja-JP" altLang="en-US" sz="5400" dirty="0" smtClean="0"/>
              <a:t>隣のライバル市の病院の数値を上回るために職員を増やすという理由は首長や議員に利く</a:t>
            </a:r>
            <a:endParaRPr lang="ja-JP" altLang="en-US" sz="5400"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143000"/>
          </a:xfrm>
        </p:spPr>
        <p:txBody>
          <a:bodyPr/>
          <a:lstStyle/>
          <a:p>
            <a:pPr algn="l">
              <a:defRPr/>
            </a:pPr>
            <a:r>
              <a:rPr lang="ja-JP" altLang="en-US" sz="6000" dirty="0" smtClean="0"/>
              <a:t>新ガイドラインのポイント</a:t>
            </a:r>
            <a:r>
              <a:rPr lang="en-US" altLang="ja-JP" sz="6000" dirty="0" smtClean="0"/>
              <a:t>⑧</a:t>
            </a:r>
            <a:endParaRPr lang="ja-JP" altLang="en-US" sz="6000" dirty="0"/>
          </a:p>
        </p:txBody>
      </p:sp>
      <p:sp>
        <p:nvSpPr>
          <p:cNvPr id="3" name="コンテンツ プレースホルダー 2"/>
          <p:cNvSpPr>
            <a:spLocks noGrp="1"/>
          </p:cNvSpPr>
          <p:nvPr>
            <p:ph idx="1"/>
          </p:nvPr>
        </p:nvSpPr>
        <p:spPr>
          <a:xfrm>
            <a:off x="0" y="1143000"/>
            <a:ext cx="9144000" cy="5715000"/>
          </a:xfrm>
        </p:spPr>
        <p:txBody>
          <a:bodyPr/>
          <a:lstStyle/>
          <a:p>
            <a:pPr>
              <a:defRPr/>
            </a:pPr>
            <a:r>
              <a:rPr lang="ja-JP" altLang="ja-JP" sz="5400" dirty="0"/>
              <a:t>事務職員に関して外部人材の活用、プロパー専門職員の採用、専門的なスキルをもった職員を計画的に育成する仕組みの構築等の必要が</a:t>
            </a:r>
            <a:r>
              <a:rPr lang="ja-JP" altLang="ja-JP" sz="5400" dirty="0" smtClean="0"/>
              <a:t>盛り込まれた</a:t>
            </a:r>
            <a:endParaRPr lang="ja-JP" altLang="ja-JP" sz="5400"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a:xfrm>
            <a:off x="304800" y="274638"/>
            <a:ext cx="8610600" cy="4602162"/>
          </a:xfrm>
        </p:spPr>
        <p:txBody>
          <a:bodyPr/>
          <a:lstStyle/>
          <a:p>
            <a:pPr algn="l">
              <a:defRPr/>
            </a:pPr>
            <a:r>
              <a:rPr lang="ja-JP" altLang="en-US" sz="6600">
                <a:latin typeface="Arial" charset="0"/>
                <a:ea typeface="ＭＳ Ｐゴシック" charset="0"/>
              </a:rPr>
              <a:t>自治体病院の弱点</a:t>
            </a:r>
            <a:r>
              <a:rPr lang="en-US" altLang="ja-JP" sz="6600">
                <a:latin typeface="Arial" charset="0"/>
                <a:ea typeface="ＭＳ Ｐゴシック" charset="0"/>
              </a:rPr>
              <a:t/>
            </a:r>
            <a:br>
              <a:rPr lang="en-US" altLang="ja-JP" sz="6600">
                <a:latin typeface="Arial" charset="0"/>
                <a:ea typeface="ＭＳ Ｐゴシック" charset="0"/>
              </a:rPr>
            </a:br>
            <a:r>
              <a:rPr lang="ja-JP" altLang="en-US" sz="6600">
                <a:latin typeface="Arial" charset="0"/>
                <a:ea typeface="ＭＳ Ｐゴシック" charset="0"/>
              </a:rPr>
              <a:t>　　　　　⇓</a:t>
            </a:r>
            <a:r>
              <a:rPr lang="en-US" altLang="ja-JP" sz="6600">
                <a:latin typeface="Arial" charset="0"/>
                <a:ea typeface="ＭＳ Ｐゴシック" charset="0"/>
              </a:rPr>
              <a:t/>
            </a:r>
            <a:br>
              <a:rPr lang="en-US" altLang="ja-JP" sz="6600">
                <a:latin typeface="Arial" charset="0"/>
                <a:ea typeface="ＭＳ Ｐゴシック" charset="0"/>
              </a:rPr>
            </a:br>
            <a:r>
              <a:rPr lang="ja-JP" altLang="en-US" sz="6600">
                <a:latin typeface="Arial" charset="0"/>
                <a:ea typeface="ＭＳ Ｐゴシック" charset="0"/>
              </a:rPr>
              <a:t>事務職員が病院経営に</a:t>
            </a:r>
            <a:r>
              <a:rPr lang="en-US" altLang="ja-JP" sz="6600">
                <a:latin typeface="Arial" charset="0"/>
                <a:ea typeface="ＭＳ Ｐゴシック" charset="0"/>
              </a:rPr>
              <a:t/>
            </a:r>
            <a:br>
              <a:rPr lang="en-US" altLang="ja-JP" sz="6600">
                <a:latin typeface="Arial" charset="0"/>
                <a:ea typeface="ＭＳ Ｐゴシック" charset="0"/>
              </a:rPr>
            </a:br>
            <a:r>
              <a:rPr lang="ja-JP" altLang="en-US" sz="6600">
                <a:latin typeface="Arial" charset="0"/>
                <a:ea typeface="ＭＳ Ｐゴシック" charset="0"/>
              </a:rPr>
              <a:t>関わることの問題</a:t>
            </a:r>
          </a:p>
        </p:txBody>
      </p:sp>
      <p:sp>
        <p:nvSpPr>
          <p:cNvPr id="56323" name="コンテンツ プレースホルダー 2"/>
          <p:cNvSpPr>
            <a:spLocks noGrp="1"/>
          </p:cNvSpPr>
          <p:nvPr>
            <p:ph idx="1"/>
          </p:nvPr>
        </p:nvSpPr>
        <p:spPr>
          <a:xfrm>
            <a:off x="457200" y="5105400"/>
            <a:ext cx="8229600" cy="1020763"/>
          </a:xfrm>
        </p:spPr>
        <p:txBody>
          <a:bodyPr/>
          <a:lstStyle/>
          <a:p>
            <a:pPr>
              <a:defRPr/>
            </a:pPr>
            <a:endParaRPr lang="ja-JP" altLang="en-US">
              <a:latin typeface="Arial" charset="0"/>
              <a:ea typeface="ＭＳ Ｐゴシック" charset="0"/>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p:txBody>
          <a:bodyPr/>
          <a:lstStyle/>
          <a:p>
            <a:pPr>
              <a:defRPr/>
            </a:pPr>
            <a:endParaRPr lang="ja-JP" altLang="en-US">
              <a:latin typeface="Arial" charset="0"/>
              <a:ea typeface="ＭＳ Ｐゴシック" charset="0"/>
            </a:endParaRPr>
          </a:p>
        </p:txBody>
      </p:sp>
      <p:sp>
        <p:nvSpPr>
          <p:cNvPr id="58371" name="コンテンツ プレースホルダー 2"/>
          <p:cNvSpPr>
            <a:spLocks noGrp="1"/>
          </p:cNvSpPr>
          <p:nvPr>
            <p:ph idx="1"/>
          </p:nvPr>
        </p:nvSpPr>
        <p:spPr/>
        <p:txBody>
          <a:bodyPr/>
          <a:lstStyle/>
          <a:p>
            <a:pPr>
              <a:defRPr/>
            </a:pPr>
            <a:endParaRPr lang="ja-JP" altLang="en-US">
              <a:latin typeface="Arial" charset="0"/>
              <a:ea typeface="ＭＳ Ｐゴシック" charset="0"/>
            </a:endParaRPr>
          </a:p>
        </p:txBody>
      </p:sp>
      <p:pic>
        <p:nvPicPr>
          <p:cNvPr id="204803"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a:xfrm>
            <a:off x="0" y="0"/>
            <a:ext cx="8229600" cy="1125538"/>
          </a:xfrm>
        </p:spPr>
        <p:txBody>
          <a:bodyPr/>
          <a:lstStyle/>
          <a:p>
            <a:pPr algn="l">
              <a:defRPr/>
            </a:pPr>
            <a:r>
              <a:rPr lang="ja-JP" altLang="en-US" sz="6600">
                <a:latin typeface="Arial" charset="0"/>
                <a:ea typeface="ＭＳ Ｐゴシック" charset="0"/>
              </a:rPr>
              <a:t>安倍議長（総理）発言</a:t>
            </a:r>
          </a:p>
        </p:txBody>
      </p:sp>
      <p:sp>
        <p:nvSpPr>
          <p:cNvPr id="59395" name="コンテンツ プレースホルダー 2"/>
          <p:cNvSpPr>
            <a:spLocks noGrp="1"/>
          </p:cNvSpPr>
          <p:nvPr>
            <p:ph idx="1"/>
          </p:nvPr>
        </p:nvSpPr>
        <p:spPr>
          <a:xfrm>
            <a:off x="-3175" y="1052513"/>
            <a:ext cx="9147175" cy="5805487"/>
          </a:xfrm>
        </p:spPr>
        <p:txBody>
          <a:bodyPr/>
          <a:lstStyle/>
          <a:p>
            <a:pPr>
              <a:defRPr/>
            </a:pPr>
            <a:r>
              <a:rPr lang="ja-JP" altLang="en-US" sz="4800">
                <a:latin typeface="Arial" charset="0"/>
                <a:ea typeface="ＭＳ Ｐゴシック" charset="0"/>
              </a:rPr>
              <a:t>自治体病院の事務長が医療経営の専門家でないことが多いが、医療経営の専門家を充てた自治体病院は画期的に経営が改善しているところもあると聞く。</a:t>
            </a:r>
            <a:endParaRPr lang="en-US" altLang="ja-JP" sz="4800">
              <a:latin typeface="Arial" charset="0"/>
              <a:ea typeface="ＭＳ Ｐゴシック" charset="0"/>
            </a:endParaRPr>
          </a:p>
          <a:p>
            <a:pPr>
              <a:defRPr/>
            </a:pPr>
            <a:r>
              <a:rPr lang="ja-JP" altLang="en-US" sz="4800">
                <a:latin typeface="Arial" charset="0"/>
                <a:ea typeface="ＭＳ Ｐゴシック" charset="0"/>
              </a:rPr>
              <a:t>自治体病院は経営の仕方でかなり変わるのではないかと思う。</a:t>
            </a:r>
            <a:endParaRPr lang="en-US" altLang="ja-JP" sz="4800">
              <a:latin typeface="Arial" charset="0"/>
              <a:ea typeface="ＭＳ Ｐゴシック" charset="0"/>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a:xfrm>
            <a:off x="0" y="0"/>
            <a:ext cx="9144000" cy="1143000"/>
          </a:xfrm>
        </p:spPr>
        <p:txBody>
          <a:bodyPr/>
          <a:lstStyle/>
          <a:p>
            <a:pPr algn="l">
              <a:defRPr/>
            </a:pPr>
            <a:r>
              <a:rPr lang="ja-JP" altLang="en-US" sz="5400">
                <a:latin typeface="Arial" charset="0"/>
                <a:ea typeface="ＭＳ Ｐゴシック" charset="0"/>
              </a:rPr>
              <a:t>自治体病院事務職員の問題点</a:t>
            </a:r>
          </a:p>
        </p:txBody>
      </p:sp>
      <p:sp>
        <p:nvSpPr>
          <p:cNvPr id="3" name="コンテンツ プレースホルダー 2"/>
          <p:cNvSpPr>
            <a:spLocks noGrp="1"/>
          </p:cNvSpPr>
          <p:nvPr>
            <p:ph idx="1"/>
          </p:nvPr>
        </p:nvSpPr>
        <p:spPr>
          <a:xfrm>
            <a:off x="0" y="1125538"/>
            <a:ext cx="9144000" cy="5732462"/>
          </a:xfrm>
        </p:spPr>
        <p:txBody>
          <a:bodyPr/>
          <a:lstStyle/>
          <a:p>
            <a:pPr marL="742950" indent="-742950">
              <a:buFont typeface="+mj-ea"/>
              <a:buAutoNum type="circleNumDbPlain"/>
              <a:defRPr/>
            </a:pPr>
            <a:r>
              <a:rPr lang="ja-JP" altLang="en-US" sz="4000" dirty="0" smtClean="0">
                <a:cs typeface="+mn-cs"/>
              </a:rPr>
              <a:t>病院経営に求められている知識が不足している</a:t>
            </a:r>
            <a:endParaRPr lang="en-US" altLang="ja-JP" sz="4000" dirty="0" smtClean="0">
              <a:cs typeface="+mn-cs"/>
            </a:endParaRPr>
          </a:p>
          <a:p>
            <a:pPr marL="742950" indent="-742950">
              <a:buFont typeface="+mj-ea"/>
              <a:buAutoNum type="circleNumDbPlain"/>
              <a:defRPr/>
            </a:pPr>
            <a:r>
              <a:rPr lang="ja-JP" altLang="en-US" sz="4000" dirty="0" smtClean="0">
                <a:cs typeface="+mn-cs"/>
              </a:rPr>
              <a:t>病院経営に求められているマインド（意識）が不足している（病院に向かない、病院が嫌い）</a:t>
            </a:r>
            <a:endParaRPr lang="en-US" altLang="ja-JP" sz="4000" dirty="0" smtClean="0">
              <a:cs typeface="+mn-cs"/>
            </a:endParaRPr>
          </a:p>
          <a:p>
            <a:pPr marL="742950" indent="-742950">
              <a:buFont typeface="+mj-ea"/>
              <a:buAutoNum type="circleNumDbPlain"/>
              <a:defRPr/>
            </a:pPr>
            <a:r>
              <a:rPr lang="ja-JP" altLang="en-US" sz="4000" dirty="0" smtClean="0">
                <a:cs typeface="+mn-cs"/>
              </a:rPr>
              <a:t>病院の仕事が合っていても役所の人事ローテーションで数年で異動してしまう</a:t>
            </a:r>
            <a:endParaRPr lang="en-US" altLang="ja-JP" sz="4000" dirty="0" smtClean="0">
              <a:cs typeface="+mn-cs"/>
            </a:endParaRPr>
          </a:p>
          <a:p>
            <a:pPr>
              <a:defRPr/>
            </a:pPr>
            <a:endParaRPr lang="ja-JP" altLang="en-US" sz="4000" dirty="0">
              <a:cs typeface="+mn-cs"/>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2133600"/>
          </a:xfrm>
        </p:spPr>
        <p:txBody>
          <a:bodyPr/>
          <a:lstStyle/>
          <a:p>
            <a:pPr algn="l">
              <a:defRPr/>
            </a:pPr>
            <a:r>
              <a:rPr lang="ja-JP" altLang="en-US" sz="6600" dirty="0" smtClean="0"/>
              <a:t>事務職員の</a:t>
            </a:r>
            <a:r>
              <a:rPr lang="en-US" altLang="ja-JP" sz="6600" dirty="0" smtClean="0"/>
              <a:t/>
            </a:r>
            <a:br>
              <a:rPr lang="en-US" altLang="ja-JP" sz="6600" dirty="0" smtClean="0"/>
            </a:br>
            <a:r>
              <a:rPr lang="ja-JP" altLang="en-US" sz="6600" dirty="0" smtClean="0"/>
              <a:t>横のネットワークがない</a:t>
            </a:r>
            <a:endParaRPr lang="ja-JP" altLang="en-US" sz="6600" dirty="0"/>
          </a:p>
        </p:txBody>
      </p:sp>
      <p:sp>
        <p:nvSpPr>
          <p:cNvPr id="3" name="コンテンツ プレースホルダー 2"/>
          <p:cNvSpPr>
            <a:spLocks noGrp="1"/>
          </p:cNvSpPr>
          <p:nvPr>
            <p:ph idx="1"/>
          </p:nvPr>
        </p:nvSpPr>
        <p:spPr>
          <a:xfrm>
            <a:off x="0" y="2332038"/>
            <a:ext cx="9448800" cy="4525962"/>
          </a:xfrm>
        </p:spPr>
        <p:txBody>
          <a:bodyPr/>
          <a:lstStyle/>
          <a:p>
            <a:pPr>
              <a:defRPr/>
            </a:pPr>
            <a:r>
              <a:rPr lang="ja-JP" altLang="en-US" sz="5400" dirty="0" smtClean="0"/>
              <a:t>異動が頻繁なことに加えて、事務職員の横のネットワークがない</a:t>
            </a:r>
            <a:endParaRPr lang="en-US" altLang="ja-JP" sz="5400" dirty="0" smtClean="0"/>
          </a:p>
          <a:p>
            <a:pPr>
              <a:defRPr/>
            </a:pPr>
            <a:r>
              <a:rPr lang="ja-JP" altLang="en-US" sz="5400" dirty="0" smtClean="0"/>
              <a:t>孤立しているから、能力を上げようとする意欲が湧かない</a:t>
            </a:r>
            <a:endParaRPr lang="ja-JP" altLang="en-US" sz="5400"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638" y="533400"/>
            <a:ext cx="8970962" cy="3429000"/>
          </a:xfrm>
        </p:spPr>
        <p:txBody>
          <a:bodyPr/>
          <a:lstStyle/>
          <a:p>
            <a:pPr algn="l">
              <a:defRPr/>
            </a:pPr>
            <a:r>
              <a:rPr lang="ja-JP" altLang="en-US" sz="6600" dirty="0" smtClean="0"/>
              <a:t>厚生労働省の</a:t>
            </a:r>
            <a:r>
              <a:rPr lang="en-US" altLang="ja-JP" sz="6600" dirty="0" smtClean="0"/>
              <a:t/>
            </a:r>
            <a:br>
              <a:rPr lang="en-US" altLang="ja-JP" sz="6600" dirty="0" smtClean="0"/>
            </a:br>
            <a:r>
              <a:rPr lang="ja-JP" altLang="en-US" sz="6600" dirty="0" smtClean="0"/>
              <a:t>地域医療構想（ビジョン）</a:t>
            </a:r>
            <a:r>
              <a:rPr lang="en-US" altLang="ja-JP" sz="6600" dirty="0" smtClean="0"/>
              <a:t/>
            </a:r>
            <a:br>
              <a:rPr lang="en-US" altLang="ja-JP" sz="6600" dirty="0" smtClean="0"/>
            </a:br>
            <a:r>
              <a:rPr lang="ja-JP" altLang="en-US" sz="6600" dirty="0" smtClean="0"/>
              <a:t>ガイドラインとは</a:t>
            </a:r>
            <a:endParaRPr lang="ja-JP" altLang="en-US" sz="6600" dirty="0"/>
          </a:p>
        </p:txBody>
      </p:sp>
      <p:sp>
        <p:nvSpPr>
          <p:cNvPr id="3" name="コンテンツ プレースホルダー 2"/>
          <p:cNvSpPr>
            <a:spLocks noGrp="1"/>
          </p:cNvSpPr>
          <p:nvPr>
            <p:ph idx="1"/>
          </p:nvPr>
        </p:nvSpPr>
        <p:spPr>
          <a:xfrm>
            <a:off x="457200" y="4038600"/>
            <a:ext cx="8229600" cy="2087563"/>
          </a:xfrm>
        </p:spPr>
        <p:txBody>
          <a:bodyPr/>
          <a:lstStyle/>
          <a:p>
            <a:pPr>
              <a:defRPr/>
            </a:pPr>
            <a:endParaRPr lang="ja-JP" altLang="en-US"/>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9525"/>
            <a:ext cx="9324975" cy="1925638"/>
          </a:xfrm>
        </p:spPr>
        <p:txBody>
          <a:bodyPr>
            <a:noAutofit/>
          </a:bodyPr>
          <a:lstStyle/>
          <a:p>
            <a:pPr algn="l">
              <a:defRPr/>
            </a:pPr>
            <a:r>
              <a:rPr lang="ja-JP" altLang="en-US" sz="4800" dirty="0" smtClean="0"/>
              <a:t>社会保障・税一体改革が目指す</a:t>
            </a:r>
            <a:r>
              <a:rPr lang="en-US" altLang="ja-JP" sz="4800" dirty="0" smtClean="0"/>
              <a:t/>
            </a:r>
            <a:br>
              <a:rPr lang="en-US" altLang="ja-JP" sz="4800" dirty="0" smtClean="0"/>
            </a:br>
            <a:r>
              <a:rPr lang="ja-JP" altLang="en-US" sz="4800" dirty="0"/>
              <a:t>医療・介護サービス提供体制改革</a:t>
            </a:r>
          </a:p>
        </p:txBody>
      </p:sp>
      <p:sp>
        <p:nvSpPr>
          <p:cNvPr id="3" name="コンテンツ プレースホルダー 2"/>
          <p:cNvSpPr>
            <a:spLocks noGrp="1"/>
          </p:cNvSpPr>
          <p:nvPr>
            <p:ph idx="1"/>
          </p:nvPr>
        </p:nvSpPr>
        <p:spPr>
          <a:xfrm>
            <a:off x="0" y="1916113"/>
            <a:ext cx="9144000" cy="4941887"/>
          </a:xfrm>
        </p:spPr>
        <p:txBody>
          <a:bodyPr>
            <a:noAutofit/>
          </a:bodyPr>
          <a:lstStyle/>
          <a:p>
            <a:pPr marL="0" indent="0">
              <a:buFontTx/>
              <a:buNone/>
              <a:defRPr/>
            </a:pPr>
            <a:r>
              <a:rPr lang="ja-JP" altLang="en-US" sz="4000" dirty="0" smtClean="0"/>
              <a:t>○</a:t>
            </a:r>
            <a:r>
              <a:rPr lang="ja-JP" altLang="en-US" sz="4000" u="sng" dirty="0" smtClean="0"/>
              <a:t>入院</a:t>
            </a:r>
            <a:r>
              <a:rPr lang="ja-JP" altLang="en-US" sz="4000" u="sng" dirty="0"/>
              <a:t>医療の機能分化・強化と連携</a:t>
            </a:r>
          </a:p>
          <a:p>
            <a:pPr marL="0" indent="0">
              <a:buFontTx/>
              <a:buNone/>
              <a:defRPr/>
            </a:pPr>
            <a:r>
              <a:rPr lang="ja-JP" altLang="en-US" sz="4000" dirty="0" smtClean="0"/>
              <a:t>　・</a:t>
            </a:r>
            <a:r>
              <a:rPr lang="ja-JP" altLang="en-US" sz="4000" u="sng" dirty="0"/>
              <a:t>急性期への医療資源集中投入</a:t>
            </a:r>
          </a:p>
          <a:p>
            <a:pPr marL="0" indent="0">
              <a:buFontTx/>
              <a:buNone/>
              <a:defRPr/>
            </a:pPr>
            <a:r>
              <a:rPr lang="ja-JP" altLang="en-US" sz="4000" dirty="0" smtClean="0"/>
              <a:t>　・</a:t>
            </a:r>
            <a:r>
              <a:rPr lang="ja-JP" altLang="en-US" sz="4000" u="sng" dirty="0"/>
              <a:t>亜急性期、慢性期医療の機能強化</a:t>
            </a:r>
            <a:r>
              <a:rPr lang="ja-JP" altLang="en-US" sz="4000" dirty="0"/>
              <a:t> 等</a:t>
            </a:r>
          </a:p>
          <a:p>
            <a:pPr marL="0" indent="0">
              <a:buFontTx/>
              <a:buNone/>
              <a:defRPr/>
            </a:pPr>
            <a:r>
              <a:rPr lang="ja-JP" altLang="en-US" sz="4000" dirty="0" smtClean="0"/>
              <a:t>○地域</a:t>
            </a:r>
            <a:r>
              <a:rPr lang="ja-JP" altLang="en-US" sz="4000" dirty="0"/>
              <a:t>包括ケア体制の整備</a:t>
            </a:r>
          </a:p>
          <a:p>
            <a:pPr marL="0" indent="0">
              <a:buFontTx/>
              <a:buNone/>
              <a:defRPr/>
            </a:pPr>
            <a:r>
              <a:rPr lang="ja-JP" altLang="en-US" sz="4000" dirty="0" smtClean="0"/>
              <a:t>　・</a:t>
            </a:r>
            <a:r>
              <a:rPr lang="ja-JP" altLang="en-US" sz="4000" dirty="0"/>
              <a:t>在宅医療の充実</a:t>
            </a:r>
          </a:p>
          <a:p>
            <a:pPr marL="0" indent="0">
              <a:buFontTx/>
              <a:buNone/>
              <a:defRPr/>
            </a:pPr>
            <a:r>
              <a:rPr lang="ja-JP" altLang="en-US" sz="4000" dirty="0" smtClean="0"/>
              <a:t>　・</a:t>
            </a:r>
            <a:r>
              <a:rPr lang="ja-JP" altLang="en-US" sz="4000" dirty="0"/>
              <a:t>在宅介護の充実</a:t>
            </a:r>
          </a:p>
        </p:txBody>
      </p:sp>
      <p:sp>
        <p:nvSpPr>
          <p:cNvPr id="209923" name="スライド番号プレースホルダー 3"/>
          <p:cNvSpPr>
            <a:spLocks noGrp="1"/>
          </p:cNvSpPr>
          <p:nvPr>
            <p:ph type="sldNum" sz="quarter" idx="12"/>
          </p:nvPr>
        </p:nvSpPr>
        <p:spPr>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39AC47D9-416B-9440-9161-456966678D9F}" type="slidenum">
              <a:rPr kumimoji="0" lang="ja-JP" altLang="en-US" sz="1400">
                <a:solidFill>
                  <a:srgbClr val="898989"/>
                </a:solidFill>
              </a:rPr>
              <a:pPr/>
              <a:t>169</a:t>
            </a:fld>
            <a:endParaRPr kumimoji="0" lang="ja-JP" altLang="en-US" sz="1400">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89" name="Object 2"/>
          <p:cNvGraphicFramePr>
            <a:graphicFrameLocks noGrp="1" noChangeAspect="1"/>
          </p:cNvGraphicFramePr>
          <p:nvPr>
            <p:ph idx="1"/>
          </p:nvPr>
        </p:nvGraphicFramePr>
        <p:xfrm>
          <a:off x="0" y="836613"/>
          <a:ext cx="9144000" cy="5472112"/>
        </p:xfrm>
        <a:graphic>
          <a:graphicData uri="http://schemas.openxmlformats.org/presentationml/2006/ole">
            <mc:AlternateContent xmlns:mc="http://schemas.openxmlformats.org/markup-compatibility/2006">
              <mc:Choice xmlns:v="urn:schemas-microsoft-com:vml" Requires="v">
                <p:oleObj spid="_x0000_s37897" name="グラフ" r:id="rId4" imgW="5359400" imgH="3327400" progId="Excel.Chart.8">
                  <p:embed/>
                </p:oleObj>
              </mc:Choice>
              <mc:Fallback>
                <p:oleObj name="グラフ" r:id="rId4" imgW="5359400" imgH="3327400" progId="Excel.Char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6613"/>
                        <a:ext cx="9144000" cy="5472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3" name="Rectangle 3"/>
          <p:cNvSpPr>
            <a:spLocks noGrp="1" noChangeArrowheads="1"/>
          </p:cNvSpPr>
          <p:nvPr>
            <p:ph type="title"/>
          </p:nvPr>
        </p:nvSpPr>
        <p:spPr>
          <a:xfrm>
            <a:off x="0" y="0"/>
            <a:ext cx="8229600" cy="908050"/>
          </a:xfrm>
        </p:spPr>
        <p:txBody>
          <a:bodyPr/>
          <a:lstStyle/>
          <a:p>
            <a:pPr algn="l" eaLnBrk="1" hangingPunct="1">
              <a:defRPr/>
            </a:pPr>
            <a:r>
              <a:rPr lang="ja-JP" altLang="en-US">
                <a:latin typeface="Arial" charset="0"/>
                <a:ea typeface="ＭＳ Ｐゴシック" charset="0"/>
              </a:rPr>
              <a:t>医療機関での看取りの割合と数</a:t>
            </a:r>
          </a:p>
        </p:txBody>
      </p:sp>
      <p:sp>
        <p:nvSpPr>
          <p:cNvPr id="15364" name="Text Box 4"/>
          <p:cNvSpPr txBox="1">
            <a:spLocks noChangeArrowheads="1"/>
          </p:cNvSpPr>
          <p:nvPr/>
        </p:nvSpPr>
        <p:spPr bwMode="auto">
          <a:xfrm>
            <a:off x="684213" y="836613"/>
            <a:ext cx="1008062"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smtClean="0">
                <a:solidFill>
                  <a:srgbClr val="000000"/>
                </a:solidFill>
              </a:rPr>
              <a:t>万人</a:t>
            </a:r>
          </a:p>
        </p:txBody>
      </p:sp>
      <p:sp>
        <p:nvSpPr>
          <p:cNvPr id="15365" name="Text Box 5"/>
          <p:cNvSpPr txBox="1">
            <a:spLocks noChangeArrowheads="1"/>
          </p:cNvSpPr>
          <p:nvPr/>
        </p:nvSpPr>
        <p:spPr bwMode="auto">
          <a:xfrm>
            <a:off x="8567738" y="836613"/>
            <a:ext cx="576262"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smtClean="0">
                <a:solidFill>
                  <a:srgbClr val="000000"/>
                </a:solidFill>
              </a:rPr>
              <a:t>％</a:t>
            </a:r>
          </a:p>
        </p:txBody>
      </p:sp>
      <p:sp>
        <p:nvSpPr>
          <p:cNvPr id="15366" name="Text Box 6"/>
          <p:cNvSpPr txBox="1">
            <a:spLocks noChangeArrowheads="1"/>
          </p:cNvSpPr>
          <p:nvPr/>
        </p:nvSpPr>
        <p:spPr bwMode="auto">
          <a:xfrm>
            <a:off x="0" y="6340475"/>
            <a:ext cx="9144000"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defRPr/>
            </a:pPr>
            <a:r>
              <a:rPr lang="ja-JP" altLang="en-US" sz="1400" smtClean="0">
                <a:solidFill>
                  <a:srgbClr val="000000"/>
                </a:solidFill>
              </a:rPr>
              <a:t>注：</a:t>
            </a:r>
            <a:r>
              <a:rPr lang="en-US" altLang="ja-JP" sz="1400" smtClean="0">
                <a:solidFill>
                  <a:srgbClr val="000000"/>
                </a:solidFill>
              </a:rPr>
              <a:t>1972</a:t>
            </a:r>
            <a:r>
              <a:rPr lang="ja-JP" altLang="en-US" sz="1400" smtClean="0">
                <a:solidFill>
                  <a:srgbClr val="000000"/>
                </a:solidFill>
              </a:rPr>
              <a:t>年以前は沖縄県を含まない。</a:t>
            </a:r>
            <a:r>
              <a:rPr lang="en-US" altLang="ja-JP" sz="1400" smtClean="0">
                <a:solidFill>
                  <a:srgbClr val="000000"/>
                </a:solidFill>
              </a:rPr>
              <a:t>2008</a:t>
            </a:r>
            <a:r>
              <a:rPr lang="ja-JP" altLang="en-US" sz="1400" smtClean="0">
                <a:solidFill>
                  <a:srgbClr val="000000"/>
                </a:solidFill>
              </a:rPr>
              <a:t>年までは確定値、</a:t>
            </a:r>
            <a:r>
              <a:rPr lang="en-US" altLang="ja-JP" sz="1400" smtClean="0">
                <a:solidFill>
                  <a:srgbClr val="000000"/>
                </a:solidFill>
              </a:rPr>
              <a:t>2009</a:t>
            </a:r>
            <a:r>
              <a:rPr lang="ja-JP" altLang="en-US" sz="1400" smtClean="0">
                <a:solidFill>
                  <a:srgbClr val="000000"/>
                </a:solidFill>
              </a:rPr>
              <a:t>年は推計値。医療機関での死亡者数は厚生労働省人口動態統計を使用。</a:t>
            </a:r>
            <a:r>
              <a:rPr lang="en-US" altLang="ja-JP" sz="1400" smtClean="0">
                <a:solidFill>
                  <a:srgbClr val="000000"/>
                </a:solidFill>
              </a:rPr>
              <a:t>2006</a:t>
            </a:r>
            <a:r>
              <a:rPr lang="ja-JP" altLang="en-US" sz="1400" smtClean="0">
                <a:solidFill>
                  <a:srgbClr val="000000"/>
                </a:solidFill>
              </a:rPr>
              <a:t>年以降は</a:t>
            </a:r>
            <a:r>
              <a:rPr lang="en-US" altLang="ja-JP" sz="1400" smtClean="0">
                <a:solidFill>
                  <a:srgbClr val="000000"/>
                </a:solidFill>
              </a:rPr>
              <a:t>2005</a:t>
            </a:r>
            <a:r>
              <a:rPr lang="ja-JP" altLang="en-US" sz="1400" smtClean="0">
                <a:solidFill>
                  <a:srgbClr val="000000"/>
                </a:solidFill>
              </a:rPr>
              <a:t>年の数値</a:t>
            </a:r>
            <a:r>
              <a:rPr lang="en-US" altLang="ja-JP" sz="1400" smtClean="0">
                <a:solidFill>
                  <a:srgbClr val="000000"/>
                </a:solidFill>
              </a:rPr>
              <a:t>82.4%</a:t>
            </a:r>
            <a:r>
              <a:rPr lang="ja-JP" altLang="en-US" sz="1400" smtClean="0">
                <a:solidFill>
                  <a:srgbClr val="000000"/>
                </a:solidFill>
              </a:rPr>
              <a:t>を使用。</a:t>
            </a:r>
          </a:p>
        </p:txBody>
      </p:sp>
      <p:sp>
        <p:nvSpPr>
          <p:cNvPr id="15367" name="AutoShape 7"/>
          <p:cNvSpPr>
            <a:spLocks noChangeArrowheads="1"/>
          </p:cNvSpPr>
          <p:nvPr/>
        </p:nvSpPr>
        <p:spPr bwMode="auto">
          <a:xfrm>
            <a:off x="1524000" y="1447800"/>
            <a:ext cx="2514600" cy="1143000"/>
          </a:xfrm>
          <a:prstGeom prst="wedgeRoundRectCallout">
            <a:avLst>
              <a:gd name="adj1" fmla="val 167866"/>
              <a:gd name="adj2" fmla="val -34444"/>
              <a:gd name="adj3" fmla="val 16667"/>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ja-JP" altLang="en-US" b="1">
                <a:solidFill>
                  <a:srgbClr val="000000"/>
                </a:solidFill>
              </a:rPr>
              <a:t>医療機関での死亡</a:t>
            </a:r>
          </a:p>
          <a:p>
            <a:pPr>
              <a:defRPr/>
            </a:pPr>
            <a:r>
              <a:rPr lang="en-US" altLang="ja-JP" b="1">
                <a:solidFill>
                  <a:srgbClr val="000000"/>
                </a:solidFill>
              </a:rPr>
              <a:t>1951</a:t>
            </a:r>
            <a:r>
              <a:rPr lang="ja-JP" altLang="en-US" b="1">
                <a:solidFill>
                  <a:srgbClr val="000000"/>
                </a:solidFill>
              </a:rPr>
              <a:t>年</a:t>
            </a:r>
            <a:r>
              <a:rPr lang="en-US" altLang="ja-JP" b="1">
                <a:solidFill>
                  <a:srgbClr val="000000"/>
                </a:solidFill>
              </a:rPr>
              <a:t>11.6</a:t>
            </a:r>
            <a:r>
              <a:rPr lang="ja-JP" altLang="en-US" b="1">
                <a:solidFill>
                  <a:srgbClr val="000000"/>
                </a:solidFill>
              </a:rPr>
              <a:t>％</a:t>
            </a:r>
          </a:p>
          <a:p>
            <a:pPr>
              <a:defRPr/>
            </a:pPr>
            <a:r>
              <a:rPr lang="ja-JP" altLang="en-US" b="1">
                <a:solidFill>
                  <a:srgbClr val="000000"/>
                </a:solidFill>
              </a:rPr>
              <a:t>→</a:t>
            </a:r>
            <a:r>
              <a:rPr lang="en-US" altLang="ja-JP" b="1">
                <a:solidFill>
                  <a:srgbClr val="000000"/>
                </a:solidFill>
              </a:rPr>
              <a:t>2005</a:t>
            </a:r>
            <a:r>
              <a:rPr lang="ja-JP" altLang="en-US" b="1">
                <a:solidFill>
                  <a:srgbClr val="000000"/>
                </a:solidFill>
              </a:rPr>
              <a:t>年</a:t>
            </a:r>
            <a:r>
              <a:rPr lang="en-US" altLang="ja-JP" b="1">
                <a:solidFill>
                  <a:srgbClr val="000000"/>
                </a:solidFill>
              </a:rPr>
              <a:t>82.4</a:t>
            </a:r>
            <a:r>
              <a:rPr lang="ja-JP" altLang="en-US" b="1">
                <a:solidFill>
                  <a:srgbClr val="000000"/>
                </a:solidFill>
              </a:rPr>
              <a:t>％</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dirty="0"/>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25" y="0"/>
            <a:ext cx="9226550" cy="6308725"/>
          </a:xfrm>
        </p:spPr>
      </p:pic>
      <p:sp>
        <p:nvSpPr>
          <p:cNvPr id="210947" name="テキスト ボックス 3"/>
          <p:cNvSpPr txBox="1">
            <a:spLocks noChangeArrowheads="1"/>
          </p:cNvSpPr>
          <p:nvPr/>
        </p:nvSpPr>
        <p:spPr bwMode="auto">
          <a:xfrm>
            <a:off x="6588125" y="6524625"/>
            <a:ext cx="25558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solidFill>
                  <a:srgbClr val="000000"/>
                </a:solidFill>
              </a:rPr>
              <a:t>厚生労働省資料</a:t>
            </a:r>
          </a:p>
        </p:txBody>
      </p:sp>
      <p:sp>
        <p:nvSpPr>
          <p:cNvPr id="210948" name="スライド番号プレースホルダー 2"/>
          <p:cNvSpPr>
            <a:spLocks noGrp="1"/>
          </p:cNvSpPr>
          <p:nvPr>
            <p:ph type="sldNum" sz="quarter" idx="12"/>
          </p:nvPr>
        </p:nvSpPr>
        <p:spPr>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3CC75609-AD2D-E04E-88A2-0EE5FABDACAC}" type="slidenum">
              <a:rPr kumimoji="0" lang="ja-JP" altLang="en-US" sz="1400">
                <a:solidFill>
                  <a:srgbClr val="898989"/>
                </a:solidFill>
              </a:rPr>
              <a:pPr/>
              <a:t>170</a:t>
            </a:fld>
            <a:endParaRPr kumimoji="0" lang="ja-JP" altLang="en-US" sz="1400">
              <a:solidFill>
                <a:srgbClr val="898989"/>
              </a:solidFill>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50" y="-19050"/>
            <a:ext cx="6269038" cy="6892925"/>
          </a:xfrm>
        </p:spPr>
      </p:pic>
      <p:sp>
        <p:nvSpPr>
          <p:cNvPr id="211971" name="テキスト ボックス 4"/>
          <p:cNvSpPr txBox="1">
            <a:spLocks noChangeArrowheads="1"/>
          </p:cNvSpPr>
          <p:nvPr/>
        </p:nvSpPr>
        <p:spPr bwMode="auto">
          <a:xfrm>
            <a:off x="6588125" y="6524625"/>
            <a:ext cx="25558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solidFill>
                  <a:srgbClr val="000000"/>
                </a:solidFill>
              </a:rPr>
              <a:t>厚生労働省資料</a:t>
            </a:r>
          </a:p>
        </p:txBody>
      </p:sp>
      <p:sp>
        <p:nvSpPr>
          <p:cNvPr id="211972" name="スライド番号プレースホルダー 2"/>
          <p:cNvSpPr>
            <a:spLocks noGrp="1"/>
          </p:cNvSpPr>
          <p:nvPr>
            <p:ph type="sldNum" sz="quarter" idx="12"/>
          </p:nvPr>
        </p:nvSpPr>
        <p:spPr>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0B1689D6-CE3D-624A-B002-CED13E26B68C}" type="slidenum">
              <a:rPr kumimoji="0" lang="ja-JP" altLang="en-US" sz="1400">
                <a:solidFill>
                  <a:srgbClr val="898989"/>
                </a:solidFill>
              </a:rPr>
              <a:pPr/>
              <a:t>171</a:t>
            </a:fld>
            <a:endParaRPr kumimoji="0" lang="ja-JP" altLang="en-US" sz="1400">
              <a:solidFill>
                <a:srgbClr val="898989"/>
              </a:solidFill>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92150"/>
          </a:xfrm>
        </p:spPr>
        <p:txBody>
          <a:bodyPr/>
          <a:lstStyle/>
          <a:p>
            <a:pPr algn="l">
              <a:defRPr/>
            </a:pPr>
            <a:r>
              <a:rPr lang="ja-JP" altLang="en-US" sz="3200" dirty="0" smtClean="0"/>
              <a:t>医療・介護機能再編のイメージ</a:t>
            </a:r>
            <a:endParaRPr lang="ja-JP" altLang="en-US" sz="3200" dirty="0"/>
          </a:p>
        </p:txBody>
      </p:sp>
      <p:sp>
        <p:nvSpPr>
          <p:cNvPr id="212994" name="テキスト ボックス 3"/>
          <p:cNvSpPr txBox="1">
            <a:spLocks noChangeArrowheads="1"/>
          </p:cNvSpPr>
          <p:nvPr/>
        </p:nvSpPr>
        <p:spPr bwMode="auto">
          <a:xfrm>
            <a:off x="179388" y="6524625"/>
            <a:ext cx="896461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出典：</a:t>
            </a:r>
            <a:r>
              <a:rPr lang="en-US" altLang="ja-JP" sz="1800"/>
              <a:t>2011</a:t>
            </a:r>
            <a:r>
              <a:rPr lang="ja-JP" altLang="en-US" sz="1800"/>
              <a:t>年</a:t>
            </a:r>
            <a:r>
              <a:rPr lang="en-US" altLang="ja-JP" sz="1800"/>
              <a:t>6</a:t>
            </a:r>
            <a:r>
              <a:rPr lang="ja-JP" altLang="en-US" sz="1800"/>
              <a:t>月</a:t>
            </a:r>
            <a:r>
              <a:rPr lang="en-US" altLang="ja-JP" sz="1800"/>
              <a:t>2</a:t>
            </a:r>
            <a:r>
              <a:rPr lang="ja-JP" altLang="en-US" sz="1800"/>
              <a:t>日第</a:t>
            </a:r>
            <a:r>
              <a:rPr lang="en-US" altLang="ja-JP" sz="1800"/>
              <a:t>10</a:t>
            </a:r>
            <a:r>
              <a:rPr lang="ja-JP" altLang="en-US" sz="1800"/>
              <a:t>回社会保障改革に関する集中検討会議資料</a:t>
            </a:r>
            <a:r>
              <a:rPr lang="en-US" altLang="ja-JP" sz="1800"/>
              <a:t>Ⅱ</a:t>
            </a:r>
            <a:r>
              <a:rPr lang="ja-JP" altLang="en-US" sz="1800"/>
              <a:t>医療・介護等</a:t>
            </a:r>
            <a:r>
              <a:rPr lang="en-US" altLang="ja-JP" sz="1800"/>
              <a:t>9</a:t>
            </a:r>
            <a:r>
              <a:rPr lang="ja-JP" altLang="en-US" sz="1800"/>
              <a:t>頁</a:t>
            </a:r>
          </a:p>
        </p:txBody>
      </p:sp>
      <p:pic>
        <p:nvPicPr>
          <p:cNvPr id="21299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719138"/>
            <a:ext cx="8982075" cy="54197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12996" name="テキスト ボックス 4"/>
          <p:cNvSpPr txBox="1">
            <a:spLocks noChangeArrowheads="1"/>
          </p:cNvSpPr>
          <p:nvPr/>
        </p:nvSpPr>
        <p:spPr bwMode="auto">
          <a:xfrm>
            <a:off x="1187450" y="5761038"/>
            <a:ext cx="619760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600" b="1"/>
              <a:t>医療・介護の基盤整備・再編のための集中的・計画的な投資</a:t>
            </a:r>
          </a:p>
        </p:txBody>
      </p:sp>
      <p:sp>
        <p:nvSpPr>
          <p:cNvPr id="212997" name="スライド番号プレースホルダー 2"/>
          <p:cNvSpPr>
            <a:spLocks noGrp="1"/>
          </p:cNvSpPr>
          <p:nvPr>
            <p:ph type="sldNum" sz="quarter" idx="12"/>
          </p:nvPr>
        </p:nvSpPr>
        <p:spPr>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679FE477-C4C6-6C45-9444-12AD9488EAD1}" type="slidenum">
              <a:rPr kumimoji="0" lang="ja-JP" altLang="en-US" sz="1400">
                <a:solidFill>
                  <a:srgbClr val="898989"/>
                </a:solidFill>
              </a:rPr>
              <a:pPr/>
              <a:t>172</a:t>
            </a:fld>
            <a:endParaRPr kumimoji="0" lang="ja-JP" altLang="en-US" sz="1400">
              <a:solidFill>
                <a:srgbClr val="898989"/>
              </a:solidFill>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sp>
        <p:nvSpPr>
          <p:cNvPr id="3" name="コンテンツ プレースホルダー 2"/>
          <p:cNvSpPr>
            <a:spLocks noGrp="1"/>
          </p:cNvSpPr>
          <p:nvPr>
            <p:ph idx="1"/>
          </p:nvPr>
        </p:nvSpPr>
        <p:spPr/>
        <p:txBody>
          <a:bodyPr/>
          <a:lstStyle/>
          <a:p>
            <a:pPr>
              <a:defRPr/>
            </a:pPr>
            <a:endParaRPr lang="ja-JP" altLang="en-US"/>
          </a:p>
        </p:txBody>
      </p:sp>
      <p:sp>
        <p:nvSpPr>
          <p:cNvPr id="214019" name="テキスト ボックス 3"/>
          <p:cNvSpPr txBox="1">
            <a:spLocks noChangeArrowheads="1"/>
          </p:cNvSpPr>
          <p:nvPr/>
        </p:nvSpPr>
        <p:spPr bwMode="auto">
          <a:xfrm>
            <a:off x="6443663" y="6381750"/>
            <a:ext cx="270033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solidFill>
                  <a:srgbClr val="000000"/>
                </a:solidFill>
              </a:rPr>
              <a:t>厚生労働省資料</a:t>
            </a:r>
          </a:p>
        </p:txBody>
      </p:sp>
      <p:pic>
        <p:nvPicPr>
          <p:cNvPr id="2140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26537" cy="6381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4021" name="スライド番号プレースホルダー 4"/>
          <p:cNvSpPr>
            <a:spLocks noGrp="1"/>
          </p:cNvSpPr>
          <p:nvPr>
            <p:ph type="sldNum" sz="quarter" idx="12"/>
          </p:nvPr>
        </p:nvSpPr>
        <p:spPr>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ACD01C16-78D4-5341-AF54-90396C7B5C4F}" type="slidenum">
              <a:rPr kumimoji="0" lang="ja-JP" altLang="en-US" sz="1400">
                <a:solidFill>
                  <a:srgbClr val="898989"/>
                </a:solidFill>
              </a:rPr>
              <a:pPr/>
              <a:t>173</a:t>
            </a:fld>
            <a:endParaRPr kumimoji="0" lang="ja-JP" altLang="en-US" sz="1400">
              <a:solidFill>
                <a:srgbClr val="898989"/>
              </a:solidFill>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タイトル 1"/>
          <p:cNvSpPr>
            <a:spLocks noGrp="1"/>
          </p:cNvSpPr>
          <p:nvPr>
            <p:ph type="title"/>
          </p:nvPr>
        </p:nvSpPr>
        <p:spPr/>
        <p:txBody>
          <a:bodyPr/>
          <a:lstStyle/>
          <a:p>
            <a:pPr>
              <a:defRPr/>
            </a:pPr>
            <a:endParaRPr lang="ja-JP" altLang="en-US">
              <a:latin typeface="Calibri" charset="0"/>
              <a:ea typeface="ＭＳ Ｐゴシック" charset="0"/>
            </a:endParaRPr>
          </a:p>
        </p:txBody>
      </p:sp>
      <p:pic>
        <p:nvPicPr>
          <p:cNvPr id="68610" name="コンテンツ プレースホルダー 3" descr="スクリーンショット 2014-12-23 13.22.38.png"/>
          <p:cNvPicPr>
            <a:picLocks noGrp="1" noChangeAspect="1"/>
          </p:cNvPicPr>
          <p:nvPr>
            <p:ph idx="1"/>
          </p:nvPr>
        </p:nvPicPr>
        <p:blipFill>
          <a:blip r:embed="rId2">
            <a:extLst>
              <a:ext uri="{28A0092B-C50C-407E-A947-70E740481C1C}">
                <a14:useLocalDpi xmlns:a14="http://schemas.microsoft.com/office/drawing/2010/main" val="0"/>
              </a:ext>
            </a:extLst>
          </a:blip>
          <a:srcRect l="883" r="89"/>
          <a:stretch>
            <a:fillRect/>
          </a:stretch>
        </p:blipFill>
        <p:spPr>
          <a:xfrm>
            <a:off x="0" y="0"/>
            <a:ext cx="9182100" cy="6557963"/>
          </a:xfrm>
        </p:spPr>
      </p:pic>
      <p:sp>
        <p:nvSpPr>
          <p:cNvPr id="215043" name="テキスト ボックス 4"/>
          <p:cNvSpPr txBox="1">
            <a:spLocks noChangeArrowheads="1"/>
          </p:cNvSpPr>
          <p:nvPr/>
        </p:nvSpPr>
        <p:spPr bwMode="auto">
          <a:xfrm>
            <a:off x="2584450" y="6488113"/>
            <a:ext cx="65595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厚生労働省保険局医療課「平成２６年度診療報酬改定の概要」</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タイトル 1"/>
          <p:cNvSpPr>
            <a:spLocks noGrp="1"/>
          </p:cNvSpPr>
          <p:nvPr>
            <p:ph type="title"/>
          </p:nvPr>
        </p:nvSpPr>
        <p:spPr/>
        <p:txBody>
          <a:bodyPr/>
          <a:lstStyle/>
          <a:p>
            <a:pPr>
              <a:defRPr/>
            </a:pPr>
            <a:endParaRPr lang="ja-JP" altLang="en-US">
              <a:latin typeface="Calibri" charset="0"/>
              <a:ea typeface="ＭＳ Ｐゴシック" charset="0"/>
            </a:endParaRPr>
          </a:p>
        </p:txBody>
      </p:sp>
      <p:pic>
        <p:nvPicPr>
          <p:cNvPr id="76802" name="コンテンツ プレースホルダー 3" descr="スクリーンショット 2014-12-23 13.24.41.png"/>
          <p:cNvPicPr>
            <a:picLocks noGrp="1" noChangeAspect="1"/>
          </p:cNvPicPr>
          <p:nvPr>
            <p:ph idx="1"/>
          </p:nvPr>
        </p:nvPicPr>
        <p:blipFill>
          <a:blip r:embed="rId2">
            <a:extLst>
              <a:ext uri="{28A0092B-C50C-407E-A947-70E740481C1C}">
                <a14:useLocalDpi xmlns:a14="http://schemas.microsoft.com/office/drawing/2010/main" val="0"/>
              </a:ext>
            </a:extLst>
          </a:blip>
          <a:srcRect l="766" r="6"/>
          <a:stretch>
            <a:fillRect/>
          </a:stretch>
        </p:blipFill>
        <p:spPr>
          <a:xfrm>
            <a:off x="0" y="0"/>
            <a:ext cx="9199563" cy="6494463"/>
          </a:xfrm>
        </p:spPr>
      </p:pic>
      <p:sp>
        <p:nvSpPr>
          <p:cNvPr id="216067" name="テキスト ボックス 4"/>
          <p:cNvSpPr txBox="1">
            <a:spLocks noChangeArrowheads="1"/>
          </p:cNvSpPr>
          <p:nvPr/>
        </p:nvSpPr>
        <p:spPr bwMode="auto">
          <a:xfrm>
            <a:off x="2584450" y="6488113"/>
            <a:ext cx="65595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厚生労働省保険局医療課「平成２６年度診療報酬改定の概要」</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0163"/>
            <a:ext cx="9144000" cy="731837"/>
          </a:xfrm>
        </p:spPr>
        <p:txBody>
          <a:bodyPr/>
          <a:lstStyle/>
          <a:p>
            <a:pPr algn="l">
              <a:defRPr/>
            </a:pPr>
            <a:r>
              <a:rPr lang="ja-JP" altLang="en-US" sz="4000" dirty="0"/>
              <a:t>平成</a:t>
            </a:r>
            <a:r>
              <a:rPr lang="en-US" altLang="ja-JP" sz="4000" dirty="0"/>
              <a:t>26</a:t>
            </a:r>
            <a:r>
              <a:rPr lang="ja-JP" altLang="en-US" sz="4000" dirty="0"/>
              <a:t>年</a:t>
            </a:r>
            <a:r>
              <a:rPr lang="en-US" altLang="ja-JP" sz="4000" dirty="0"/>
              <a:t>6</a:t>
            </a:r>
            <a:r>
              <a:rPr lang="ja-JP" altLang="en-US" sz="4000" dirty="0" smtClean="0"/>
              <a:t>月成立医療</a:t>
            </a:r>
            <a:r>
              <a:rPr lang="ja-JP" altLang="en-US" sz="4000" dirty="0"/>
              <a:t>・介護総合</a:t>
            </a:r>
            <a:r>
              <a:rPr lang="ja-JP" altLang="en-US" sz="4000" dirty="0" smtClean="0"/>
              <a:t>推進法</a:t>
            </a:r>
            <a:endParaRPr lang="ja-JP" altLang="en-US" sz="4000" dirty="0"/>
          </a:p>
        </p:txBody>
      </p:sp>
      <p:sp>
        <p:nvSpPr>
          <p:cNvPr id="3" name="コンテンツ プレースホルダー 2"/>
          <p:cNvSpPr>
            <a:spLocks noGrp="1"/>
          </p:cNvSpPr>
          <p:nvPr>
            <p:ph idx="1"/>
          </p:nvPr>
        </p:nvSpPr>
        <p:spPr/>
        <p:txBody>
          <a:bodyPr/>
          <a:lstStyle/>
          <a:p>
            <a:pPr>
              <a:defRPr/>
            </a:pPr>
            <a:endParaRPr lang="ja-JP" altLang="en-US"/>
          </a:p>
        </p:txBody>
      </p:sp>
      <p:pic>
        <p:nvPicPr>
          <p:cNvPr id="217091"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400" y="762000"/>
            <a:ext cx="9167813" cy="6096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pic>
        <p:nvPicPr>
          <p:cNvPr id="4" name="コンテンツ プレースホルダー 3" descr="スクリーンショット 2015-12-14 13.19.13.png"/>
          <p:cNvPicPr>
            <a:picLocks noGrp="1" noChangeAspect="1"/>
          </p:cNvPicPr>
          <p:nvPr>
            <p:ph idx="1"/>
          </p:nvPr>
        </p:nvPicPr>
        <p:blipFill rotWithShape="1">
          <a:blip r:embed="rId2">
            <a:extLst>
              <a:ext uri="{28A0092B-C50C-407E-A947-70E740481C1C}">
                <a14:useLocalDpi xmlns:a14="http://schemas.microsoft.com/office/drawing/2010/main" val="0"/>
              </a:ext>
            </a:extLst>
          </a:blip>
          <a:srcRect l="-615" r="-1091"/>
          <a:stretch/>
        </p:blipFill>
        <p:spPr>
          <a:xfrm>
            <a:off x="28575" y="0"/>
            <a:ext cx="9191625" cy="6400800"/>
          </a:xfrm>
        </p:spPr>
      </p:pic>
      <p:sp>
        <p:nvSpPr>
          <p:cNvPr id="218115" name="テキスト ボックス 4"/>
          <p:cNvSpPr txBox="1">
            <a:spLocks noChangeArrowheads="1"/>
          </p:cNvSpPr>
          <p:nvPr/>
        </p:nvSpPr>
        <p:spPr bwMode="auto">
          <a:xfrm>
            <a:off x="1828800" y="6400800"/>
            <a:ext cx="7315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総務省準公営企業室「 公立病院改革の取組について（</a:t>
            </a:r>
            <a:r>
              <a:rPr lang="en-US" altLang="ja-JP" sz="1800"/>
              <a:t>2015</a:t>
            </a:r>
            <a:r>
              <a:rPr lang="ja-JP" altLang="en-US" sz="1800"/>
              <a:t>年</a:t>
            </a:r>
            <a:r>
              <a:rPr lang="en-US" altLang="ja-JP" sz="1800"/>
              <a:t>10</a:t>
            </a:r>
            <a:r>
              <a:rPr lang="ja-JP" altLang="en-US" sz="1800"/>
              <a:t>月）」</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pic>
        <p:nvPicPr>
          <p:cNvPr id="4" name="コンテンツ プレースホルダー 3" descr="スクリーンショット 2015-12-14 13.19.39.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93" t="762" r="2858"/>
          <a:stretch/>
        </p:blipFill>
        <p:spPr>
          <a:xfrm>
            <a:off x="0" y="0"/>
            <a:ext cx="9144000" cy="6400800"/>
          </a:xfrm>
        </p:spPr>
      </p:pic>
      <p:sp>
        <p:nvSpPr>
          <p:cNvPr id="219139" name="テキスト ボックス 4"/>
          <p:cNvSpPr txBox="1">
            <a:spLocks noChangeArrowheads="1"/>
          </p:cNvSpPr>
          <p:nvPr/>
        </p:nvSpPr>
        <p:spPr bwMode="auto">
          <a:xfrm>
            <a:off x="1828800" y="6400800"/>
            <a:ext cx="7315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総務省準公営企業室「 公立病院改革の取組について（</a:t>
            </a:r>
            <a:r>
              <a:rPr lang="en-US" altLang="ja-JP" sz="1800"/>
              <a:t>2015</a:t>
            </a:r>
            <a:r>
              <a:rPr lang="ja-JP" altLang="en-US" sz="1800"/>
              <a:t>年</a:t>
            </a:r>
            <a:r>
              <a:rPr lang="en-US" altLang="ja-JP" sz="1800"/>
              <a:t>10</a:t>
            </a:r>
            <a:r>
              <a:rPr lang="ja-JP" altLang="en-US" sz="1800"/>
              <a:t>月）」</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pic>
        <p:nvPicPr>
          <p:cNvPr id="4" name="コンテンツ プレースホルダー 3" descr="スクリーンショット 2015-12-14 13.19.52.png"/>
          <p:cNvPicPr>
            <a:picLocks noGrp="1" noChangeAspect="1"/>
          </p:cNvPicPr>
          <p:nvPr>
            <p:ph idx="1"/>
          </p:nvPr>
        </p:nvPicPr>
        <p:blipFill rotWithShape="1">
          <a:blip r:embed="rId2">
            <a:extLst>
              <a:ext uri="{28A0092B-C50C-407E-A947-70E740481C1C}">
                <a14:useLocalDpi xmlns:a14="http://schemas.microsoft.com/office/drawing/2010/main" val="0"/>
              </a:ext>
            </a:extLst>
          </a:blip>
          <a:srcRect l="-710" r="-763"/>
          <a:stretch/>
        </p:blipFill>
        <p:spPr>
          <a:xfrm>
            <a:off x="0" y="0"/>
            <a:ext cx="9153525" cy="6477000"/>
          </a:xfrm>
        </p:spPr>
      </p:pic>
      <p:sp>
        <p:nvSpPr>
          <p:cNvPr id="220163" name="テキスト ボックス 4"/>
          <p:cNvSpPr txBox="1">
            <a:spLocks noChangeArrowheads="1"/>
          </p:cNvSpPr>
          <p:nvPr/>
        </p:nvSpPr>
        <p:spPr bwMode="auto">
          <a:xfrm>
            <a:off x="1836738" y="6488113"/>
            <a:ext cx="73152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総務省準公営企業室「 公立病院改革の取組について（</a:t>
            </a:r>
            <a:r>
              <a:rPr lang="en-US" altLang="ja-JP" sz="1800"/>
              <a:t>2015</a:t>
            </a:r>
            <a:r>
              <a:rPr lang="ja-JP" altLang="en-US" sz="1800"/>
              <a:t>年</a:t>
            </a:r>
            <a:r>
              <a:rPr lang="en-US" altLang="ja-JP" sz="1800"/>
              <a:t>10</a:t>
            </a:r>
            <a:r>
              <a:rPr lang="ja-JP" altLang="en-US" sz="1800"/>
              <a:t>月）」</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412875"/>
          </a:xfrm>
        </p:spPr>
        <p:txBody>
          <a:bodyPr/>
          <a:lstStyle/>
          <a:p>
            <a:pPr algn="l" eaLnBrk="1" hangingPunct="1">
              <a:defRPr/>
            </a:pPr>
            <a:r>
              <a:rPr lang="ja-JP" altLang="en-US" sz="6600">
                <a:latin typeface="Arial" charset="0"/>
                <a:ea typeface="ＭＳ Ｐゴシック" charset="0"/>
              </a:rPr>
              <a:t>インフォームドコンセント</a:t>
            </a:r>
          </a:p>
        </p:txBody>
      </p:sp>
      <p:sp>
        <p:nvSpPr>
          <p:cNvPr id="16387" name="Rectangle 3"/>
          <p:cNvSpPr>
            <a:spLocks noGrp="1" noChangeArrowheads="1"/>
          </p:cNvSpPr>
          <p:nvPr>
            <p:ph type="body" idx="1"/>
          </p:nvPr>
        </p:nvSpPr>
        <p:spPr>
          <a:xfrm>
            <a:off x="0" y="1557338"/>
            <a:ext cx="9144000" cy="5300662"/>
          </a:xfrm>
        </p:spPr>
        <p:txBody>
          <a:bodyPr/>
          <a:lstStyle/>
          <a:p>
            <a:pPr eaLnBrk="1" hangingPunct="1">
              <a:defRPr/>
            </a:pPr>
            <a:r>
              <a:rPr lang="ja-JP" altLang="en-US" sz="4800">
                <a:latin typeface="Arial" charset="0"/>
                <a:ea typeface="ＭＳ Ｐゴシック" charset="0"/>
              </a:rPr>
              <a:t>医療現場に、インフォームドコンセント（患者さんへの十分な説明と同意）の考えが入ってきた</a:t>
            </a:r>
          </a:p>
          <a:p>
            <a:pPr eaLnBrk="1" hangingPunct="1">
              <a:defRPr/>
            </a:pPr>
            <a:r>
              <a:rPr lang="ja-JP" altLang="en-US" sz="4800">
                <a:latin typeface="Arial" charset="0"/>
                <a:ea typeface="ＭＳ Ｐゴシック" charset="0"/>
              </a:rPr>
              <a:t>重要であるが、医師の仕事は増えることになる</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63" y="-11113"/>
            <a:ext cx="9174163" cy="2144713"/>
          </a:xfrm>
        </p:spPr>
        <p:txBody>
          <a:bodyPr/>
          <a:lstStyle/>
          <a:p>
            <a:pPr algn="l">
              <a:defRPr/>
            </a:pPr>
            <a:r>
              <a:rPr lang="ja-JP" altLang="en-US" sz="5400" dirty="0" smtClean="0"/>
              <a:t>都道府県地域医療構想と</a:t>
            </a:r>
            <a:r>
              <a:rPr lang="en-US" altLang="ja-JP" sz="5400" dirty="0" smtClean="0"/>
              <a:t/>
            </a:r>
            <a:br>
              <a:rPr lang="en-US" altLang="ja-JP" sz="5400" dirty="0" smtClean="0"/>
            </a:br>
            <a:r>
              <a:rPr lang="ja-JP" altLang="en-US" sz="5400" dirty="0" smtClean="0"/>
              <a:t>公立病院改革プランの関係</a:t>
            </a:r>
            <a:endParaRPr lang="ja-JP" altLang="en-US" sz="5400" dirty="0"/>
          </a:p>
        </p:txBody>
      </p:sp>
      <p:sp>
        <p:nvSpPr>
          <p:cNvPr id="3" name="コンテンツ プレースホルダー 2"/>
          <p:cNvSpPr>
            <a:spLocks noGrp="1"/>
          </p:cNvSpPr>
          <p:nvPr>
            <p:ph idx="1"/>
          </p:nvPr>
        </p:nvSpPr>
        <p:spPr>
          <a:xfrm>
            <a:off x="0" y="2057400"/>
            <a:ext cx="9144000" cy="4800600"/>
          </a:xfrm>
        </p:spPr>
        <p:txBody>
          <a:bodyPr/>
          <a:lstStyle/>
          <a:p>
            <a:pPr>
              <a:defRPr/>
            </a:pPr>
            <a:r>
              <a:rPr lang="ja-JP" altLang="en-US" sz="4800" dirty="0" smtClean="0"/>
              <a:t>公立病院改革プランの策定の際に、地域医療構想の求める入院医療の機能分化（急性期医療からの撤退）、許可病床数の縮減を求められる可能性がある</a:t>
            </a:r>
            <a:endParaRPr lang="ja-JP" altLang="en-US" sz="4800"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2514600"/>
          </a:xfrm>
        </p:spPr>
        <p:txBody>
          <a:bodyPr/>
          <a:lstStyle/>
          <a:p>
            <a:pPr algn="l">
              <a:defRPr/>
            </a:pPr>
            <a:r>
              <a:rPr lang="en-US" altLang="en-US" sz="6600" dirty="0" smtClean="0"/>
              <a:t>これからの病床規模</a:t>
            </a:r>
            <a:br>
              <a:rPr lang="en-US" altLang="en-US" sz="6600" dirty="0" smtClean="0"/>
            </a:br>
            <a:r>
              <a:rPr lang="ja-JP" altLang="en-US" sz="6600" dirty="0" smtClean="0"/>
              <a:t>・</a:t>
            </a:r>
            <a:r>
              <a:rPr lang="en-US" altLang="en-US" sz="6600" dirty="0" smtClean="0"/>
              <a:t>看護単位</a:t>
            </a:r>
            <a:r>
              <a:rPr lang="ja-JP" altLang="en-US" sz="6600" dirty="0" smtClean="0"/>
              <a:t>のあり方</a:t>
            </a:r>
            <a:endParaRPr lang="ja-JP" altLang="en-US" sz="6600" dirty="0"/>
          </a:p>
        </p:txBody>
      </p:sp>
      <p:sp>
        <p:nvSpPr>
          <p:cNvPr id="3" name="コンテンツ プレースホルダー 2"/>
          <p:cNvSpPr>
            <a:spLocks noGrp="1"/>
          </p:cNvSpPr>
          <p:nvPr>
            <p:ph idx="1"/>
          </p:nvPr>
        </p:nvSpPr>
        <p:spPr>
          <a:xfrm>
            <a:off x="0" y="2590800"/>
            <a:ext cx="9144000" cy="4267200"/>
          </a:xfrm>
        </p:spPr>
        <p:txBody>
          <a:bodyPr/>
          <a:lstStyle/>
          <a:p>
            <a:pPr>
              <a:defRPr/>
            </a:pPr>
            <a:r>
              <a:rPr lang="ja-JP" altLang="en-US" sz="5400" dirty="0" smtClean="0"/>
              <a:t>地域医療構想の策定、入院医療の機能分化・強化と連携の流れの中で病床規模・看護単位はどのようにあるべきか</a:t>
            </a:r>
            <a:endParaRPr lang="ja-JP" altLang="en-US" sz="5400"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525000" cy="2057400"/>
          </a:xfrm>
        </p:spPr>
        <p:txBody>
          <a:bodyPr/>
          <a:lstStyle/>
          <a:p>
            <a:pPr algn="l">
              <a:defRPr/>
            </a:pPr>
            <a:r>
              <a:rPr lang="ja-JP" altLang="en-US" sz="6000" dirty="0" smtClean="0"/>
              <a:t>地方の看護師不足の</a:t>
            </a:r>
            <a:r>
              <a:rPr lang="en-US" altLang="ja-JP" sz="6000" dirty="0" smtClean="0"/>
              <a:t/>
            </a:r>
            <a:br>
              <a:rPr lang="en-US" altLang="ja-JP" sz="6000" dirty="0" smtClean="0"/>
            </a:br>
            <a:r>
              <a:rPr lang="ja-JP" altLang="en-US" sz="6000" dirty="0" smtClean="0"/>
              <a:t>病院で７対</a:t>
            </a:r>
            <a:r>
              <a:rPr lang="en-US" altLang="ja-JP" sz="6000" dirty="0" smtClean="0"/>
              <a:t>1</a:t>
            </a:r>
            <a:r>
              <a:rPr lang="ja-JP" altLang="en-US" sz="6000" dirty="0" smtClean="0"/>
              <a:t>を死守すべきか</a:t>
            </a:r>
            <a:endParaRPr lang="ja-JP" altLang="en-US" sz="6000" dirty="0"/>
          </a:p>
        </p:txBody>
      </p:sp>
      <p:sp>
        <p:nvSpPr>
          <p:cNvPr id="3" name="コンテンツ プレースホルダー 2"/>
          <p:cNvSpPr>
            <a:spLocks noGrp="1"/>
          </p:cNvSpPr>
          <p:nvPr>
            <p:ph idx="1"/>
          </p:nvPr>
        </p:nvSpPr>
        <p:spPr>
          <a:xfrm>
            <a:off x="0" y="2332038"/>
            <a:ext cx="9144000" cy="4525962"/>
          </a:xfrm>
        </p:spPr>
        <p:txBody>
          <a:bodyPr/>
          <a:lstStyle/>
          <a:p>
            <a:pPr>
              <a:defRPr/>
            </a:pPr>
            <a:r>
              <a:rPr lang="ja-JP" altLang="en-US" sz="4400" dirty="0" smtClean="0"/>
              <a:t>少ない看護師数で７対</a:t>
            </a:r>
            <a:r>
              <a:rPr lang="en-US" altLang="ja-JP" sz="4400" dirty="0" smtClean="0"/>
              <a:t>1</a:t>
            </a:r>
            <a:r>
              <a:rPr lang="ja-JP" altLang="en-US" sz="4400" dirty="0" smtClean="0"/>
              <a:t>、</a:t>
            </a:r>
            <a:r>
              <a:rPr lang="en-US" altLang="ja-JP" sz="4400" dirty="0" smtClean="0"/>
              <a:t>10</a:t>
            </a:r>
            <a:r>
              <a:rPr lang="ja-JP" altLang="en-US" sz="4400" dirty="0" smtClean="0"/>
              <a:t>対</a:t>
            </a:r>
            <a:r>
              <a:rPr lang="en-US" altLang="ja-JP" sz="4400" dirty="0" smtClean="0"/>
              <a:t>1</a:t>
            </a:r>
            <a:r>
              <a:rPr lang="ja-JP" altLang="en-US" sz="4400" dirty="0" smtClean="0"/>
              <a:t>看護を維持するよりも</a:t>
            </a:r>
            <a:r>
              <a:rPr lang="en-US" altLang="ja-JP" sz="4400" dirty="0" smtClean="0"/>
              <a:t>13</a:t>
            </a:r>
            <a:r>
              <a:rPr lang="ja-JP" altLang="en-US" sz="4400" dirty="0" smtClean="0"/>
              <a:t>対</a:t>
            </a:r>
            <a:r>
              <a:rPr lang="en-US" altLang="ja-JP" sz="4400" dirty="0" smtClean="0"/>
              <a:t>1</a:t>
            </a:r>
            <a:r>
              <a:rPr lang="ja-JP" altLang="en-US" sz="4400" dirty="0" smtClean="0"/>
              <a:t>の地域包括ケア病床を導入し、看護師を研修に派遣し、感染症管理加算１などの加算を取って収益を維持するという方法もあるのでは</a:t>
            </a:r>
            <a:endParaRPr lang="ja-JP" altLang="en-US" sz="4400"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pic>
        <p:nvPicPr>
          <p:cNvPr id="4" name="コンテンツ プレースホルダー 3" descr="スクリーンショット 2016-01-08 16.11.53.png"/>
          <p:cNvPicPr>
            <a:picLocks noGrp="1" noChangeAspect="1"/>
          </p:cNvPicPr>
          <p:nvPr>
            <p:ph idx="1"/>
          </p:nvPr>
        </p:nvPicPr>
        <p:blipFill rotWithShape="1">
          <a:blip r:embed="rId2">
            <a:extLst>
              <a:ext uri="{28A0092B-C50C-407E-A947-70E740481C1C}">
                <a14:useLocalDpi xmlns:a14="http://schemas.microsoft.com/office/drawing/2010/main" val="0"/>
              </a:ext>
            </a:extLst>
          </a:blip>
          <a:srcRect t="467" b="-25"/>
          <a:stretch/>
        </p:blipFill>
        <p:spPr>
          <a:xfrm>
            <a:off x="-17463" y="0"/>
            <a:ext cx="9086851" cy="6858000"/>
          </a:xfrm>
        </p:spPr>
      </p:pic>
      <p:cxnSp>
        <p:nvCxnSpPr>
          <p:cNvPr id="6" name="直線コネクタ 5"/>
          <p:cNvCxnSpPr/>
          <p:nvPr/>
        </p:nvCxnSpPr>
        <p:spPr>
          <a:xfrm>
            <a:off x="609600" y="4191000"/>
            <a:ext cx="6934200" cy="0"/>
          </a:xfrm>
          <a:prstGeom prst="line">
            <a:avLst/>
          </a:prstGeom>
          <a:ln w="57150" cmpd="sng">
            <a:solidFill>
              <a:srgbClr val="CC99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175"/>
            <a:ext cx="8382000" cy="1292225"/>
          </a:xfrm>
        </p:spPr>
        <p:txBody>
          <a:bodyPr/>
          <a:lstStyle/>
          <a:p>
            <a:pPr algn="l">
              <a:defRPr/>
            </a:pPr>
            <a:r>
              <a:rPr lang="ja-JP" altLang="en-US" sz="7200" dirty="0" smtClean="0"/>
              <a:t>問題を先送りしない</a:t>
            </a:r>
            <a:endParaRPr lang="ja-JP" altLang="en-US" sz="7200" dirty="0"/>
          </a:p>
        </p:txBody>
      </p:sp>
      <p:sp>
        <p:nvSpPr>
          <p:cNvPr id="3" name="コンテンツ プレースホルダー 2"/>
          <p:cNvSpPr>
            <a:spLocks noGrp="1"/>
          </p:cNvSpPr>
          <p:nvPr>
            <p:ph idx="1"/>
          </p:nvPr>
        </p:nvSpPr>
        <p:spPr>
          <a:xfrm>
            <a:off x="0" y="1600200"/>
            <a:ext cx="9144000" cy="5257800"/>
          </a:xfrm>
        </p:spPr>
        <p:txBody>
          <a:bodyPr/>
          <a:lstStyle/>
          <a:p>
            <a:pPr>
              <a:defRPr/>
            </a:pPr>
            <a:r>
              <a:rPr lang="ja-JP" altLang="en-US" sz="5400" dirty="0" smtClean="0"/>
              <a:t>問題を先送りしてジリ貧になれば病院は生き残れない</a:t>
            </a:r>
            <a:endParaRPr lang="en-US" altLang="ja-JP" sz="5400" dirty="0" smtClean="0"/>
          </a:p>
          <a:p>
            <a:pPr>
              <a:defRPr/>
            </a:pPr>
            <a:r>
              <a:rPr lang="ja-JP" altLang="en-US" sz="5400" dirty="0" smtClean="0"/>
              <a:t>時代の流れを読んで一歩先を歩む必要がある</a:t>
            </a:r>
            <a:endParaRPr lang="ja-JP" altLang="en-US" sz="5400"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525962"/>
          </a:xfrm>
        </p:spPr>
        <p:txBody>
          <a:bodyPr/>
          <a:lstStyle/>
          <a:p>
            <a:pPr algn="l">
              <a:defRPr/>
            </a:pPr>
            <a:r>
              <a:rPr lang="ja-JP" altLang="en-US" sz="8000" dirty="0" smtClean="0"/>
              <a:t>自治体病院の</a:t>
            </a:r>
            <a:r>
              <a:rPr lang="en-US" altLang="ja-JP" sz="8000" dirty="0" smtClean="0"/>
              <a:t/>
            </a:r>
            <a:br>
              <a:rPr lang="en-US" altLang="ja-JP" sz="8000" dirty="0" smtClean="0"/>
            </a:br>
            <a:r>
              <a:rPr lang="ja-JP" altLang="en-US" sz="8000" dirty="0" smtClean="0"/>
              <a:t>経営形態に</a:t>
            </a:r>
            <a:r>
              <a:rPr lang="en-US" altLang="ja-JP" sz="8000" dirty="0" smtClean="0"/>
              <a:t/>
            </a:r>
            <a:br>
              <a:rPr lang="en-US" altLang="ja-JP" sz="8000" dirty="0" smtClean="0"/>
            </a:br>
            <a:r>
              <a:rPr lang="ja-JP" altLang="en-US" sz="8000" dirty="0" smtClean="0"/>
              <a:t>ついて考える</a:t>
            </a:r>
            <a:endParaRPr lang="ja-JP" altLang="en-US" sz="8000"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800" y="1143000"/>
            <a:ext cx="8805863" cy="2895600"/>
          </a:xfrm>
        </p:spPr>
        <p:txBody>
          <a:bodyPr/>
          <a:lstStyle/>
          <a:p>
            <a:pPr algn="l">
              <a:defRPr/>
            </a:pPr>
            <a:r>
              <a:rPr lang="ja-JP" altLang="en-US" sz="8800" dirty="0" smtClean="0"/>
              <a:t>病院機能の再編</a:t>
            </a:r>
            <a:endParaRPr lang="ja-JP" altLang="en-US" sz="8800" dirty="0"/>
          </a:p>
        </p:txBody>
      </p:sp>
      <p:sp>
        <p:nvSpPr>
          <p:cNvPr id="3" name="コンテンツ プレースホルダー 2"/>
          <p:cNvSpPr>
            <a:spLocks noGrp="1"/>
          </p:cNvSpPr>
          <p:nvPr>
            <p:ph idx="1"/>
          </p:nvPr>
        </p:nvSpPr>
        <p:spPr>
          <a:xfrm>
            <a:off x="457200" y="5638800"/>
            <a:ext cx="8229600" cy="487363"/>
          </a:xfrm>
        </p:spPr>
        <p:txBody>
          <a:bodyPr/>
          <a:lstStyle/>
          <a:p>
            <a:pPr>
              <a:defRPr/>
            </a:pPr>
            <a:endParaRPr lang="ja-JP" altLang="en-US"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0"/>
            <a:ext cx="8229600" cy="1143000"/>
          </a:xfrm>
        </p:spPr>
        <p:txBody>
          <a:bodyPr/>
          <a:lstStyle/>
          <a:p>
            <a:pPr algn="l" eaLnBrk="1" hangingPunct="1">
              <a:defRPr/>
            </a:pPr>
            <a:r>
              <a:rPr lang="ja-JP" altLang="en-US" sz="6600">
                <a:latin typeface="Arial" charset="0"/>
                <a:ea typeface="ＭＳ Ｐゴシック" charset="0"/>
              </a:rPr>
              <a:t>病院機能の再編</a:t>
            </a:r>
          </a:p>
        </p:txBody>
      </p:sp>
      <p:sp>
        <p:nvSpPr>
          <p:cNvPr id="189443" name="Rectangle 3"/>
          <p:cNvSpPr>
            <a:spLocks noGrp="1" noChangeArrowheads="1"/>
          </p:cNvSpPr>
          <p:nvPr>
            <p:ph type="body" idx="1"/>
          </p:nvPr>
        </p:nvSpPr>
        <p:spPr>
          <a:xfrm>
            <a:off x="0" y="1341438"/>
            <a:ext cx="9144000" cy="5516562"/>
          </a:xfrm>
        </p:spPr>
        <p:txBody>
          <a:bodyPr>
            <a:normAutofit fontScale="92500"/>
          </a:bodyPr>
          <a:lstStyle/>
          <a:p>
            <a:pPr eaLnBrk="1" hangingPunct="1">
              <a:lnSpc>
                <a:spcPct val="90000"/>
              </a:lnSpc>
              <a:defRPr/>
            </a:pPr>
            <a:r>
              <a:rPr lang="ja-JP" altLang="en-US" sz="4800" dirty="0" smtClean="0">
                <a:cs typeface="+mn-cs"/>
              </a:rPr>
              <a:t>医療の高度・専門化に対応し、医師が集まる医療機関にするには、病院機能の再編を行い、医師を中核的な病院に集める必要がある</a:t>
            </a:r>
            <a:endParaRPr lang="en-US" altLang="ja-JP" sz="4800" dirty="0" smtClean="0">
              <a:cs typeface="+mn-cs"/>
            </a:endParaRPr>
          </a:p>
          <a:p>
            <a:pPr eaLnBrk="1" hangingPunct="1">
              <a:lnSpc>
                <a:spcPct val="90000"/>
              </a:lnSpc>
              <a:defRPr/>
            </a:pPr>
            <a:r>
              <a:rPr lang="ja-JP" altLang="en-US" sz="4800" dirty="0" smtClean="0">
                <a:cs typeface="+mn-cs"/>
              </a:rPr>
              <a:t>医師が中核病院に集まることで、</a:t>
            </a:r>
            <a:r>
              <a:rPr lang="en-US" altLang="ja-JP" sz="4800" dirty="0" smtClean="0">
                <a:cs typeface="+mn-cs"/>
              </a:rPr>
              <a:t>1</a:t>
            </a:r>
            <a:r>
              <a:rPr lang="ja-JP" altLang="en-US" sz="4800" dirty="0" smtClean="0">
                <a:cs typeface="+mn-cs"/>
              </a:rPr>
              <a:t>人あたりの負担も軽減される</a:t>
            </a:r>
            <a:endParaRPr lang="en-US" altLang="ja-JP" sz="4800" dirty="0" smtClean="0">
              <a:cs typeface="+mn-cs"/>
            </a:endParaRPr>
          </a:p>
          <a:p>
            <a:pPr eaLnBrk="1" hangingPunct="1">
              <a:lnSpc>
                <a:spcPct val="90000"/>
              </a:lnSpc>
              <a:defRPr/>
            </a:pPr>
            <a:r>
              <a:rPr lang="ja-JP" altLang="en-US" sz="4800" dirty="0" smtClean="0">
                <a:cs typeface="+mn-cs"/>
              </a:rPr>
              <a:t>専門医資格が取れる医療機関にすることが可能となる</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229600" cy="1066800"/>
          </a:xfrm>
        </p:spPr>
        <p:txBody>
          <a:bodyPr/>
          <a:lstStyle/>
          <a:p>
            <a:pPr algn="l">
              <a:defRPr/>
            </a:pPr>
            <a:r>
              <a:rPr lang="ja-JP" altLang="en-US" sz="8000" dirty="0" smtClean="0"/>
              <a:t>国の財政的支援</a:t>
            </a:r>
            <a:endParaRPr lang="ja-JP" altLang="en-US" sz="8000" dirty="0"/>
          </a:p>
        </p:txBody>
      </p:sp>
      <p:sp>
        <p:nvSpPr>
          <p:cNvPr id="3" name="コンテンツ プレースホルダー 2"/>
          <p:cNvSpPr>
            <a:spLocks noGrp="1"/>
          </p:cNvSpPr>
          <p:nvPr>
            <p:ph idx="1"/>
          </p:nvPr>
        </p:nvSpPr>
        <p:spPr>
          <a:xfrm>
            <a:off x="0" y="1219200"/>
            <a:ext cx="9372600" cy="5638800"/>
          </a:xfrm>
        </p:spPr>
        <p:txBody>
          <a:bodyPr/>
          <a:lstStyle/>
          <a:p>
            <a:pPr>
              <a:defRPr/>
            </a:pPr>
            <a:r>
              <a:rPr lang="ja-JP" altLang="en-US" sz="4000" dirty="0" smtClean="0"/>
              <a:t>これまでは、「地域医療再生基金」による支援と病院建築への地方交付税措置があった</a:t>
            </a:r>
            <a:endParaRPr lang="en-US" altLang="ja-JP" sz="4000" dirty="0" smtClean="0"/>
          </a:p>
          <a:p>
            <a:pPr>
              <a:defRPr/>
            </a:pPr>
            <a:r>
              <a:rPr lang="ja-JP" altLang="en-US" sz="4000" dirty="0" smtClean="0"/>
              <a:t>今回は、公立病院の再編・ネットワーク化に係る施設等の整備に、病院事業債（</a:t>
            </a:r>
            <a:r>
              <a:rPr lang="ja-JP" altLang="en-US" sz="4000" dirty="0"/>
              <a:t>特別分</a:t>
            </a:r>
            <a:r>
              <a:rPr lang="ja-JP" altLang="en-US" sz="4000" dirty="0" smtClean="0"/>
              <a:t>）による元利</a:t>
            </a:r>
            <a:r>
              <a:rPr lang="ja-JP" altLang="en-US" sz="4000" dirty="0"/>
              <a:t>償還金の</a:t>
            </a:r>
            <a:r>
              <a:rPr lang="en-US" altLang="ja-JP" sz="4000" dirty="0"/>
              <a:t>40</a:t>
            </a:r>
            <a:r>
              <a:rPr lang="ja-JP" altLang="en-US" sz="4000" dirty="0" smtClean="0"/>
              <a:t>％の交付税措置と、都道府県地域医療ビジョン推進に係る「</a:t>
            </a:r>
            <a:r>
              <a:rPr lang="ja-JP" altLang="ja-JP" sz="4000" dirty="0" smtClean="0"/>
              <a:t>地域</a:t>
            </a:r>
            <a:r>
              <a:rPr lang="ja-JP" altLang="ja-JP" sz="4000" dirty="0"/>
              <a:t>医療介護総合確保</a:t>
            </a:r>
            <a:r>
              <a:rPr lang="ja-JP" altLang="ja-JP" sz="4000" dirty="0" smtClean="0"/>
              <a:t>基金</a:t>
            </a:r>
            <a:r>
              <a:rPr lang="ja-JP" altLang="en-US" sz="4000" dirty="0" smtClean="0"/>
              <a:t>」の支援が創設</a:t>
            </a:r>
            <a:endParaRPr lang="ja-JP" altLang="en-US" sz="4000" dirty="0"/>
          </a:p>
          <a:p>
            <a:pPr>
              <a:defRPr/>
            </a:pPr>
            <a:endParaRPr lang="en-US" altLang="ja-JP" dirty="0" smtClean="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pic>
        <p:nvPicPr>
          <p:cNvPr id="4" name="コンテンツ プレースホルダー 3" descr="スクリーンショット 2015-01-24 16.48.06.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334" b="-1574"/>
          <a:stretch/>
        </p:blipFill>
        <p:spPr>
          <a:xfrm>
            <a:off x="-15875" y="0"/>
            <a:ext cx="9185275" cy="6400800"/>
          </a:xfrm>
        </p:spPr>
      </p:pic>
      <p:sp>
        <p:nvSpPr>
          <p:cNvPr id="231427" name="テキスト ボックス 4"/>
          <p:cNvSpPr txBox="1">
            <a:spLocks noChangeArrowheads="1"/>
          </p:cNvSpPr>
          <p:nvPr/>
        </p:nvSpPr>
        <p:spPr bwMode="auto">
          <a:xfrm>
            <a:off x="914400" y="6388100"/>
            <a:ext cx="82042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a:t>総務省自治財政局「平成</a:t>
            </a:r>
            <a:r>
              <a:rPr lang="en-US" altLang="ja-JP"/>
              <a:t>27</a:t>
            </a:r>
            <a:r>
              <a:rPr lang="ja-JP" altLang="en-US"/>
              <a:t>年度地方財政対策の概要」１</a:t>
            </a:r>
            <a:r>
              <a:rPr lang="en-US" altLang="ja-JP"/>
              <a:t>1</a:t>
            </a:r>
            <a:r>
              <a:rPr lang="ja-JP" altLang="en-US"/>
              <a:t>頁</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8229600" cy="1143000"/>
          </a:xfrm>
        </p:spPr>
        <p:txBody>
          <a:bodyPr/>
          <a:lstStyle/>
          <a:p>
            <a:pPr algn="l" eaLnBrk="1" hangingPunct="1">
              <a:defRPr/>
            </a:pPr>
            <a:r>
              <a:rPr lang="ja-JP" altLang="en-US" sz="6000">
                <a:latin typeface="Arial" charset="0"/>
                <a:ea typeface="ＭＳ Ｐゴシック" charset="0"/>
              </a:rPr>
              <a:t>女性医師の増加</a:t>
            </a:r>
          </a:p>
        </p:txBody>
      </p:sp>
      <p:sp>
        <p:nvSpPr>
          <p:cNvPr id="17411" name="Rectangle 3"/>
          <p:cNvSpPr>
            <a:spLocks noGrp="1" noChangeArrowheads="1"/>
          </p:cNvSpPr>
          <p:nvPr>
            <p:ph type="body" idx="1"/>
          </p:nvPr>
        </p:nvSpPr>
        <p:spPr>
          <a:xfrm>
            <a:off x="0" y="1196975"/>
            <a:ext cx="9144000" cy="5661025"/>
          </a:xfrm>
        </p:spPr>
        <p:txBody>
          <a:bodyPr/>
          <a:lstStyle/>
          <a:p>
            <a:pPr eaLnBrk="1" hangingPunct="1">
              <a:lnSpc>
                <a:spcPct val="90000"/>
              </a:lnSpc>
              <a:defRPr/>
            </a:pPr>
            <a:r>
              <a:rPr lang="ja-JP" altLang="en-US" sz="4400">
                <a:latin typeface="Arial" charset="0"/>
                <a:ea typeface="ＭＳ Ｐゴシック" charset="0"/>
              </a:rPr>
              <a:t>医師における女性医師の数は年々増えている</a:t>
            </a:r>
          </a:p>
          <a:p>
            <a:pPr eaLnBrk="1" hangingPunct="1">
              <a:lnSpc>
                <a:spcPct val="90000"/>
              </a:lnSpc>
              <a:defRPr/>
            </a:pPr>
            <a:r>
              <a:rPr lang="ja-JP" altLang="en-US" sz="4400">
                <a:latin typeface="Arial" charset="0"/>
                <a:ea typeface="ＭＳ Ｐゴシック" charset="0"/>
              </a:rPr>
              <a:t>男女共同参画の考え方からは当然のことである</a:t>
            </a:r>
          </a:p>
          <a:p>
            <a:pPr eaLnBrk="1" hangingPunct="1">
              <a:lnSpc>
                <a:spcPct val="90000"/>
              </a:lnSpc>
              <a:defRPr/>
            </a:pPr>
            <a:r>
              <a:rPr lang="ja-JP" altLang="en-US" sz="4400">
                <a:latin typeface="Arial" charset="0"/>
                <a:ea typeface="ＭＳ Ｐゴシック" charset="0"/>
              </a:rPr>
              <a:t>女性医師の場合、出産、子育てで臨床の現場から離れる人が多い</a:t>
            </a:r>
          </a:p>
          <a:p>
            <a:pPr eaLnBrk="1" hangingPunct="1">
              <a:lnSpc>
                <a:spcPct val="90000"/>
              </a:lnSpc>
              <a:defRPr/>
            </a:pPr>
            <a:r>
              <a:rPr lang="ja-JP" altLang="en-US" sz="4400">
                <a:latin typeface="Arial" charset="0"/>
                <a:ea typeface="ＭＳ Ｐゴシック" charset="0"/>
              </a:rPr>
              <a:t>男性も女性も子育てがしやすい社会を作る必要がある</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2849562"/>
          </a:xfrm>
        </p:spPr>
        <p:txBody>
          <a:bodyPr/>
          <a:lstStyle/>
          <a:p>
            <a:pPr>
              <a:defRPr/>
            </a:pPr>
            <a:r>
              <a:rPr lang="ja-JP" altLang="en-US" sz="7200" dirty="0" smtClean="0"/>
              <a:t>病院統合再編の例</a:t>
            </a:r>
            <a:endParaRPr lang="ja-JP" altLang="en-US" sz="7200" dirty="0"/>
          </a:p>
        </p:txBody>
      </p:sp>
      <p:sp>
        <p:nvSpPr>
          <p:cNvPr id="3" name="コンテンツ プレースホルダー 2"/>
          <p:cNvSpPr>
            <a:spLocks noGrp="1"/>
          </p:cNvSpPr>
          <p:nvPr>
            <p:ph idx="1"/>
          </p:nvPr>
        </p:nvSpPr>
        <p:spPr>
          <a:xfrm>
            <a:off x="457200" y="2971800"/>
            <a:ext cx="8229600" cy="3154363"/>
          </a:xfrm>
        </p:spPr>
        <p:txBody>
          <a:bodyPr/>
          <a:lstStyle/>
          <a:p>
            <a:pPr>
              <a:defRPr/>
            </a:pPr>
            <a:endParaRPr lang="ja-JP" altLang="en-US"/>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229600" cy="1143000"/>
          </a:xfrm>
        </p:spPr>
        <p:txBody>
          <a:bodyPr/>
          <a:lstStyle/>
          <a:p>
            <a:pPr algn="l">
              <a:defRPr/>
            </a:pPr>
            <a:r>
              <a:rPr lang="ja-JP" altLang="en-US" sz="6600" dirty="0" smtClean="0"/>
              <a:t>伊万里有田共立病院</a:t>
            </a:r>
            <a:endParaRPr lang="ja-JP" altLang="en-US" sz="6600" dirty="0"/>
          </a:p>
        </p:txBody>
      </p:sp>
      <p:sp>
        <p:nvSpPr>
          <p:cNvPr id="3" name="コンテンツ プレースホルダー 2"/>
          <p:cNvSpPr>
            <a:spLocks noGrp="1"/>
          </p:cNvSpPr>
          <p:nvPr>
            <p:ph idx="1"/>
          </p:nvPr>
        </p:nvSpPr>
        <p:spPr>
          <a:xfrm>
            <a:off x="0" y="1219200"/>
            <a:ext cx="9144000" cy="5638800"/>
          </a:xfrm>
        </p:spPr>
        <p:txBody>
          <a:bodyPr/>
          <a:lstStyle/>
          <a:p>
            <a:pPr>
              <a:defRPr/>
            </a:pPr>
            <a:r>
              <a:rPr lang="ja-JP" altLang="ja-JP" sz="4400" dirty="0"/>
              <a:t>佐賀県伊万里市が経営する旧伊万里市立</a:t>
            </a:r>
            <a:r>
              <a:rPr lang="ja-JP" altLang="ja-JP" sz="4400" dirty="0" smtClean="0"/>
              <a:t>病院</a:t>
            </a:r>
            <a:r>
              <a:rPr lang="ja-JP" altLang="en-US" sz="4400" dirty="0" smtClean="0"/>
              <a:t>（</a:t>
            </a:r>
            <a:r>
              <a:rPr lang="en-US" altLang="ja-JP" sz="4400" dirty="0" smtClean="0"/>
              <a:t>64</a:t>
            </a:r>
            <a:r>
              <a:rPr lang="ja-JP" altLang="ja-JP" sz="4400" dirty="0" smtClean="0"/>
              <a:t>床</a:t>
            </a:r>
            <a:r>
              <a:rPr lang="ja-JP" altLang="en-US" sz="4400" dirty="0" smtClean="0"/>
              <a:t>）と</a:t>
            </a:r>
            <a:r>
              <a:rPr lang="ja-JP" altLang="ja-JP" sz="4400" dirty="0" smtClean="0"/>
              <a:t>有田町の経営する旧有田共立病院（</a:t>
            </a:r>
            <a:r>
              <a:rPr lang="en-US" altLang="ja-JP" sz="4400" dirty="0" smtClean="0"/>
              <a:t>165</a:t>
            </a:r>
            <a:r>
              <a:rPr lang="ja-JP" altLang="ja-JP" sz="4400" dirty="0" smtClean="0"/>
              <a:t>床）</a:t>
            </a:r>
            <a:r>
              <a:rPr lang="ja-JP" altLang="en-US" sz="4400" dirty="0" smtClean="0"/>
              <a:t>を統合し、両自治体の境に新たに</a:t>
            </a:r>
            <a:r>
              <a:rPr lang="en-US" altLang="ja-JP" sz="4400" dirty="0" smtClean="0"/>
              <a:t>206</a:t>
            </a:r>
            <a:r>
              <a:rPr lang="ja-JP" altLang="en-US" sz="4400" dirty="0" smtClean="0"/>
              <a:t>床の新病院を建築</a:t>
            </a:r>
            <a:endParaRPr lang="en-US" altLang="ja-JP" sz="4400" dirty="0" smtClean="0"/>
          </a:p>
          <a:p>
            <a:pPr>
              <a:defRPr/>
            </a:pPr>
            <a:r>
              <a:rPr lang="ja-JP" altLang="en-US" sz="4400" dirty="0" smtClean="0"/>
              <a:t>２つの病院が共に老朽化していたため、やむを得ない選択として統合を決断</a:t>
            </a:r>
            <a:endParaRPr lang="en-US" altLang="ja-JP" sz="4400" dirty="0" smtClean="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pic>
        <p:nvPicPr>
          <p:cNvPr id="4" name="コンテンツ プレースホルダー 3" descr="DSC_0683.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0" y="0"/>
            <a:ext cx="9144000" cy="5486400"/>
          </a:xfrm>
        </p:spPr>
      </p:pic>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75" y="0"/>
            <a:ext cx="9115425" cy="1371600"/>
          </a:xfrm>
        </p:spPr>
        <p:txBody>
          <a:bodyPr/>
          <a:lstStyle/>
          <a:p>
            <a:pPr algn="l">
              <a:defRPr/>
            </a:pPr>
            <a:r>
              <a:rPr lang="ja-JP" altLang="en-US" dirty="0" smtClean="0"/>
              <a:t>スタート時医師が減少するものの</a:t>
            </a:r>
            <a:r>
              <a:rPr lang="en-US" altLang="ja-JP" dirty="0" smtClean="0"/>
              <a:t/>
            </a:r>
            <a:br>
              <a:rPr lang="en-US" altLang="ja-JP" dirty="0" smtClean="0"/>
            </a:br>
            <a:r>
              <a:rPr lang="ja-JP" altLang="en-US" dirty="0" smtClean="0"/>
              <a:t>次第に増加</a:t>
            </a:r>
            <a:endParaRPr lang="ja-JP" altLang="en-US" dirty="0"/>
          </a:p>
        </p:txBody>
      </p:sp>
      <p:sp>
        <p:nvSpPr>
          <p:cNvPr id="3" name="コンテンツ プレースホルダー 2"/>
          <p:cNvSpPr>
            <a:spLocks noGrp="1"/>
          </p:cNvSpPr>
          <p:nvPr>
            <p:ph idx="1"/>
          </p:nvPr>
        </p:nvSpPr>
        <p:spPr>
          <a:xfrm>
            <a:off x="-4763" y="1524000"/>
            <a:ext cx="9148763" cy="5334000"/>
          </a:xfrm>
        </p:spPr>
        <p:txBody>
          <a:bodyPr/>
          <a:lstStyle/>
          <a:p>
            <a:pPr>
              <a:defRPr/>
            </a:pPr>
            <a:r>
              <a:rPr lang="ja-JP" altLang="ja-JP" sz="3600" dirty="0"/>
              <a:t>統合の</a:t>
            </a:r>
            <a:r>
              <a:rPr lang="ja-JP" altLang="ja-JP" sz="3600" dirty="0" smtClean="0"/>
              <a:t>際</a:t>
            </a:r>
            <a:r>
              <a:rPr lang="ja-JP" altLang="en-US" sz="3600" dirty="0" smtClean="0"/>
              <a:t>旧</a:t>
            </a:r>
            <a:r>
              <a:rPr lang="ja-JP" altLang="ja-JP" sz="3600" dirty="0" smtClean="0"/>
              <a:t>有田</a:t>
            </a:r>
            <a:r>
              <a:rPr lang="ja-JP" altLang="ja-JP" sz="3600" dirty="0"/>
              <a:t>共立病院</a:t>
            </a:r>
            <a:r>
              <a:rPr lang="en-US" altLang="ja-JP" sz="3600" dirty="0"/>
              <a:t>11</a:t>
            </a:r>
            <a:r>
              <a:rPr lang="ja-JP" altLang="ja-JP" sz="3600" dirty="0"/>
              <a:t>名</a:t>
            </a:r>
            <a:r>
              <a:rPr lang="ja-JP" altLang="ja-JP" sz="3600" dirty="0" smtClean="0"/>
              <a:t>、</a:t>
            </a:r>
            <a:r>
              <a:rPr lang="ja-JP" altLang="en-US" sz="3600" dirty="0" smtClean="0"/>
              <a:t>旧</a:t>
            </a:r>
            <a:r>
              <a:rPr lang="ja-JP" altLang="ja-JP" sz="3600" dirty="0" smtClean="0"/>
              <a:t>伊万里</a:t>
            </a:r>
            <a:r>
              <a:rPr lang="ja-JP" altLang="ja-JP" sz="3600" dirty="0"/>
              <a:t>市立病院</a:t>
            </a:r>
            <a:r>
              <a:rPr lang="en-US" altLang="ja-JP" sz="3600" dirty="0"/>
              <a:t>5</a:t>
            </a:r>
            <a:r>
              <a:rPr lang="ja-JP" altLang="ja-JP" sz="3600" dirty="0"/>
              <a:t>名の医師が</a:t>
            </a:r>
            <a:r>
              <a:rPr lang="ja-JP" altLang="ja-JP" sz="3600" dirty="0" smtClean="0"/>
              <a:t>在籍</a:t>
            </a:r>
            <a:endParaRPr lang="en-US" altLang="ja-JP" sz="3600" dirty="0" smtClean="0"/>
          </a:p>
          <a:p>
            <a:pPr>
              <a:defRPr/>
            </a:pPr>
            <a:r>
              <a:rPr lang="ja-JP" altLang="en-US" sz="3600" dirty="0" smtClean="0"/>
              <a:t>旧</a:t>
            </a:r>
            <a:r>
              <a:rPr lang="ja-JP" altLang="ja-JP" sz="3600" dirty="0" smtClean="0"/>
              <a:t>伊万里</a:t>
            </a:r>
            <a:r>
              <a:rPr lang="ja-JP" altLang="ja-JP" sz="3600" dirty="0"/>
              <a:t>市立病院に医師を派遣している大学医局が</a:t>
            </a:r>
            <a:r>
              <a:rPr lang="en-US" altLang="ja-JP" sz="3600" dirty="0"/>
              <a:t>3</a:t>
            </a:r>
            <a:r>
              <a:rPr lang="ja-JP" altLang="ja-JP" sz="3600" dirty="0"/>
              <a:t>名を引き揚げ</a:t>
            </a:r>
            <a:r>
              <a:rPr lang="en-US" altLang="ja-JP" sz="3600" dirty="0"/>
              <a:t>2</a:t>
            </a:r>
            <a:r>
              <a:rPr lang="ja-JP" altLang="ja-JP" sz="3600" dirty="0"/>
              <a:t>名の派遣を行い、統合前から</a:t>
            </a:r>
            <a:r>
              <a:rPr lang="en-US" altLang="ja-JP" sz="3600" dirty="0"/>
              <a:t>1</a:t>
            </a:r>
            <a:r>
              <a:rPr lang="ja-JP" altLang="ja-JP" sz="3600" dirty="0"/>
              <a:t>名減の</a:t>
            </a:r>
            <a:r>
              <a:rPr lang="en-US" altLang="ja-JP" sz="3600" dirty="0"/>
              <a:t>15</a:t>
            </a:r>
            <a:r>
              <a:rPr lang="ja-JP" altLang="ja-JP" sz="3600" dirty="0"/>
              <a:t>名で</a:t>
            </a:r>
            <a:r>
              <a:rPr lang="ja-JP" altLang="ja-JP" sz="3600" dirty="0" smtClean="0"/>
              <a:t>スタート</a:t>
            </a:r>
            <a:endParaRPr lang="en-US" altLang="ja-JP" sz="3600" dirty="0" smtClean="0"/>
          </a:p>
          <a:p>
            <a:pPr>
              <a:defRPr/>
            </a:pPr>
            <a:r>
              <a:rPr lang="ja-JP" altLang="ja-JP" sz="3600" dirty="0" smtClean="0"/>
              <a:t>旧伊万里</a:t>
            </a:r>
            <a:r>
              <a:rPr lang="ja-JP" altLang="ja-JP" sz="3600" dirty="0"/>
              <a:t>市立病院の院長・副院長は新病院に</a:t>
            </a:r>
            <a:r>
              <a:rPr lang="ja-JP" altLang="ja-JP" sz="3600" dirty="0" smtClean="0"/>
              <a:t>残った</a:t>
            </a:r>
            <a:endParaRPr lang="ja-JP" altLang="ja-JP" sz="3600" dirty="0"/>
          </a:p>
          <a:p>
            <a:pPr>
              <a:defRPr/>
            </a:pPr>
            <a:r>
              <a:rPr lang="en-US" altLang="ja-JP" sz="3600" dirty="0" smtClean="0"/>
              <a:t>2015</a:t>
            </a:r>
            <a:r>
              <a:rPr lang="ja-JP" altLang="ja-JP" sz="3600" dirty="0"/>
              <a:t>年</a:t>
            </a:r>
            <a:r>
              <a:rPr lang="en-US" altLang="ja-JP" sz="3600" dirty="0"/>
              <a:t>3</a:t>
            </a:r>
            <a:r>
              <a:rPr lang="ja-JP" altLang="ja-JP" sz="3600" dirty="0"/>
              <a:t>月現在の常勤医師は</a:t>
            </a:r>
            <a:r>
              <a:rPr lang="en-US" altLang="ja-JP" sz="3600" dirty="0"/>
              <a:t>22</a:t>
            </a:r>
            <a:r>
              <a:rPr lang="ja-JP" altLang="ja-JP" sz="3600" dirty="0"/>
              <a:t>名で、統合時に比べて</a:t>
            </a:r>
            <a:r>
              <a:rPr lang="en-US" altLang="ja-JP" sz="3600" dirty="0"/>
              <a:t>7</a:t>
            </a:r>
            <a:r>
              <a:rPr lang="ja-JP" altLang="ja-JP" sz="3600" dirty="0" smtClean="0"/>
              <a:t>名増加 </a:t>
            </a:r>
            <a:endParaRPr lang="ja-JP" altLang="en-US" sz="3600"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63" y="0"/>
            <a:ext cx="8229601" cy="1143000"/>
          </a:xfrm>
        </p:spPr>
        <p:txBody>
          <a:bodyPr/>
          <a:lstStyle/>
          <a:p>
            <a:pPr algn="l">
              <a:defRPr/>
            </a:pPr>
            <a:r>
              <a:rPr lang="ja-JP" altLang="en-US" sz="7200" dirty="0" smtClean="0"/>
              <a:t>順調な滑り出し</a:t>
            </a:r>
            <a:endParaRPr lang="ja-JP" altLang="en-US" sz="7200" dirty="0"/>
          </a:p>
        </p:txBody>
      </p:sp>
      <p:sp>
        <p:nvSpPr>
          <p:cNvPr id="3" name="コンテンツ プレースホルダー 2"/>
          <p:cNvSpPr>
            <a:spLocks noGrp="1"/>
          </p:cNvSpPr>
          <p:nvPr>
            <p:ph idx="1"/>
          </p:nvPr>
        </p:nvSpPr>
        <p:spPr>
          <a:xfrm>
            <a:off x="0" y="1371600"/>
            <a:ext cx="9144000" cy="5486400"/>
          </a:xfrm>
        </p:spPr>
        <p:txBody>
          <a:bodyPr/>
          <a:lstStyle/>
          <a:p>
            <a:pPr>
              <a:defRPr/>
            </a:pPr>
            <a:r>
              <a:rPr lang="ja-JP" altLang="ja-JP" sz="3600" dirty="0"/>
              <a:t>入院単価は</a:t>
            </a:r>
            <a:r>
              <a:rPr lang="en-US" altLang="ja-JP" sz="3600" dirty="0"/>
              <a:t>4</a:t>
            </a:r>
            <a:r>
              <a:rPr lang="ja-JP" altLang="ja-JP" sz="3600" dirty="0"/>
              <a:t>万</a:t>
            </a:r>
            <a:r>
              <a:rPr lang="en-US" altLang="ja-JP" sz="3600" dirty="0"/>
              <a:t>1</a:t>
            </a:r>
            <a:r>
              <a:rPr lang="ja-JP" altLang="ja-JP" sz="3600" dirty="0"/>
              <a:t>千円、外来単価は</a:t>
            </a:r>
            <a:r>
              <a:rPr lang="en-US" altLang="ja-JP" sz="3600" dirty="0"/>
              <a:t>9500</a:t>
            </a:r>
            <a:r>
              <a:rPr lang="ja-JP" altLang="ja-JP" sz="3600" dirty="0" smtClean="0"/>
              <a:t>円</a:t>
            </a:r>
            <a:endParaRPr lang="en-US" altLang="ja-JP" sz="3600" dirty="0" smtClean="0"/>
          </a:p>
          <a:p>
            <a:pPr>
              <a:defRPr/>
            </a:pPr>
            <a:r>
              <a:rPr lang="ja-JP" altLang="ja-JP" sz="3600" dirty="0" smtClean="0"/>
              <a:t>病床</a:t>
            </a:r>
            <a:r>
              <a:rPr lang="ja-JP" altLang="ja-JP" sz="3600" dirty="0"/>
              <a:t>利用率約</a:t>
            </a:r>
            <a:r>
              <a:rPr lang="en-US" altLang="ja-JP" sz="3600" dirty="0"/>
              <a:t>85</a:t>
            </a:r>
            <a:r>
              <a:rPr lang="ja-JP" altLang="ja-JP" sz="3600" dirty="0"/>
              <a:t>％、平均在院日数</a:t>
            </a:r>
            <a:r>
              <a:rPr lang="en-US" altLang="ja-JP" sz="3600" dirty="0"/>
              <a:t>15.6</a:t>
            </a:r>
            <a:r>
              <a:rPr lang="ja-JP" altLang="ja-JP" sz="3600" dirty="0" smtClean="0"/>
              <a:t>日</a:t>
            </a:r>
            <a:endParaRPr lang="en-US" altLang="ja-JP" sz="3600" dirty="0" smtClean="0"/>
          </a:p>
          <a:p>
            <a:pPr>
              <a:defRPr/>
            </a:pPr>
            <a:r>
              <a:rPr lang="ja-JP" altLang="ja-JP" sz="3600" dirty="0" smtClean="0"/>
              <a:t>救急車</a:t>
            </a:r>
            <a:r>
              <a:rPr lang="ja-JP" altLang="ja-JP" sz="3600" dirty="0"/>
              <a:t>受け入れ台数年間約</a:t>
            </a:r>
            <a:r>
              <a:rPr lang="en-US" altLang="ja-JP" sz="3600" dirty="0"/>
              <a:t>800</a:t>
            </a:r>
            <a:r>
              <a:rPr lang="ja-JP" altLang="ja-JP" sz="3600" dirty="0"/>
              <a:t>台（</a:t>
            </a:r>
            <a:r>
              <a:rPr lang="en-US" altLang="ja-JP" sz="3600" dirty="0"/>
              <a:t>1</a:t>
            </a:r>
            <a:r>
              <a:rPr lang="ja-JP" altLang="ja-JP" sz="3600" dirty="0"/>
              <a:t>日２〜</a:t>
            </a:r>
            <a:r>
              <a:rPr lang="en-US" altLang="ja-JP" sz="3600" dirty="0"/>
              <a:t>3</a:t>
            </a:r>
            <a:r>
              <a:rPr lang="ja-JP" altLang="ja-JP" sz="3600" dirty="0"/>
              <a:t>台</a:t>
            </a:r>
            <a:r>
              <a:rPr lang="ja-JP" altLang="ja-JP" sz="3600" dirty="0" smtClean="0"/>
              <a:t>）</a:t>
            </a:r>
            <a:endParaRPr lang="en-US" altLang="ja-JP" sz="3600" dirty="0" smtClean="0"/>
          </a:p>
          <a:p>
            <a:pPr>
              <a:defRPr/>
            </a:pPr>
            <a:r>
              <a:rPr lang="en-US" altLang="ja-JP" sz="3600" dirty="0" smtClean="0"/>
              <a:t>3</a:t>
            </a:r>
            <a:r>
              <a:rPr lang="ja-JP" altLang="ja-JP" sz="3600" dirty="0"/>
              <a:t>条繰入金</a:t>
            </a:r>
            <a:r>
              <a:rPr lang="en-US" altLang="ja-JP" sz="3600" dirty="0"/>
              <a:t>4</a:t>
            </a:r>
            <a:r>
              <a:rPr lang="ja-JP" altLang="ja-JP" sz="3600" dirty="0"/>
              <a:t>億円（退職組合分を除けば</a:t>
            </a:r>
            <a:r>
              <a:rPr lang="en-US" altLang="ja-JP" sz="3600" dirty="0"/>
              <a:t>3.4</a:t>
            </a:r>
            <a:r>
              <a:rPr lang="ja-JP" altLang="ja-JP" sz="3600" dirty="0"/>
              <a:t>億円</a:t>
            </a:r>
            <a:r>
              <a:rPr lang="ja-JP" altLang="ja-JP" sz="3600" dirty="0" smtClean="0"/>
              <a:t>）</a:t>
            </a:r>
            <a:endParaRPr lang="en-US" altLang="ja-JP" sz="3600" dirty="0" smtClean="0"/>
          </a:p>
          <a:p>
            <a:pPr>
              <a:defRPr/>
            </a:pPr>
            <a:r>
              <a:rPr lang="en-US" altLang="ja-JP" sz="3600" dirty="0" smtClean="0"/>
              <a:t>4</a:t>
            </a:r>
            <a:r>
              <a:rPr lang="ja-JP" altLang="ja-JP" sz="3600" dirty="0"/>
              <a:t>条繰入金</a:t>
            </a:r>
            <a:r>
              <a:rPr lang="en-US" altLang="ja-JP" sz="3600" dirty="0"/>
              <a:t>8,400</a:t>
            </a:r>
            <a:r>
              <a:rPr lang="ja-JP" altLang="ja-JP" sz="3600" dirty="0"/>
              <a:t>万円で、資金は回っている</a:t>
            </a:r>
            <a:r>
              <a:rPr lang="ja-JP" altLang="ja-JP" sz="3600" dirty="0" smtClean="0"/>
              <a:t>状況</a:t>
            </a:r>
            <a:endParaRPr lang="ja-JP" altLang="en-US" sz="3600"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63" y="0"/>
            <a:ext cx="9139237" cy="1143000"/>
          </a:xfrm>
        </p:spPr>
        <p:txBody>
          <a:bodyPr/>
          <a:lstStyle/>
          <a:p>
            <a:pPr algn="l">
              <a:defRPr/>
            </a:pPr>
            <a:r>
              <a:rPr lang="ja-JP" altLang="en-US" sz="6000" dirty="0" smtClean="0"/>
              <a:t>病院の再編統合のポイント</a:t>
            </a:r>
            <a:endParaRPr lang="ja-JP" altLang="en-US" sz="6000" dirty="0"/>
          </a:p>
        </p:txBody>
      </p:sp>
      <p:sp>
        <p:nvSpPr>
          <p:cNvPr id="3" name="コンテンツ プレースホルダー 2"/>
          <p:cNvSpPr>
            <a:spLocks noGrp="1"/>
          </p:cNvSpPr>
          <p:nvPr>
            <p:ph idx="1"/>
          </p:nvPr>
        </p:nvSpPr>
        <p:spPr>
          <a:xfrm>
            <a:off x="0" y="1143000"/>
            <a:ext cx="9144000" cy="5715000"/>
          </a:xfrm>
        </p:spPr>
        <p:txBody>
          <a:bodyPr/>
          <a:lstStyle/>
          <a:p>
            <a:pPr>
              <a:defRPr/>
            </a:pPr>
            <a:r>
              <a:rPr lang="ja-JP" altLang="en-US" sz="4800" dirty="0" smtClean="0"/>
              <a:t>病院の統合再編のポイントは、いかに現在働いている医師が残り勤務してもらえるか</a:t>
            </a:r>
            <a:endParaRPr lang="en-US" altLang="ja-JP" sz="4800" dirty="0" smtClean="0"/>
          </a:p>
          <a:p>
            <a:pPr>
              <a:defRPr/>
            </a:pPr>
            <a:r>
              <a:rPr lang="ja-JP" altLang="en-US" sz="4800" dirty="0" smtClean="0"/>
              <a:t>無理に統合再編する場合、医師が大量退職する危険性がある</a:t>
            </a:r>
            <a:endParaRPr lang="en-US" altLang="ja-JP" sz="4800" dirty="0" smtClean="0"/>
          </a:p>
          <a:p>
            <a:pPr>
              <a:defRPr/>
            </a:pPr>
            <a:r>
              <a:rPr lang="ja-JP" altLang="en-US" sz="4800" dirty="0" smtClean="0"/>
              <a:t>１＋１＝２ではなく、</a:t>
            </a:r>
            <a:r>
              <a:rPr lang="en-US" altLang="ja-JP" sz="4800" dirty="0" smtClean="0"/>
              <a:t>0.8</a:t>
            </a:r>
            <a:r>
              <a:rPr lang="ja-JP" altLang="en-US" sz="4800" dirty="0" smtClean="0"/>
              <a:t>になる可能性もある</a:t>
            </a:r>
            <a:endParaRPr lang="ja-JP" altLang="en-US" sz="4800"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800" y="1143000"/>
            <a:ext cx="8805863" cy="2895600"/>
          </a:xfrm>
        </p:spPr>
        <p:txBody>
          <a:bodyPr/>
          <a:lstStyle/>
          <a:p>
            <a:pPr algn="l">
              <a:defRPr/>
            </a:pPr>
            <a:r>
              <a:rPr lang="ja-JP" altLang="en-US" sz="8800" dirty="0" smtClean="0"/>
              <a:t>経営形態の変更</a:t>
            </a:r>
            <a:endParaRPr lang="ja-JP" altLang="en-US" sz="8800" dirty="0"/>
          </a:p>
        </p:txBody>
      </p:sp>
      <p:sp>
        <p:nvSpPr>
          <p:cNvPr id="3" name="コンテンツ プレースホルダー 2"/>
          <p:cNvSpPr>
            <a:spLocks noGrp="1"/>
          </p:cNvSpPr>
          <p:nvPr>
            <p:ph idx="1"/>
          </p:nvPr>
        </p:nvSpPr>
        <p:spPr>
          <a:xfrm>
            <a:off x="457200" y="5638800"/>
            <a:ext cx="8229600" cy="487363"/>
          </a:xfrm>
        </p:spPr>
        <p:txBody>
          <a:bodyPr/>
          <a:lstStyle/>
          <a:p>
            <a:pPr>
              <a:defRPr/>
            </a:pPr>
            <a:endParaRPr lang="ja-JP" altLang="en-US"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2438400"/>
          </a:xfrm>
        </p:spPr>
        <p:txBody>
          <a:bodyPr/>
          <a:lstStyle/>
          <a:p>
            <a:pPr algn="l">
              <a:defRPr/>
            </a:pPr>
            <a:r>
              <a:rPr lang="ja-JP" altLang="en-US" sz="7200" dirty="0" smtClean="0"/>
              <a:t>地方独立行政法人化</a:t>
            </a:r>
            <a:endParaRPr lang="ja-JP" altLang="en-US" sz="7200" dirty="0"/>
          </a:p>
        </p:txBody>
      </p:sp>
      <p:sp>
        <p:nvSpPr>
          <p:cNvPr id="3" name="コンテンツ プレースホルダー 2"/>
          <p:cNvSpPr>
            <a:spLocks noGrp="1"/>
          </p:cNvSpPr>
          <p:nvPr>
            <p:ph idx="1"/>
          </p:nvPr>
        </p:nvSpPr>
        <p:spPr>
          <a:xfrm>
            <a:off x="457200" y="2590800"/>
            <a:ext cx="8229600" cy="3535363"/>
          </a:xfrm>
        </p:spPr>
        <p:txBody>
          <a:bodyPr/>
          <a:lstStyle/>
          <a:p>
            <a:pPr>
              <a:defRPr/>
            </a:pPr>
            <a:endParaRPr lang="ja-JP" altLang="en-US"/>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5875"/>
            <a:ext cx="9144000" cy="781050"/>
          </a:xfrm>
        </p:spPr>
        <p:txBody>
          <a:bodyPr/>
          <a:lstStyle/>
          <a:p>
            <a:pPr algn="l">
              <a:defRPr/>
            </a:pPr>
            <a:r>
              <a:rPr lang="ja-JP" altLang="en-US" dirty="0" smtClean="0"/>
              <a:t>地方独立行政法人化された病院</a:t>
            </a:r>
            <a:r>
              <a:rPr lang="en-US" altLang="ja-JP" dirty="0" smtClean="0"/>
              <a:t>①</a:t>
            </a:r>
            <a:endParaRPr lang="ja-JP" altLang="en-US" dirty="0"/>
          </a:p>
        </p:txBody>
      </p:sp>
      <p:pic>
        <p:nvPicPr>
          <p:cNvPr id="4" name="コンテンツ プレースホルダー 3" descr="スクリーンショット 2014-09-30 9.50.46.png"/>
          <p:cNvPicPr>
            <a:picLocks noGrp="1" noChangeAspect="1"/>
          </p:cNvPicPr>
          <p:nvPr>
            <p:ph idx="1"/>
          </p:nvPr>
        </p:nvPicPr>
        <p:blipFill>
          <a:blip r:embed="rId2">
            <a:extLst>
              <a:ext uri="{28A0092B-C50C-407E-A947-70E740481C1C}">
                <a14:useLocalDpi xmlns:a14="http://schemas.microsoft.com/office/drawing/2010/main" val="0"/>
              </a:ext>
            </a:extLst>
          </a:blip>
          <a:srcRect l="-19718" r="-19718"/>
          <a:stretch>
            <a:fillRect/>
          </a:stretch>
        </p:blipFill>
        <p:spPr>
          <a:xfrm>
            <a:off x="-1620838" y="836613"/>
            <a:ext cx="12241213" cy="5465762"/>
          </a:xfrm>
        </p:spPr>
      </p:pic>
      <p:sp>
        <p:nvSpPr>
          <p:cNvPr id="240643" name="テキスト ボックス 4"/>
          <p:cNvSpPr txBox="1">
            <a:spLocks noChangeArrowheads="1"/>
          </p:cNvSpPr>
          <p:nvPr/>
        </p:nvSpPr>
        <p:spPr bwMode="auto">
          <a:xfrm>
            <a:off x="1187450" y="6381750"/>
            <a:ext cx="705643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総務省「公立病院改革プランの実施状況等」平成</a:t>
            </a:r>
            <a:r>
              <a:rPr lang="en-US" altLang="ja-JP" sz="1800"/>
              <a:t>25</a:t>
            </a:r>
            <a:r>
              <a:rPr lang="ja-JP" altLang="en-US" sz="1800"/>
              <a:t>年</a:t>
            </a:r>
            <a:r>
              <a:rPr lang="en-US" altLang="ja-JP" sz="1800"/>
              <a:t>3</a:t>
            </a:r>
            <a:r>
              <a:rPr lang="ja-JP" altLang="en-US" sz="1800"/>
              <a:t>月末</a:t>
            </a: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スクリーンショット 2014-09-30 9.50.59.png"/>
          <p:cNvPicPr>
            <a:picLocks noGrp="1" noChangeAspect="1"/>
          </p:cNvPicPr>
          <p:nvPr>
            <p:ph idx="1"/>
          </p:nvPr>
        </p:nvPicPr>
        <p:blipFill>
          <a:blip r:embed="rId2">
            <a:extLst>
              <a:ext uri="{28A0092B-C50C-407E-A947-70E740481C1C}">
                <a14:useLocalDpi xmlns:a14="http://schemas.microsoft.com/office/drawing/2010/main" val="0"/>
              </a:ext>
            </a:extLst>
          </a:blip>
          <a:srcRect t="-2164" b="-2164"/>
          <a:stretch>
            <a:fillRect/>
          </a:stretch>
        </p:blipFill>
        <p:spPr>
          <a:xfrm>
            <a:off x="179388" y="908050"/>
            <a:ext cx="8772525" cy="5329238"/>
          </a:xfrm>
        </p:spPr>
      </p:pic>
      <p:sp>
        <p:nvSpPr>
          <p:cNvPr id="5" name="タイトル 1"/>
          <p:cNvSpPr>
            <a:spLocks noGrp="1"/>
          </p:cNvSpPr>
          <p:nvPr>
            <p:ph type="title"/>
          </p:nvPr>
        </p:nvSpPr>
        <p:spPr>
          <a:xfrm>
            <a:off x="0" y="-15875"/>
            <a:ext cx="8675688" cy="781050"/>
          </a:xfrm>
        </p:spPr>
        <p:txBody>
          <a:bodyPr/>
          <a:lstStyle/>
          <a:p>
            <a:pPr algn="l">
              <a:defRPr/>
            </a:pPr>
            <a:r>
              <a:rPr lang="ja-JP" altLang="en-US" dirty="0" smtClean="0"/>
              <a:t>地方独立行政法人化された病院</a:t>
            </a:r>
            <a:r>
              <a:rPr lang="en-US" altLang="ja-JP" dirty="0" smtClean="0"/>
              <a:t>②</a:t>
            </a:r>
            <a:endParaRPr lang="ja-JP" altLang="en-US" dirty="0"/>
          </a:p>
        </p:txBody>
      </p:sp>
      <p:sp>
        <p:nvSpPr>
          <p:cNvPr id="241667" name="テキスト ボックス 5"/>
          <p:cNvSpPr txBox="1">
            <a:spLocks noChangeArrowheads="1"/>
          </p:cNvSpPr>
          <p:nvPr/>
        </p:nvSpPr>
        <p:spPr bwMode="auto">
          <a:xfrm>
            <a:off x="1187450" y="6237288"/>
            <a:ext cx="705643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総務省「公立病院改革プランの実施状況等」平成</a:t>
            </a:r>
            <a:r>
              <a:rPr lang="en-US" altLang="ja-JP" sz="1800"/>
              <a:t>25</a:t>
            </a:r>
            <a:r>
              <a:rPr lang="ja-JP" altLang="en-US" sz="1800"/>
              <a:t>年</a:t>
            </a:r>
            <a:r>
              <a:rPr lang="en-US" altLang="ja-JP" sz="1800"/>
              <a:t>3</a:t>
            </a:r>
            <a:r>
              <a:rPr lang="ja-JP" altLang="en-US" sz="1800"/>
              <a:t>月末</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0"/>
            <a:ext cx="8229600" cy="836613"/>
          </a:xfrm>
        </p:spPr>
        <p:txBody>
          <a:bodyPr/>
          <a:lstStyle/>
          <a:p>
            <a:pPr algn="l" eaLnBrk="1" hangingPunct="1">
              <a:defRPr/>
            </a:pPr>
            <a:r>
              <a:rPr lang="ja-JP" altLang="en-US" sz="4800">
                <a:latin typeface="Arial" charset="0"/>
                <a:ea typeface="ＭＳ Ｐゴシック" charset="0"/>
              </a:rPr>
              <a:t>経歴</a:t>
            </a:r>
          </a:p>
        </p:txBody>
      </p:sp>
      <p:sp>
        <p:nvSpPr>
          <p:cNvPr id="3075" name="Rectangle 3"/>
          <p:cNvSpPr>
            <a:spLocks noGrp="1" noChangeArrowheads="1"/>
          </p:cNvSpPr>
          <p:nvPr>
            <p:ph type="body" idx="1"/>
          </p:nvPr>
        </p:nvSpPr>
        <p:spPr>
          <a:xfrm>
            <a:off x="0" y="1066800"/>
            <a:ext cx="9144000" cy="5791200"/>
          </a:xfrm>
        </p:spPr>
        <p:txBody>
          <a:bodyPr/>
          <a:lstStyle/>
          <a:p>
            <a:pPr eaLnBrk="1" hangingPunct="1">
              <a:lnSpc>
                <a:spcPct val="90000"/>
              </a:lnSpc>
              <a:defRPr/>
            </a:pPr>
            <a:r>
              <a:rPr lang="ja-JP" altLang="en-US" sz="2800" dirty="0">
                <a:latin typeface="Arial" charset="0"/>
                <a:ea typeface="ＭＳ Ｐゴシック" charset="0"/>
              </a:rPr>
              <a:t>１９８７年埼玉県庁入庁</a:t>
            </a:r>
          </a:p>
          <a:p>
            <a:pPr eaLnBrk="1" hangingPunct="1">
              <a:lnSpc>
                <a:spcPct val="90000"/>
              </a:lnSpc>
              <a:defRPr/>
            </a:pPr>
            <a:r>
              <a:rPr lang="ja-JP" altLang="en-US" sz="2800" dirty="0">
                <a:latin typeface="Arial" charset="0"/>
                <a:ea typeface="ＭＳ Ｐゴシック" charset="0"/>
              </a:rPr>
              <a:t>県民部県民総務課、川越土木事務所管理課、出納局出納総務課、総合政策部計画調整課、健康福祉部県立病院課、社会福祉課、県立精神保健総合センターに勤務</a:t>
            </a:r>
          </a:p>
          <a:p>
            <a:pPr eaLnBrk="1" hangingPunct="1">
              <a:lnSpc>
                <a:spcPct val="90000"/>
              </a:lnSpc>
              <a:defRPr/>
            </a:pPr>
            <a:r>
              <a:rPr lang="ja-JP" altLang="en-US" sz="2800" dirty="0">
                <a:latin typeface="Arial" charset="0"/>
                <a:ea typeface="ＭＳ Ｐゴシック" charset="0"/>
              </a:rPr>
              <a:t>１９９５～６年度大利根町企画財政課長（県派遣）</a:t>
            </a:r>
          </a:p>
          <a:p>
            <a:pPr eaLnBrk="1" hangingPunct="1">
              <a:lnSpc>
                <a:spcPct val="90000"/>
              </a:lnSpc>
              <a:defRPr/>
            </a:pPr>
            <a:r>
              <a:rPr lang="ja-JP" altLang="en-US" sz="2800" dirty="0">
                <a:latin typeface="Arial" charset="0"/>
                <a:ea typeface="ＭＳ Ｐゴシック" charset="0"/>
              </a:rPr>
              <a:t>２００４年４月から城西大学経営学部助教授 </a:t>
            </a:r>
          </a:p>
          <a:p>
            <a:pPr eaLnBrk="1" hangingPunct="1">
              <a:lnSpc>
                <a:spcPct val="90000"/>
              </a:lnSpc>
              <a:defRPr/>
            </a:pPr>
            <a:r>
              <a:rPr lang="ja-JP" altLang="en-US" sz="2800" dirty="0">
                <a:latin typeface="Arial" charset="0"/>
                <a:ea typeface="ＭＳ Ｐゴシック" charset="0"/>
              </a:rPr>
              <a:t>総務省公立病院に関する財政措置のあり方等検討会委員（</a:t>
            </a:r>
            <a:r>
              <a:rPr lang="en-US" altLang="ja-JP" sz="2800" dirty="0">
                <a:latin typeface="Arial" charset="0"/>
                <a:ea typeface="ＭＳ Ｐゴシック" charset="0"/>
              </a:rPr>
              <a:t>2008</a:t>
            </a:r>
            <a:r>
              <a:rPr lang="ja-JP" altLang="en-US" sz="2800" dirty="0">
                <a:latin typeface="Arial" charset="0"/>
                <a:ea typeface="ＭＳ Ｐゴシック" charset="0"/>
              </a:rPr>
              <a:t>年度</a:t>
            </a:r>
            <a:r>
              <a:rPr lang="en-US" altLang="ja-JP" sz="2800" dirty="0">
                <a:latin typeface="Arial" charset="0"/>
                <a:ea typeface="ＭＳ Ｐゴシック" charset="0"/>
              </a:rPr>
              <a:t>)</a:t>
            </a:r>
          </a:p>
          <a:p>
            <a:pPr eaLnBrk="1" hangingPunct="1">
              <a:lnSpc>
                <a:spcPct val="90000"/>
              </a:lnSpc>
              <a:defRPr/>
            </a:pPr>
            <a:r>
              <a:rPr lang="ja-JP" altLang="en-US" sz="2800" dirty="0">
                <a:latin typeface="Arial" charset="0"/>
                <a:ea typeface="ＭＳ Ｐゴシック" charset="0"/>
              </a:rPr>
              <a:t>医学書院「病院」編集委員</a:t>
            </a:r>
          </a:p>
          <a:p>
            <a:pPr eaLnBrk="1" hangingPunct="1">
              <a:lnSpc>
                <a:spcPct val="90000"/>
              </a:lnSpc>
              <a:defRPr/>
            </a:pPr>
            <a:r>
              <a:rPr lang="ja-JP" altLang="en-US" sz="2800" dirty="0">
                <a:latin typeface="Arial" charset="0"/>
                <a:ea typeface="ＭＳ Ｐゴシック" charset="0"/>
              </a:rPr>
              <a:t>特定非営利活動法人ハンズオン埼玉代表理事</a:t>
            </a:r>
          </a:p>
          <a:p>
            <a:pPr eaLnBrk="1" hangingPunct="1">
              <a:lnSpc>
                <a:spcPct val="90000"/>
              </a:lnSpc>
              <a:defRPr/>
            </a:pPr>
            <a:r>
              <a:rPr lang="ja-JP" altLang="en-US" sz="2800" dirty="0">
                <a:latin typeface="Arial" charset="0"/>
                <a:ea typeface="ＭＳ Ｐゴシック" charset="0"/>
              </a:rPr>
              <a:t>研究テーマ：行政学（行政評価、公的組織の変革、地域医療問題、自治体病院の経営変革</a:t>
            </a:r>
            <a:r>
              <a:rPr lang="ja-JP" altLang="en-US" sz="2800" dirty="0" smtClean="0">
                <a:latin typeface="Arial" charset="0"/>
                <a:ea typeface="ＭＳ Ｐゴシック" charset="0"/>
              </a:rPr>
              <a:t>）</a:t>
            </a:r>
            <a:endParaRPr lang="en-US" altLang="ja-JP" sz="2800" dirty="0" smtClean="0">
              <a:latin typeface="Arial" charset="0"/>
              <a:ea typeface="ＭＳ Ｐゴシック" charset="0"/>
            </a:endParaRPr>
          </a:p>
          <a:p>
            <a:pPr eaLnBrk="1" hangingPunct="1">
              <a:lnSpc>
                <a:spcPct val="90000"/>
              </a:lnSpc>
              <a:defRPr/>
            </a:pPr>
            <a:r>
              <a:rPr lang="ja-JP" altLang="en-US" sz="2800" dirty="0" smtClean="0">
                <a:latin typeface="Arial" charset="0"/>
                <a:ea typeface="ＭＳ Ｐゴシック" charset="0"/>
              </a:rPr>
              <a:t>博士（福祉経営：日本福祉大学から授与）</a:t>
            </a:r>
            <a:endParaRPr lang="ja-JP" altLang="en-US" sz="2800" dirty="0">
              <a:latin typeface="Arial" charset="0"/>
              <a:ea typeface="ＭＳ Ｐゴシック"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8229600" cy="908050"/>
          </a:xfrm>
        </p:spPr>
        <p:txBody>
          <a:bodyPr/>
          <a:lstStyle/>
          <a:p>
            <a:pPr algn="l" eaLnBrk="1" hangingPunct="1">
              <a:defRPr/>
            </a:pPr>
            <a:r>
              <a:rPr lang="ja-JP" altLang="en-US">
                <a:latin typeface="Arial" charset="0"/>
                <a:ea typeface="ＭＳ Ｐゴシック" charset="0"/>
              </a:rPr>
              <a:t>卒後年数別医師数</a:t>
            </a:r>
          </a:p>
        </p:txBody>
      </p:sp>
      <p:sp>
        <p:nvSpPr>
          <p:cNvPr id="18435" name="Rectangle 3"/>
          <p:cNvSpPr>
            <a:spLocks noGrp="1" noChangeArrowheads="1"/>
          </p:cNvSpPr>
          <p:nvPr>
            <p:ph type="body" idx="1"/>
          </p:nvPr>
        </p:nvSpPr>
        <p:spPr/>
        <p:txBody>
          <a:bodyPr/>
          <a:lstStyle/>
          <a:p>
            <a:pPr eaLnBrk="1" hangingPunct="1">
              <a:defRPr/>
            </a:pPr>
            <a:endParaRPr lang="ja-JP">
              <a:latin typeface="Arial" charset="0"/>
              <a:ea typeface="ＭＳ Ｐゴシック" charset="0"/>
            </a:endParaRP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81075"/>
            <a:ext cx="8569325" cy="4625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8437" name="Text Box 5"/>
          <p:cNvSpPr txBox="1">
            <a:spLocks noChangeArrowheads="1"/>
          </p:cNvSpPr>
          <p:nvPr/>
        </p:nvSpPr>
        <p:spPr bwMode="auto">
          <a:xfrm>
            <a:off x="323850" y="6237288"/>
            <a:ext cx="85693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defRPr/>
            </a:pPr>
            <a:r>
              <a:rPr lang="ja-JP" altLang="en-US" sz="1800" smtClean="0">
                <a:solidFill>
                  <a:srgbClr val="000000"/>
                </a:solidFill>
              </a:rPr>
              <a:t>厚生労働省「医師の需給に関する検討会第９回　長谷川敏彦委員資料より</a:t>
            </a:r>
          </a:p>
        </p:txBody>
      </p:sp>
      <p:sp>
        <p:nvSpPr>
          <p:cNvPr id="18438" name="Text Box 6"/>
          <p:cNvSpPr txBox="1">
            <a:spLocks noChangeArrowheads="1"/>
          </p:cNvSpPr>
          <p:nvPr/>
        </p:nvSpPr>
        <p:spPr bwMode="auto">
          <a:xfrm>
            <a:off x="6948488" y="5734050"/>
            <a:ext cx="187166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i="1" smtClean="0">
                <a:solidFill>
                  <a:srgbClr val="000000"/>
                </a:solidFill>
              </a:rPr>
              <a:t>３師調査　</a:t>
            </a:r>
            <a:r>
              <a:rPr lang="en-US" altLang="ja-JP" sz="1800" i="1" smtClean="0">
                <a:solidFill>
                  <a:srgbClr val="000000"/>
                </a:solidFill>
              </a:rPr>
              <a:t>2002</a:t>
            </a:r>
            <a:r>
              <a:rPr lang="en-US" altLang="ja-JP" sz="1800" smtClean="0">
                <a:solidFill>
                  <a:srgbClr val="000000"/>
                </a:solidFill>
              </a:rPr>
              <a:t> </a:t>
            </a: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スクリーンショット 2014-09-30 9.51.13.png"/>
          <p:cNvPicPr>
            <a:picLocks noGrp="1" noChangeAspect="1"/>
          </p:cNvPicPr>
          <p:nvPr>
            <p:ph idx="1"/>
          </p:nvPr>
        </p:nvPicPr>
        <p:blipFill>
          <a:blip r:embed="rId2">
            <a:extLst>
              <a:ext uri="{28A0092B-C50C-407E-A947-70E740481C1C}">
                <a14:useLocalDpi xmlns:a14="http://schemas.microsoft.com/office/drawing/2010/main" val="0"/>
              </a:ext>
            </a:extLst>
          </a:blip>
          <a:srcRect l="-14827" r="-14827"/>
          <a:stretch>
            <a:fillRect/>
          </a:stretch>
        </p:blipFill>
        <p:spPr>
          <a:xfrm>
            <a:off x="-1116013" y="836613"/>
            <a:ext cx="11233151" cy="5738812"/>
          </a:xfrm>
        </p:spPr>
      </p:pic>
      <p:sp>
        <p:nvSpPr>
          <p:cNvPr id="5" name="タイトル 1"/>
          <p:cNvSpPr>
            <a:spLocks noGrp="1"/>
          </p:cNvSpPr>
          <p:nvPr>
            <p:ph type="title"/>
          </p:nvPr>
        </p:nvSpPr>
        <p:spPr>
          <a:xfrm>
            <a:off x="0" y="-15875"/>
            <a:ext cx="8964613" cy="781050"/>
          </a:xfrm>
        </p:spPr>
        <p:txBody>
          <a:bodyPr/>
          <a:lstStyle/>
          <a:p>
            <a:pPr algn="l">
              <a:defRPr/>
            </a:pPr>
            <a:r>
              <a:rPr lang="ja-JP" altLang="en-US" dirty="0" smtClean="0"/>
              <a:t>地方独立行政法人化された病院</a:t>
            </a:r>
            <a:r>
              <a:rPr lang="en-US" altLang="ja-JP" dirty="0" smtClean="0"/>
              <a:t>③</a:t>
            </a:r>
            <a:endParaRPr lang="ja-JP" altLang="en-US" dirty="0"/>
          </a:p>
        </p:txBody>
      </p:sp>
      <p:sp>
        <p:nvSpPr>
          <p:cNvPr id="242691" name="テキスト ボックス 5"/>
          <p:cNvSpPr txBox="1">
            <a:spLocks noChangeArrowheads="1"/>
          </p:cNvSpPr>
          <p:nvPr/>
        </p:nvSpPr>
        <p:spPr bwMode="auto">
          <a:xfrm>
            <a:off x="1187450" y="6488113"/>
            <a:ext cx="705643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総務省「公立病院改革プランの実施状況等」平成</a:t>
            </a:r>
            <a:r>
              <a:rPr lang="en-US" altLang="ja-JP" sz="1800"/>
              <a:t>25</a:t>
            </a:r>
            <a:r>
              <a:rPr lang="ja-JP" altLang="en-US" sz="1800"/>
              <a:t>年</a:t>
            </a:r>
            <a:r>
              <a:rPr lang="en-US" altLang="ja-JP" sz="1800"/>
              <a:t>3</a:t>
            </a:r>
            <a:r>
              <a:rPr lang="ja-JP" altLang="en-US" sz="1800"/>
              <a:t>月末</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534400" cy="1295400"/>
          </a:xfrm>
        </p:spPr>
        <p:txBody>
          <a:bodyPr/>
          <a:lstStyle/>
          <a:p>
            <a:pPr algn="l">
              <a:defRPr/>
            </a:pPr>
            <a:r>
              <a:rPr lang="ja-JP" altLang="en-US" sz="7200" dirty="0" smtClean="0"/>
              <a:t>職員雇用の弾力化</a:t>
            </a:r>
            <a:endParaRPr lang="ja-JP" altLang="en-US" sz="7200" dirty="0"/>
          </a:p>
        </p:txBody>
      </p:sp>
      <p:sp>
        <p:nvSpPr>
          <p:cNvPr id="3" name="コンテンツ プレースホルダー 2"/>
          <p:cNvSpPr>
            <a:spLocks noGrp="1"/>
          </p:cNvSpPr>
          <p:nvPr>
            <p:ph idx="1"/>
          </p:nvPr>
        </p:nvSpPr>
        <p:spPr>
          <a:xfrm>
            <a:off x="0" y="1752600"/>
            <a:ext cx="9144000" cy="5105400"/>
          </a:xfrm>
        </p:spPr>
        <p:txBody>
          <a:bodyPr/>
          <a:lstStyle/>
          <a:p>
            <a:pPr>
              <a:defRPr/>
            </a:pPr>
            <a:r>
              <a:rPr lang="ja-JP" altLang="en-US" sz="5400" dirty="0" smtClean="0"/>
              <a:t>自治体病院が地方独立行政法人を目指す大きな要因としては、職員雇用の弾力化を目指すため</a:t>
            </a:r>
            <a:endParaRPr lang="en-US" altLang="ja-JP" sz="5400" dirty="0" smtClean="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988" y="-15875"/>
            <a:ext cx="8229601" cy="1143000"/>
          </a:xfrm>
        </p:spPr>
        <p:txBody>
          <a:bodyPr/>
          <a:lstStyle/>
          <a:p>
            <a:pPr algn="l">
              <a:defRPr/>
            </a:pPr>
            <a:r>
              <a:rPr lang="ja-JP" altLang="en-US" sz="6000" dirty="0" smtClean="0"/>
              <a:t>職員定数の制約</a:t>
            </a:r>
            <a:endParaRPr lang="ja-JP" altLang="en-US" sz="6000" dirty="0"/>
          </a:p>
        </p:txBody>
      </p:sp>
      <p:sp>
        <p:nvSpPr>
          <p:cNvPr id="3" name="コンテンツ プレースホルダー 2"/>
          <p:cNvSpPr>
            <a:spLocks noGrp="1"/>
          </p:cNvSpPr>
          <p:nvPr>
            <p:ph idx="1"/>
          </p:nvPr>
        </p:nvSpPr>
        <p:spPr>
          <a:xfrm>
            <a:off x="0" y="1412875"/>
            <a:ext cx="9144000" cy="5445125"/>
          </a:xfrm>
        </p:spPr>
        <p:txBody>
          <a:bodyPr/>
          <a:lstStyle/>
          <a:p>
            <a:pPr>
              <a:defRPr/>
            </a:pPr>
            <a:r>
              <a:rPr lang="ja-JP" altLang="en-US" sz="4400" dirty="0" smtClean="0"/>
              <a:t>自治体病院の経営を悪化させる大きな原因が職員定数の制約</a:t>
            </a:r>
            <a:endParaRPr lang="en-US" altLang="ja-JP" sz="4400" dirty="0" smtClean="0"/>
          </a:p>
          <a:p>
            <a:pPr>
              <a:defRPr/>
            </a:pPr>
            <a:r>
              <a:rPr lang="ja-JP" altLang="en-US" sz="4400" dirty="0"/>
              <a:t>現在</a:t>
            </a:r>
            <a:r>
              <a:rPr lang="ja-JP" altLang="en-US" sz="4400" dirty="0" smtClean="0"/>
              <a:t>の</a:t>
            </a:r>
            <a:r>
              <a:rPr lang="ja-JP" altLang="en-US" sz="4400" dirty="0"/>
              <a:t>医療</a:t>
            </a:r>
            <a:r>
              <a:rPr lang="ja-JP" altLang="en-US" sz="4400" dirty="0" smtClean="0"/>
              <a:t>は、人を雇用することで加算を取り、収益を向上させる</a:t>
            </a:r>
            <a:endParaRPr lang="en-US" altLang="ja-JP" sz="4400" dirty="0" smtClean="0"/>
          </a:p>
          <a:p>
            <a:pPr>
              <a:defRPr/>
            </a:pPr>
            <a:r>
              <a:rPr lang="ja-JP" altLang="en-US" sz="4400" dirty="0"/>
              <a:t>職員定数</a:t>
            </a:r>
            <a:r>
              <a:rPr lang="ja-JP" altLang="en-US" sz="4400" dirty="0" smtClean="0"/>
              <a:t>で人の採用を制約することは病院経営にとってはマイナスでしかない</a:t>
            </a:r>
            <a:endParaRPr lang="ja-JP" altLang="en-US" sz="4400" dirty="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11113"/>
            <a:ext cx="9144000" cy="681037"/>
          </a:xfrm>
        </p:spPr>
        <p:txBody>
          <a:bodyPr/>
          <a:lstStyle/>
          <a:p>
            <a:pPr algn="l" eaLnBrk="1" hangingPunct="1">
              <a:defRPr/>
            </a:pPr>
            <a:r>
              <a:rPr lang="ja-JP" altLang="en-US" sz="3200" dirty="0" smtClean="0"/>
              <a:t>公立</a:t>
            </a:r>
            <a:r>
              <a:rPr lang="en-US" altLang="ja-JP" sz="3200" dirty="0" smtClean="0"/>
              <a:t>D</a:t>
            </a:r>
            <a:r>
              <a:rPr lang="ja-JP" altLang="en-US" sz="3200" dirty="0" smtClean="0"/>
              <a:t>病院</a:t>
            </a:r>
            <a:r>
              <a:rPr lang="ja-JP" altLang="en-US" sz="3200" dirty="0"/>
              <a:t>と民間</a:t>
            </a:r>
            <a:r>
              <a:rPr lang="ja-JP" altLang="en-US" sz="3200" dirty="0" smtClean="0"/>
              <a:t>急性期</a:t>
            </a:r>
            <a:r>
              <a:rPr lang="en-US" altLang="ja-JP" sz="3200" dirty="0" smtClean="0"/>
              <a:t>E</a:t>
            </a:r>
            <a:r>
              <a:rPr lang="ja-JP" altLang="en-US" sz="3200" dirty="0" smtClean="0"/>
              <a:t>病院</a:t>
            </a:r>
            <a:r>
              <a:rPr lang="ja-JP" altLang="en-US" sz="3200" dirty="0"/>
              <a:t>との職員数</a:t>
            </a:r>
            <a:r>
              <a:rPr lang="ja-JP" altLang="en-US" sz="3200" dirty="0" smtClean="0"/>
              <a:t>比較</a:t>
            </a:r>
            <a:endParaRPr lang="ja-JP" altLang="ja-JP" sz="4000" dirty="0" smtClean="0"/>
          </a:p>
        </p:txBody>
      </p:sp>
      <p:graphicFrame>
        <p:nvGraphicFramePr>
          <p:cNvPr id="2" name="表プレースホルダー 1"/>
          <p:cNvGraphicFramePr>
            <a:graphicFrameLocks noGrp="1"/>
          </p:cNvGraphicFramePr>
          <p:nvPr>
            <p:ph type="tbl" idx="1"/>
          </p:nvPr>
        </p:nvGraphicFramePr>
        <p:xfrm>
          <a:off x="1908175" y="692150"/>
          <a:ext cx="4679950" cy="6072188"/>
        </p:xfrm>
        <a:graphic>
          <a:graphicData uri="http://schemas.openxmlformats.org/drawingml/2006/table">
            <a:tbl>
              <a:tblPr/>
              <a:tblGrid>
                <a:gridCol w="1615947"/>
                <a:gridCol w="1532001"/>
                <a:gridCol w="1532001"/>
              </a:tblGrid>
              <a:tr h="288088">
                <a:tc>
                  <a:txBody>
                    <a:bodyPr/>
                    <a:lstStyle/>
                    <a:p>
                      <a:pPr algn="l" fontAlgn="ctr"/>
                      <a:endParaRPr lang="ja-JP" altLang="en-US" sz="1100" b="0" i="0" u="none" strike="noStrike" dirty="0">
                        <a:effectLst/>
                        <a:latin typeface="ＭＳ Ｐゴシック"/>
                      </a:endParaRPr>
                    </a:p>
                  </a:txBody>
                  <a:tcPr marL="7593" marR="7593" marT="759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effectLst/>
                          <a:latin typeface="ＭＳ Ｐゴシック"/>
                        </a:rPr>
                        <a:t>　</a:t>
                      </a:r>
                    </a:p>
                  </a:txBody>
                  <a:tcPr marL="7593" marR="7593" marT="759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100" b="0" i="0" u="none" strike="noStrike">
                          <a:effectLst/>
                          <a:latin typeface="ＭＳ Ｐゴシック"/>
                        </a:rPr>
                        <a:t>2008</a:t>
                      </a:r>
                      <a:r>
                        <a:rPr lang="zh-TW" altLang="en-US" sz="1100" b="0" i="0" u="none" strike="noStrike">
                          <a:effectLst/>
                          <a:latin typeface="ＭＳ Ｐゴシック"/>
                        </a:rPr>
                        <a:t>年４月１日現在</a:t>
                      </a:r>
                    </a:p>
                  </a:txBody>
                  <a:tcPr marL="7593" marR="7593" marT="7595" marB="0" anchor="ctr">
                    <a:lnL>
                      <a:noFill/>
                    </a:lnL>
                    <a:lnR>
                      <a:noFill/>
                    </a:lnR>
                    <a:lnT>
                      <a:noFill/>
                    </a:lnT>
                    <a:lnB w="6350" cap="flat" cmpd="sng" algn="ctr">
                      <a:solidFill>
                        <a:srgbClr val="000000"/>
                      </a:solidFill>
                      <a:prstDash val="solid"/>
                      <a:round/>
                      <a:headEnd type="none" w="med" len="med"/>
                      <a:tailEnd type="none" w="med" len="med"/>
                    </a:lnB>
                  </a:tcPr>
                </a:tc>
              </a:tr>
              <a:tr h="251483">
                <a:tc>
                  <a:txBody>
                    <a:bodyPr/>
                    <a:lstStyle/>
                    <a:p>
                      <a:pPr algn="l" fontAlgn="ctr"/>
                      <a:r>
                        <a:rPr lang="ja-JP" altLang="en-US" sz="1600" b="1" i="0" u="none" strike="noStrike" dirty="0">
                          <a:effectLst/>
                          <a:latin typeface="ＭＳ Ｐゴシック"/>
                        </a:rPr>
                        <a:t>　</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dirty="0" smtClean="0">
                          <a:effectLst/>
                          <a:latin typeface="ＭＳ Ｐゴシック"/>
                        </a:rPr>
                        <a:t>公立</a:t>
                      </a:r>
                      <a:r>
                        <a:rPr lang="en-US" altLang="ja-JP" sz="1600" b="1" i="0" u="none" strike="noStrike" dirty="0" smtClean="0">
                          <a:effectLst/>
                          <a:latin typeface="ＭＳ Ｐゴシック"/>
                        </a:rPr>
                        <a:t>D</a:t>
                      </a:r>
                      <a:r>
                        <a:rPr lang="ja-JP" altLang="en-US" sz="1600" b="1" i="0" u="none" strike="noStrike" dirty="0" smtClean="0">
                          <a:effectLst/>
                          <a:latin typeface="ＭＳ Ｐゴシック"/>
                        </a:rPr>
                        <a:t>病院</a:t>
                      </a:r>
                      <a:endParaRPr lang="ja-JP" altLang="en-US" sz="1600" b="1" i="0" u="none" strike="noStrike" dirty="0">
                        <a:effectLst/>
                        <a:latin typeface="ＭＳ Ｐゴシック"/>
                      </a:endParaRP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dirty="0" smtClean="0">
                          <a:effectLst/>
                          <a:latin typeface="ＭＳ Ｐゴシック"/>
                        </a:rPr>
                        <a:t>民間</a:t>
                      </a:r>
                      <a:r>
                        <a:rPr lang="en-US" altLang="ja-JP" sz="1600" b="1" i="0" u="none" strike="noStrike" dirty="0" smtClean="0">
                          <a:effectLst/>
                          <a:latin typeface="ＭＳ Ｐゴシック"/>
                        </a:rPr>
                        <a:t>E</a:t>
                      </a:r>
                      <a:r>
                        <a:rPr lang="ja-JP" altLang="en-US" sz="1600" b="1" i="0" u="none" strike="noStrike" dirty="0" smtClean="0">
                          <a:effectLst/>
                          <a:latin typeface="ＭＳ Ｐゴシック"/>
                        </a:rPr>
                        <a:t>病院</a:t>
                      </a:r>
                      <a:endParaRPr lang="ja-JP" altLang="en-US" sz="1600" b="1" i="0" u="none" strike="noStrike" dirty="0">
                        <a:effectLst/>
                        <a:latin typeface="ＭＳ Ｐゴシック"/>
                      </a:endParaRP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83">
                <a:tc>
                  <a:txBody>
                    <a:bodyPr/>
                    <a:lstStyle/>
                    <a:p>
                      <a:pPr algn="l" fontAlgn="ctr"/>
                      <a:r>
                        <a:rPr lang="ja-JP" altLang="en-US" sz="1600" b="1" i="0" u="none" strike="noStrike" dirty="0">
                          <a:effectLst/>
                          <a:latin typeface="ＭＳ Ｐゴシック"/>
                        </a:rPr>
                        <a:t>病床数</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effectLst/>
                          <a:latin typeface="ＭＳ Ｐゴシック"/>
                        </a:rPr>
                        <a:t>430</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effectLst/>
                          <a:latin typeface="ＭＳ Ｐゴシック"/>
                        </a:rPr>
                        <a:t>471</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83">
                <a:tc>
                  <a:txBody>
                    <a:bodyPr/>
                    <a:lstStyle/>
                    <a:p>
                      <a:pPr algn="l" fontAlgn="ctr"/>
                      <a:r>
                        <a:rPr lang="ja-JP" altLang="en-US" sz="1600" b="1" i="0" u="none" strike="noStrike">
                          <a:effectLst/>
                          <a:latin typeface="ＭＳ Ｐゴシック"/>
                        </a:rPr>
                        <a:t>職員数</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effectLst/>
                          <a:latin typeface="ＭＳ Ｐゴシック"/>
                        </a:rPr>
                        <a:t>625</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effectLst/>
                          <a:latin typeface="ＭＳ Ｐゴシック"/>
                        </a:rPr>
                        <a:t>1434</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83">
                <a:tc>
                  <a:txBody>
                    <a:bodyPr/>
                    <a:lstStyle/>
                    <a:p>
                      <a:pPr algn="l" fontAlgn="ctr"/>
                      <a:r>
                        <a:rPr lang="ja-JP" altLang="en-US" sz="1600" b="1" i="0" u="none" strike="noStrike">
                          <a:effectLst/>
                          <a:latin typeface="ＭＳ Ｐゴシック"/>
                        </a:rPr>
                        <a:t>常勤医師</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a:effectLst/>
                          <a:latin typeface="ＭＳ Ｐゴシック"/>
                        </a:rPr>
                        <a:t>81</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dirty="0">
                          <a:effectLst/>
                          <a:latin typeface="ＭＳ Ｐゴシック"/>
                        </a:rPr>
                        <a:t>133</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83">
                <a:tc>
                  <a:txBody>
                    <a:bodyPr/>
                    <a:lstStyle/>
                    <a:p>
                      <a:pPr algn="l" fontAlgn="ctr"/>
                      <a:r>
                        <a:rPr lang="ja-JP" altLang="en-US" sz="1600" b="1" i="0" u="none" strike="noStrike">
                          <a:effectLst/>
                          <a:latin typeface="ＭＳ Ｐゴシック"/>
                        </a:rPr>
                        <a:t>研修医　</a:t>
                      </a:r>
                    </a:p>
                  </a:txBody>
                  <a:tcPr marL="7593" marR="7593" marT="759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a:effectLst/>
                          <a:latin typeface="ＭＳ Ｐゴシック"/>
                        </a:rPr>
                        <a:t>19</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1" i="0" u="none" strike="noStrike" dirty="0">
                          <a:effectLst/>
                          <a:latin typeface="ＭＳ Ｐゴシック"/>
                        </a:rPr>
                        <a:t>-</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83">
                <a:tc>
                  <a:txBody>
                    <a:bodyPr/>
                    <a:lstStyle/>
                    <a:p>
                      <a:pPr algn="l" fontAlgn="ctr"/>
                      <a:r>
                        <a:rPr lang="ja-JP" altLang="en-US" sz="1600" b="1" i="0" u="none" strike="noStrike">
                          <a:effectLst/>
                          <a:latin typeface="ＭＳ Ｐゴシック"/>
                        </a:rPr>
                        <a:t>歯科医師</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a:effectLst/>
                          <a:latin typeface="ＭＳ Ｐゴシック"/>
                        </a:rPr>
                        <a:t>0</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dirty="0">
                          <a:effectLst/>
                          <a:latin typeface="ＭＳ Ｐゴシック"/>
                        </a:rPr>
                        <a:t>4</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83">
                <a:tc>
                  <a:txBody>
                    <a:bodyPr/>
                    <a:lstStyle/>
                    <a:p>
                      <a:pPr algn="l" fontAlgn="ctr"/>
                      <a:r>
                        <a:rPr lang="ja-JP" altLang="en-US" sz="1600" b="1" i="0" u="none" strike="noStrike">
                          <a:effectLst/>
                          <a:latin typeface="ＭＳ Ｐゴシック"/>
                        </a:rPr>
                        <a:t>看護師</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a:effectLst/>
                          <a:latin typeface="ＭＳ Ｐゴシック"/>
                        </a:rPr>
                        <a:t>315</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dirty="0">
                          <a:effectLst/>
                          <a:latin typeface="ＭＳ Ｐゴシック"/>
                        </a:rPr>
                        <a:t>519</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83">
                <a:tc>
                  <a:txBody>
                    <a:bodyPr/>
                    <a:lstStyle/>
                    <a:p>
                      <a:pPr algn="l" fontAlgn="ctr"/>
                      <a:r>
                        <a:rPr lang="ja-JP" altLang="en-US" sz="1600" b="1" i="0" u="none" strike="noStrike">
                          <a:effectLst/>
                          <a:latin typeface="ＭＳ Ｐゴシック"/>
                        </a:rPr>
                        <a:t>助産師</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a:effectLst/>
                          <a:latin typeface="ＭＳ Ｐゴシック"/>
                        </a:rPr>
                        <a:t>15</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dirty="0">
                          <a:effectLst/>
                          <a:latin typeface="ＭＳ Ｐゴシック"/>
                        </a:rPr>
                        <a:t>27</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83">
                <a:tc>
                  <a:txBody>
                    <a:bodyPr/>
                    <a:lstStyle/>
                    <a:p>
                      <a:pPr algn="l" fontAlgn="ctr"/>
                      <a:r>
                        <a:rPr lang="ja-JP" altLang="en-US" sz="1600" b="1" i="0" u="none" strike="noStrike">
                          <a:effectLst/>
                          <a:latin typeface="ＭＳ Ｐゴシック"/>
                        </a:rPr>
                        <a:t>准看護師</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a:effectLst/>
                          <a:latin typeface="ＭＳ Ｐゴシック"/>
                        </a:rPr>
                        <a:t>17</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dirty="0">
                          <a:effectLst/>
                          <a:latin typeface="ＭＳ Ｐゴシック"/>
                        </a:rPr>
                        <a:t>41</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83">
                <a:tc>
                  <a:txBody>
                    <a:bodyPr/>
                    <a:lstStyle/>
                    <a:p>
                      <a:pPr algn="l" fontAlgn="ctr"/>
                      <a:r>
                        <a:rPr lang="ja-JP" altLang="en-US" sz="1600" b="1" i="0" u="none" strike="noStrike" dirty="0">
                          <a:effectLst/>
                          <a:latin typeface="ＭＳ Ｐゴシック"/>
                        </a:rPr>
                        <a:t>薬剤師</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a:effectLst/>
                          <a:latin typeface="ＭＳ Ｐゴシック"/>
                        </a:rPr>
                        <a:t>18</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dirty="0">
                          <a:effectLst/>
                          <a:latin typeface="ＭＳ Ｐゴシック"/>
                        </a:rPr>
                        <a:t>19</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83">
                <a:tc>
                  <a:txBody>
                    <a:bodyPr/>
                    <a:lstStyle/>
                    <a:p>
                      <a:pPr algn="l" fontAlgn="ctr"/>
                      <a:r>
                        <a:rPr lang="ja-JP" altLang="en-US" sz="1600" b="1" i="0" u="none" strike="noStrike" dirty="0">
                          <a:solidFill>
                            <a:schemeClr val="tx1"/>
                          </a:solidFill>
                          <a:effectLst/>
                          <a:latin typeface="ＭＳ Ｐゴシック"/>
                        </a:rPr>
                        <a:t>理学療法士</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600" b="1" i="0" u="none" strike="noStrike">
                          <a:solidFill>
                            <a:schemeClr val="tx1"/>
                          </a:solidFill>
                          <a:effectLst/>
                          <a:latin typeface="ＭＳ Ｐゴシック"/>
                        </a:rPr>
                        <a:t>4</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600" b="1" i="0" u="none" strike="noStrike" dirty="0">
                          <a:solidFill>
                            <a:schemeClr val="tx1"/>
                          </a:solidFill>
                          <a:effectLst/>
                          <a:latin typeface="ＭＳ Ｐゴシック"/>
                        </a:rPr>
                        <a:t>59</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51483">
                <a:tc>
                  <a:txBody>
                    <a:bodyPr/>
                    <a:lstStyle/>
                    <a:p>
                      <a:pPr algn="l" fontAlgn="ctr"/>
                      <a:r>
                        <a:rPr lang="ja-JP" altLang="en-US" sz="1600" b="1" i="0" u="none" strike="noStrike" dirty="0">
                          <a:solidFill>
                            <a:schemeClr val="tx1"/>
                          </a:solidFill>
                          <a:effectLst/>
                          <a:latin typeface="ＭＳ Ｐゴシック"/>
                        </a:rPr>
                        <a:t>作業療法士</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600" b="1" i="0" u="none" strike="noStrike">
                          <a:solidFill>
                            <a:schemeClr val="tx1"/>
                          </a:solidFill>
                          <a:effectLst/>
                          <a:latin typeface="ＭＳ Ｐゴシック"/>
                        </a:rPr>
                        <a:t>0</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600" b="1" i="0" u="none" strike="noStrike" dirty="0">
                          <a:solidFill>
                            <a:schemeClr val="tx1"/>
                          </a:solidFill>
                          <a:effectLst/>
                          <a:latin typeface="ＭＳ Ｐゴシック"/>
                        </a:rPr>
                        <a:t>34</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51483">
                <a:tc>
                  <a:txBody>
                    <a:bodyPr/>
                    <a:lstStyle/>
                    <a:p>
                      <a:pPr algn="l" fontAlgn="ctr"/>
                      <a:r>
                        <a:rPr lang="ja-JP" altLang="en-US" sz="1600" b="1" i="0" u="none" strike="noStrike" dirty="0">
                          <a:solidFill>
                            <a:schemeClr val="tx1"/>
                          </a:solidFill>
                          <a:effectLst/>
                          <a:latin typeface="ＭＳ Ｐゴシック"/>
                        </a:rPr>
                        <a:t>言語聴覚士</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600" b="1" i="0" u="none" strike="noStrike">
                          <a:solidFill>
                            <a:schemeClr val="tx1"/>
                          </a:solidFill>
                          <a:effectLst/>
                          <a:latin typeface="ＭＳ Ｐゴシック"/>
                        </a:rPr>
                        <a:t>0</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600" b="1" i="0" u="none" strike="noStrike" dirty="0">
                          <a:solidFill>
                            <a:schemeClr val="tx1"/>
                          </a:solidFill>
                          <a:effectLst/>
                          <a:latin typeface="ＭＳ Ｐゴシック"/>
                        </a:rPr>
                        <a:t>15</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51483">
                <a:tc>
                  <a:txBody>
                    <a:bodyPr/>
                    <a:lstStyle/>
                    <a:p>
                      <a:pPr algn="l" fontAlgn="ctr"/>
                      <a:r>
                        <a:rPr lang="zh-TW" altLang="en-US" sz="1600" b="1" i="0" u="none" strike="noStrike" dirty="0">
                          <a:solidFill>
                            <a:schemeClr val="tx1"/>
                          </a:solidFill>
                          <a:effectLst/>
                          <a:latin typeface="ＭＳ Ｐゴシック"/>
                        </a:rPr>
                        <a:t>診療放射線技師</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600" b="1" i="0" u="none" strike="noStrike">
                          <a:solidFill>
                            <a:schemeClr val="tx1"/>
                          </a:solidFill>
                          <a:effectLst/>
                          <a:latin typeface="ＭＳ Ｐゴシック"/>
                        </a:rPr>
                        <a:t>18</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600" b="1" i="0" u="none" strike="noStrike" dirty="0">
                          <a:solidFill>
                            <a:schemeClr val="tx1"/>
                          </a:solidFill>
                          <a:effectLst/>
                          <a:latin typeface="ＭＳ Ｐゴシック"/>
                        </a:rPr>
                        <a:t>29</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51483">
                <a:tc>
                  <a:txBody>
                    <a:bodyPr/>
                    <a:lstStyle/>
                    <a:p>
                      <a:pPr algn="l" fontAlgn="ctr"/>
                      <a:r>
                        <a:rPr lang="zh-TW" altLang="en-US" sz="1600" b="1" i="0" u="none" strike="noStrike" dirty="0">
                          <a:solidFill>
                            <a:schemeClr val="tx1"/>
                          </a:solidFill>
                          <a:effectLst/>
                          <a:latin typeface="ＭＳ Ｐゴシック"/>
                        </a:rPr>
                        <a:t>臨床検査技師</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600" b="1" i="0" u="none" strike="noStrike">
                          <a:solidFill>
                            <a:schemeClr val="tx1"/>
                          </a:solidFill>
                          <a:effectLst/>
                          <a:latin typeface="ＭＳ Ｐゴシック"/>
                        </a:rPr>
                        <a:t>29</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600" b="1" i="0" u="none" strike="noStrike" dirty="0">
                          <a:solidFill>
                            <a:schemeClr val="tx1"/>
                          </a:solidFill>
                          <a:effectLst/>
                          <a:latin typeface="ＭＳ Ｐゴシック"/>
                        </a:rPr>
                        <a:t>51</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51483">
                <a:tc>
                  <a:txBody>
                    <a:bodyPr/>
                    <a:lstStyle/>
                    <a:p>
                      <a:pPr algn="l" fontAlgn="ctr"/>
                      <a:r>
                        <a:rPr lang="ja-JP" altLang="en-US" sz="1600" b="1" i="0" u="none" strike="noStrike" dirty="0">
                          <a:solidFill>
                            <a:schemeClr val="tx1"/>
                          </a:solidFill>
                          <a:effectLst/>
                          <a:latin typeface="ＭＳ Ｐゴシック"/>
                        </a:rPr>
                        <a:t>臨床工学技士</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600" b="1" i="0" u="none" strike="noStrike" dirty="0">
                          <a:solidFill>
                            <a:schemeClr val="tx1"/>
                          </a:solidFill>
                          <a:effectLst/>
                          <a:latin typeface="ＭＳ Ｐゴシック"/>
                        </a:rPr>
                        <a:t>2</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600" b="1" i="0" u="none" strike="noStrike" dirty="0">
                          <a:solidFill>
                            <a:schemeClr val="tx1"/>
                          </a:solidFill>
                          <a:effectLst/>
                          <a:latin typeface="ＭＳ Ｐゴシック"/>
                        </a:rPr>
                        <a:t>23</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51483">
                <a:tc>
                  <a:txBody>
                    <a:bodyPr/>
                    <a:lstStyle/>
                    <a:p>
                      <a:pPr algn="l" fontAlgn="ctr"/>
                      <a:r>
                        <a:rPr lang="ja-JP" altLang="en-US" sz="1600" b="1" i="0" u="none" strike="noStrike">
                          <a:effectLst/>
                          <a:latin typeface="ＭＳ Ｐゴシック"/>
                        </a:rPr>
                        <a:t>視能訓練士</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a:effectLst/>
                          <a:latin typeface="ＭＳ Ｐゴシック"/>
                        </a:rPr>
                        <a:t>2</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dirty="0">
                          <a:effectLst/>
                          <a:latin typeface="ＭＳ Ｐゴシック"/>
                        </a:rPr>
                        <a:t>1</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83">
                <a:tc>
                  <a:txBody>
                    <a:bodyPr/>
                    <a:lstStyle/>
                    <a:p>
                      <a:pPr algn="l" fontAlgn="ctr"/>
                      <a:r>
                        <a:rPr lang="ja-JP" altLang="en-US" sz="1600" b="1" i="0" u="none" strike="noStrike">
                          <a:effectLst/>
                          <a:latin typeface="ＭＳ Ｐゴシック"/>
                        </a:rPr>
                        <a:t>保健師</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a:effectLst/>
                          <a:latin typeface="ＭＳ Ｐゴシック"/>
                        </a:rPr>
                        <a:t>0</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dirty="0">
                          <a:effectLst/>
                          <a:latin typeface="ＭＳ Ｐゴシック"/>
                        </a:rPr>
                        <a:t>10</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83">
                <a:tc>
                  <a:txBody>
                    <a:bodyPr/>
                    <a:lstStyle/>
                    <a:p>
                      <a:pPr algn="l" fontAlgn="ctr"/>
                      <a:r>
                        <a:rPr lang="ja-JP" altLang="en-US" sz="1600" b="1" i="0" u="none" strike="noStrike">
                          <a:effectLst/>
                          <a:latin typeface="ＭＳ Ｐゴシック"/>
                        </a:rPr>
                        <a:t>社会福祉士</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a:effectLst/>
                          <a:latin typeface="ＭＳ Ｐゴシック"/>
                        </a:rPr>
                        <a:t>0</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dirty="0">
                          <a:effectLst/>
                          <a:latin typeface="ＭＳ Ｐゴシック"/>
                        </a:rPr>
                        <a:t>5</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83">
                <a:tc>
                  <a:txBody>
                    <a:bodyPr/>
                    <a:lstStyle/>
                    <a:p>
                      <a:pPr algn="l" fontAlgn="ctr"/>
                      <a:r>
                        <a:rPr lang="ja-JP" altLang="en-US" sz="1600" b="1" i="0" u="none" strike="noStrike">
                          <a:effectLst/>
                          <a:latin typeface="ＭＳ Ｐゴシック"/>
                        </a:rPr>
                        <a:t>介護福祉士</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a:effectLst/>
                          <a:latin typeface="ＭＳ Ｐゴシック"/>
                        </a:rPr>
                        <a:t>0</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dirty="0">
                          <a:effectLst/>
                          <a:latin typeface="ＭＳ Ｐゴシック"/>
                        </a:rPr>
                        <a:t>20</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83">
                <a:tc>
                  <a:txBody>
                    <a:bodyPr/>
                    <a:lstStyle/>
                    <a:p>
                      <a:pPr algn="l" fontAlgn="ctr"/>
                      <a:r>
                        <a:rPr lang="ja-JP" altLang="en-US" sz="1600" b="1" i="0" u="none" strike="noStrike">
                          <a:effectLst/>
                          <a:latin typeface="ＭＳ Ｐゴシック"/>
                        </a:rPr>
                        <a:t>管理栄養士</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a:effectLst/>
                          <a:latin typeface="ＭＳ Ｐゴシック"/>
                        </a:rPr>
                        <a:t>4</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dirty="0">
                          <a:effectLst/>
                          <a:latin typeface="ＭＳ Ｐゴシック"/>
                        </a:rPr>
                        <a:t>7</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83">
                <a:tc>
                  <a:txBody>
                    <a:bodyPr/>
                    <a:lstStyle/>
                    <a:p>
                      <a:pPr algn="l" fontAlgn="ctr"/>
                      <a:r>
                        <a:rPr lang="ja-JP" altLang="en-US" sz="1600" b="1" i="0" u="none" strike="noStrike">
                          <a:effectLst/>
                          <a:latin typeface="ＭＳ Ｐゴシック"/>
                        </a:rPr>
                        <a:t>歯科衛生士</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a:effectLst/>
                          <a:latin typeface="ＭＳ Ｐゴシック"/>
                        </a:rPr>
                        <a:t>0</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dirty="0">
                          <a:effectLst/>
                          <a:latin typeface="ＭＳ Ｐゴシック"/>
                        </a:rPr>
                        <a:t>4</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83">
                <a:tc>
                  <a:txBody>
                    <a:bodyPr/>
                    <a:lstStyle/>
                    <a:p>
                      <a:pPr algn="l" fontAlgn="ctr"/>
                      <a:r>
                        <a:rPr lang="ja-JP" altLang="en-US" sz="1600" b="1" i="0" u="none" strike="noStrike">
                          <a:effectLst/>
                          <a:latin typeface="ＭＳ Ｐゴシック"/>
                        </a:rPr>
                        <a:t>医療心理士</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a:effectLst/>
                          <a:latin typeface="ＭＳ Ｐゴシック"/>
                        </a:rPr>
                        <a:t>0</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1" i="0" u="none" strike="noStrike" dirty="0">
                          <a:effectLst/>
                          <a:latin typeface="ＭＳ Ｐゴシック"/>
                        </a:rPr>
                        <a:t>4</a:t>
                      </a:r>
                    </a:p>
                  </a:txBody>
                  <a:tcPr marL="7593" marR="7593" marT="7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245864" name="テキスト ボックス 2"/>
          <p:cNvSpPr txBox="1">
            <a:spLocks noChangeArrowheads="1"/>
          </p:cNvSpPr>
          <p:nvPr/>
        </p:nvSpPr>
        <p:spPr bwMode="auto">
          <a:xfrm>
            <a:off x="6732588" y="6308725"/>
            <a:ext cx="15843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報告者作成</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1"/>
          <p:cNvSpPr>
            <a:spLocks noGrp="1"/>
          </p:cNvSpPr>
          <p:nvPr>
            <p:ph type="title"/>
          </p:nvPr>
        </p:nvSpPr>
        <p:spPr/>
        <p:txBody>
          <a:bodyPr/>
          <a:lstStyle/>
          <a:p>
            <a:pPr>
              <a:defRPr/>
            </a:pPr>
            <a:endParaRPr lang="ja-JP" altLang="en-US">
              <a:latin typeface="Arial" charset="0"/>
              <a:ea typeface="ＭＳ Ｐゴシック" charset="0"/>
            </a:endParaRPr>
          </a:p>
        </p:txBody>
      </p:sp>
      <p:pic>
        <p:nvPicPr>
          <p:cNvPr id="66563"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107950" y="-3175"/>
            <a:ext cx="8994775" cy="6456363"/>
          </a:xfrm>
        </p:spPr>
      </p:pic>
      <p:sp>
        <p:nvSpPr>
          <p:cNvPr id="247811" name="テキスト ボックス 3"/>
          <p:cNvSpPr txBox="1">
            <a:spLocks noChangeArrowheads="1"/>
          </p:cNvSpPr>
          <p:nvPr/>
        </p:nvSpPr>
        <p:spPr bwMode="auto">
          <a:xfrm>
            <a:off x="323850" y="6396038"/>
            <a:ext cx="87122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zh-TW" altLang="en-US" sz="2300">
                <a:solidFill>
                  <a:srgbClr val="000000"/>
                </a:solidFill>
                <a:latin typeface="ＭＳ ゴシック" charset="0"/>
                <a:ea typeface="ＭＳ ゴシック" charset="0"/>
                <a:cs typeface="ＭＳ ゴシック" charset="0"/>
              </a:rPr>
              <a:t>厚生労働省保険局医療課</a:t>
            </a:r>
            <a:r>
              <a:rPr lang="ja-JP" altLang="en-US" sz="2300">
                <a:solidFill>
                  <a:srgbClr val="000000"/>
                </a:solidFill>
                <a:latin typeface="ＭＳ ゴシック" charset="0"/>
                <a:ea typeface="ＭＳ ゴシック" charset="0"/>
                <a:cs typeface="ＭＳ ゴシック" charset="0"/>
              </a:rPr>
              <a:t>「平成</a:t>
            </a:r>
            <a:r>
              <a:rPr lang="en-US" altLang="ja-JP" sz="2300">
                <a:solidFill>
                  <a:srgbClr val="000000"/>
                </a:solidFill>
                <a:latin typeface="ＭＳ ゴシック" charset="0"/>
                <a:ea typeface="ＭＳ ゴシック" charset="0"/>
                <a:cs typeface="ＭＳ ゴシック" charset="0"/>
              </a:rPr>
              <a:t>24</a:t>
            </a:r>
            <a:r>
              <a:rPr lang="ja-JP" altLang="en-US" sz="2300">
                <a:solidFill>
                  <a:srgbClr val="000000"/>
                </a:solidFill>
                <a:latin typeface="ＭＳ ゴシック" charset="0"/>
                <a:ea typeface="ＭＳ ゴシック" charset="0"/>
                <a:cs typeface="ＭＳ ゴシック" charset="0"/>
              </a:rPr>
              <a:t>年度診療報酬改定の概要」</a:t>
            </a:r>
          </a:p>
        </p:txBody>
      </p:sp>
      <p:sp>
        <p:nvSpPr>
          <p:cNvPr id="66565" name="スライド番号プレースホルダー 5"/>
          <p:cNvSpPr>
            <a:spLocks noGrp="1"/>
          </p:cNvSpPr>
          <p:nvPr>
            <p:ph type="sldNum" sz="quarter" idx="1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defRPr/>
            </a:pPr>
            <a:fld id="{7F1FA11A-23A7-524C-981D-077DABCCDE4D}" type="slidenum">
              <a:rPr lang="ja-JP" altLang="en-US" sz="2000" smtClean="0">
                <a:solidFill>
                  <a:srgbClr val="000000"/>
                </a:solidFill>
                <a:latin typeface="ＭＳ ゴシック" charset="0"/>
                <a:ea typeface="ＭＳ ゴシック" charset="0"/>
                <a:cs typeface="ＭＳ ゴシック" charset="0"/>
              </a:rPr>
              <a:pPr>
                <a:defRPr/>
              </a:pPr>
              <a:t>204</a:t>
            </a:fld>
            <a:endParaRPr lang="ja-JP" altLang="en-US" sz="2000" smtClean="0">
              <a:solidFill>
                <a:srgbClr val="000000"/>
              </a:solidFill>
              <a:latin typeface="ＭＳ ゴシック" charset="0"/>
              <a:ea typeface="ＭＳ ゴシック" charset="0"/>
              <a:cs typeface="ＭＳ ゴシック" charset="0"/>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a:xfrm>
            <a:off x="0" y="0"/>
            <a:ext cx="9144000" cy="2286000"/>
          </a:xfrm>
        </p:spPr>
        <p:txBody>
          <a:bodyPr/>
          <a:lstStyle/>
          <a:p>
            <a:pPr algn="l">
              <a:defRPr/>
            </a:pPr>
            <a:r>
              <a:rPr lang="ja-JP" altLang="en-US" sz="6600">
                <a:latin typeface="Arial" charset="0"/>
                <a:ea typeface="ＭＳ Ｐゴシック" charset="0"/>
              </a:rPr>
              <a:t>職員が研修していないと</a:t>
            </a:r>
            <a:r>
              <a:rPr lang="en-US" altLang="ja-JP" sz="6600">
                <a:latin typeface="Arial" charset="0"/>
                <a:ea typeface="ＭＳ Ｐゴシック" charset="0"/>
              </a:rPr>
              <a:t/>
            </a:r>
            <a:br>
              <a:rPr lang="en-US" altLang="ja-JP" sz="6600">
                <a:latin typeface="Arial" charset="0"/>
                <a:ea typeface="ＭＳ Ｐゴシック" charset="0"/>
              </a:rPr>
            </a:br>
            <a:r>
              <a:rPr lang="ja-JP" altLang="en-US" sz="6600">
                <a:latin typeface="Arial" charset="0"/>
                <a:ea typeface="ＭＳ Ｐゴシック" charset="0"/>
              </a:rPr>
              <a:t>加算が取れない</a:t>
            </a:r>
          </a:p>
        </p:txBody>
      </p:sp>
      <p:sp>
        <p:nvSpPr>
          <p:cNvPr id="67587" name="コンテンツ プレースホルダー 2"/>
          <p:cNvSpPr>
            <a:spLocks noGrp="1"/>
          </p:cNvSpPr>
          <p:nvPr>
            <p:ph idx="1"/>
          </p:nvPr>
        </p:nvSpPr>
        <p:spPr>
          <a:xfrm>
            <a:off x="36513" y="2209800"/>
            <a:ext cx="9107487" cy="4648200"/>
          </a:xfrm>
        </p:spPr>
        <p:txBody>
          <a:bodyPr/>
          <a:lstStyle/>
          <a:p>
            <a:pPr>
              <a:defRPr/>
            </a:pPr>
            <a:r>
              <a:rPr lang="ja-JP" altLang="en-US" sz="4800">
                <a:latin typeface="Arial" charset="0"/>
                <a:ea typeface="ＭＳ Ｐゴシック" charset="0"/>
              </a:rPr>
              <a:t>職員が研修していないと加算が取れない、病院管理の進歩に遅れていく</a:t>
            </a:r>
            <a:endParaRPr lang="en-US" altLang="ja-JP" sz="4800">
              <a:latin typeface="Arial" charset="0"/>
              <a:ea typeface="ＭＳ Ｐゴシック" charset="0"/>
            </a:endParaRPr>
          </a:p>
          <a:p>
            <a:pPr>
              <a:defRPr/>
            </a:pPr>
            <a:r>
              <a:rPr lang="ja-JP" altLang="en-US" sz="4800">
                <a:latin typeface="Arial" charset="0"/>
                <a:ea typeface="ＭＳ Ｐゴシック" charset="0"/>
              </a:rPr>
              <a:t>職員が研修できる余裕を持たなければならない</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 y="0"/>
            <a:ext cx="9480550" cy="1981200"/>
          </a:xfrm>
        </p:spPr>
        <p:txBody>
          <a:bodyPr/>
          <a:lstStyle/>
          <a:p>
            <a:pPr algn="l">
              <a:defRPr/>
            </a:pPr>
            <a:r>
              <a:rPr lang="ja-JP" altLang="en-US" sz="6600" dirty="0" smtClean="0"/>
              <a:t>人事の縛りの厳しい</a:t>
            </a:r>
            <a:r>
              <a:rPr lang="en-US" altLang="ja-JP" sz="6600" dirty="0" smtClean="0"/>
              <a:t/>
            </a:r>
            <a:br>
              <a:rPr lang="en-US" altLang="ja-JP" sz="6600" dirty="0" smtClean="0"/>
            </a:br>
            <a:r>
              <a:rPr lang="ja-JP" altLang="en-US" sz="6600" dirty="0" smtClean="0"/>
              <a:t>自治体では選択肢の一つ</a:t>
            </a:r>
            <a:endParaRPr lang="ja-JP" altLang="en-US" sz="6600" dirty="0"/>
          </a:p>
        </p:txBody>
      </p:sp>
      <p:sp>
        <p:nvSpPr>
          <p:cNvPr id="3" name="コンテンツ プレースホルダー 2"/>
          <p:cNvSpPr>
            <a:spLocks noGrp="1"/>
          </p:cNvSpPr>
          <p:nvPr>
            <p:ph idx="1"/>
          </p:nvPr>
        </p:nvSpPr>
        <p:spPr>
          <a:xfrm>
            <a:off x="0" y="1981200"/>
            <a:ext cx="9601200" cy="4876800"/>
          </a:xfrm>
        </p:spPr>
        <p:txBody>
          <a:bodyPr/>
          <a:lstStyle/>
          <a:p>
            <a:pPr>
              <a:defRPr/>
            </a:pPr>
            <a:r>
              <a:rPr lang="ja-JP" altLang="en-US" sz="5400" dirty="0" smtClean="0"/>
              <a:t>都道府県・政令指定都市など人事の縛りの厳しい大規模自治体では病院の裁量を広げるため地方独法とするのも選択の一つ</a:t>
            </a:r>
            <a:endParaRPr lang="ja-JP" altLang="en-US" sz="5400" dirty="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295400"/>
          </a:xfrm>
        </p:spPr>
        <p:txBody>
          <a:bodyPr/>
          <a:lstStyle/>
          <a:p>
            <a:pPr algn="l">
              <a:defRPr/>
            </a:pPr>
            <a:r>
              <a:rPr lang="ja-JP" altLang="en-US" sz="6600" dirty="0" smtClean="0"/>
              <a:t>地公法全部・一部適用</a:t>
            </a:r>
            <a:endParaRPr lang="ja-JP" altLang="en-US" sz="6600" dirty="0"/>
          </a:p>
        </p:txBody>
      </p:sp>
      <p:sp>
        <p:nvSpPr>
          <p:cNvPr id="3" name="コンテンツ プレースホルダー 2"/>
          <p:cNvSpPr>
            <a:spLocks noGrp="1"/>
          </p:cNvSpPr>
          <p:nvPr>
            <p:ph idx="1"/>
          </p:nvPr>
        </p:nvSpPr>
        <p:spPr>
          <a:xfrm>
            <a:off x="0" y="1524000"/>
            <a:ext cx="9144000" cy="5334000"/>
          </a:xfrm>
        </p:spPr>
        <p:txBody>
          <a:bodyPr/>
          <a:lstStyle/>
          <a:p>
            <a:pPr>
              <a:defRPr/>
            </a:pPr>
            <a:r>
              <a:rPr lang="ja-JP" altLang="en-US" sz="5400" dirty="0" smtClean="0"/>
              <a:t>ただし、職員採用に関しての裁量があれば、地方公営企業法全部適用・一部適用でも構わないと考える</a:t>
            </a:r>
            <a:endParaRPr lang="ja-JP" altLang="en-US" sz="5400" dirty="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463" y="9525"/>
            <a:ext cx="9126537" cy="1438275"/>
          </a:xfrm>
        </p:spPr>
        <p:txBody>
          <a:bodyPr/>
          <a:lstStyle/>
          <a:p>
            <a:pPr algn="l">
              <a:defRPr/>
            </a:pPr>
            <a:r>
              <a:rPr lang="ja-JP" altLang="en-US" sz="8000" dirty="0" smtClean="0"/>
              <a:t>公務員型地方独法</a:t>
            </a:r>
            <a:endParaRPr lang="ja-JP" altLang="en-US" sz="8000" dirty="0"/>
          </a:p>
        </p:txBody>
      </p:sp>
      <p:sp>
        <p:nvSpPr>
          <p:cNvPr id="3" name="コンテンツ プレースホルダー 2"/>
          <p:cNvSpPr>
            <a:spLocks noGrp="1"/>
          </p:cNvSpPr>
          <p:nvPr>
            <p:ph idx="1"/>
          </p:nvPr>
        </p:nvSpPr>
        <p:spPr>
          <a:xfrm>
            <a:off x="0" y="1371600"/>
            <a:ext cx="9144000" cy="5486400"/>
          </a:xfrm>
        </p:spPr>
        <p:txBody>
          <a:bodyPr/>
          <a:lstStyle/>
          <a:p>
            <a:pPr>
              <a:defRPr/>
            </a:pPr>
            <a:r>
              <a:rPr lang="ja-JP" altLang="ja-JP" sz="5400" dirty="0"/>
              <a:t>総務省は「簡素で効率的な政府を実現するための行政改革の推進に関する法律」の第５５条</a:t>
            </a:r>
            <a:r>
              <a:rPr lang="ja-JP" altLang="ja-JP" sz="5400" dirty="0" smtClean="0"/>
              <a:t>５項</a:t>
            </a:r>
            <a:r>
              <a:rPr lang="ja-JP" altLang="en-US" sz="5400" dirty="0" smtClean="0"/>
              <a:t>などを</a:t>
            </a:r>
            <a:r>
              <a:rPr lang="ja-JP" altLang="ja-JP" sz="5400" dirty="0" smtClean="0"/>
              <a:t>根拠</a:t>
            </a:r>
            <a:r>
              <a:rPr lang="ja-JP" altLang="ja-JP" sz="5400" dirty="0"/>
              <a:t>に「非公務員型」の地方独立行政法人を原則として</a:t>
            </a:r>
            <a:r>
              <a:rPr lang="ja-JP" altLang="ja-JP" sz="5400" dirty="0" smtClean="0"/>
              <a:t>いる</a:t>
            </a:r>
            <a:endParaRPr lang="en-US" altLang="ja-JP" sz="5400" dirty="0" smtClean="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448800" cy="1143000"/>
          </a:xfrm>
        </p:spPr>
        <p:txBody>
          <a:bodyPr/>
          <a:lstStyle/>
          <a:p>
            <a:pPr algn="l">
              <a:defRPr/>
            </a:pPr>
            <a:r>
              <a:rPr lang="ja-JP" altLang="en-US" sz="6000" dirty="0" smtClean="0"/>
              <a:t>行政組織事務は自治事務</a:t>
            </a:r>
            <a:endParaRPr lang="ja-JP" altLang="en-US" sz="6000" dirty="0"/>
          </a:p>
        </p:txBody>
      </p:sp>
      <p:sp>
        <p:nvSpPr>
          <p:cNvPr id="3" name="コンテンツ プレースホルダー 2"/>
          <p:cNvSpPr>
            <a:spLocks noGrp="1"/>
          </p:cNvSpPr>
          <p:nvPr>
            <p:ph idx="1"/>
          </p:nvPr>
        </p:nvSpPr>
        <p:spPr>
          <a:xfrm>
            <a:off x="0" y="1219200"/>
            <a:ext cx="9753600" cy="5638800"/>
          </a:xfrm>
        </p:spPr>
        <p:txBody>
          <a:bodyPr/>
          <a:lstStyle/>
          <a:p>
            <a:pPr>
              <a:defRPr/>
            </a:pPr>
            <a:r>
              <a:rPr lang="ja-JP" altLang="en-US" sz="4800" dirty="0" smtClean="0"/>
              <a:t>地方分権一括法施行以降、地方独立行政法人法を含めた自治体行政組織に関する法令解釈権は、総務省だけではく、その自治体にもある</a:t>
            </a:r>
            <a:endParaRPr lang="en-US" altLang="ja-JP" sz="4800" dirty="0" smtClean="0"/>
          </a:p>
          <a:p>
            <a:pPr>
              <a:defRPr/>
            </a:pPr>
            <a:r>
              <a:rPr lang="ja-JP" altLang="en-US" sz="4800" dirty="0" smtClean="0"/>
              <a:t>公務員型の地方独法を認める解釈自体は否定されるものではない</a:t>
            </a:r>
            <a:endParaRPr lang="ja-JP" altLang="en-US" sz="4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8229600" cy="1143000"/>
          </a:xfrm>
        </p:spPr>
        <p:txBody>
          <a:bodyPr/>
          <a:lstStyle/>
          <a:p>
            <a:pPr algn="l" eaLnBrk="1" hangingPunct="1">
              <a:defRPr/>
            </a:pPr>
            <a:r>
              <a:rPr lang="ja-JP" altLang="en-US" sz="6600">
                <a:latin typeface="Arial" charset="0"/>
                <a:ea typeface="ＭＳ Ｐゴシック" charset="0"/>
              </a:rPr>
              <a:t>劣悪な労働環境</a:t>
            </a:r>
          </a:p>
        </p:txBody>
      </p:sp>
      <p:sp>
        <p:nvSpPr>
          <p:cNvPr id="19459" name="Rectangle 3"/>
          <p:cNvSpPr>
            <a:spLocks noGrp="1" noChangeArrowheads="1"/>
          </p:cNvSpPr>
          <p:nvPr>
            <p:ph type="body" idx="1"/>
          </p:nvPr>
        </p:nvSpPr>
        <p:spPr>
          <a:xfrm>
            <a:off x="0" y="1268413"/>
            <a:ext cx="9144000" cy="5589587"/>
          </a:xfrm>
        </p:spPr>
        <p:txBody>
          <a:bodyPr/>
          <a:lstStyle/>
          <a:p>
            <a:pPr eaLnBrk="1" hangingPunct="1">
              <a:defRPr/>
            </a:pPr>
            <a:r>
              <a:rPr lang="ja-JP" altLang="en-US" sz="4800">
                <a:latin typeface="Arial" charset="0"/>
                <a:ea typeface="ＭＳ Ｐゴシック" charset="0"/>
              </a:rPr>
              <a:t>少ない医師で多くの仕事をこなさなければならないことから、日本の医師の労働環境は非常に劣悪な状況になっている</a:t>
            </a:r>
          </a:p>
          <a:p>
            <a:pPr eaLnBrk="1" hangingPunct="1">
              <a:defRPr/>
            </a:pPr>
            <a:r>
              <a:rPr lang="ja-JP" altLang="en-US" sz="4800">
                <a:latin typeface="Arial" charset="0"/>
                <a:ea typeface="ＭＳ Ｐゴシック" charset="0"/>
              </a:rPr>
              <a:t>特に医師不足が深刻な産科、小児科、救急などの現場では、過労死寸前の状況になっている</a:t>
            </a: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13" y="36513"/>
            <a:ext cx="9437687" cy="1487487"/>
          </a:xfrm>
        </p:spPr>
        <p:txBody>
          <a:bodyPr/>
          <a:lstStyle/>
          <a:p>
            <a:pPr algn="l">
              <a:defRPr/>
            </a:pPr>
            <a:r>
              <a:rPr lang="ja-JP" altLang="en-US" sz="6600" dirty="0" smtClean="0"/>
              <a:t>公務員型独法の例外あり</a:t>
            </a:r>
            <a:endParaRPr lang="ja-JP" altLang="en-US" sz="6600" dirty="0"/>
          </a:p>
        </p:txBody>
      </p:sp>
      <p:sp>
        <p:nvSpPr>
          <p:cNvPr id="3" name="コンテンツ プレースホルダー 2"/>
          <p:cNvSpPr>
            <a:spLocks noGrp="1"/>
          </p:cNvSpPr>
          <p:nvPr>
            <p:ph idx="1"/>
          </p:nvPr>
        </p:nvSpPr>
        <p:spPr>
          <a:xfrm>
            <a:off x="-11113" y="1600200"/>
            <a:ext cx="9155113" cy="5257800"/>
          </a:xfrm>
        </p:spPr>
        <p:txBody>
          <a:bodyPr/>
          <a:lstStyle/>
          <a:p>
            <a:pPr>
              <a:defRPr/>
            </a:pPr>
            <a:r>
              <a:rPr lang="ja-JP" altLang="en-US" sz="4800" dirty="0" smtClean="0"/>
              <a:t>平成</a:t>
            </a:r>
            <a:r>
              <a:rPr lang="en-US" altLang="ja-JP" sz="4800" dirty="0" smtClean="0"/>
              <a:t>24</a:t>
            </a:r>
            <a:r>
              <a:rPr lang="ja-JP" altLang="en-US" sz="4800" dirty="0" smtClean="0"/>
              <a:t>年度に設立された地方独立行政法人三重県立総合医療センターは「公務員型」の地方独立行政法人として発足</a:t>
            </a:r>
            <a:endParaRPr lang="en-US" altLang="ja-JP" sz="4800" dirty="0" smtClean="0"/>
          </a:p>
          <a:p>
            <a:pPr>
              <a:defRPr/>
            </a:pPr>
            <a:r>
              <a:rPr lang="ja-JP" altLang="en-US" sz="4800" dirty="0" smtClean="0"/>
              <a:t>非公務員型地方独法しか設立できないのではない</a:t>
            </a:r>
            <a:endParaRPr lang="en-US" altLang="ja-JP" sz="4800" dirty="0" smtClean="0"/>
          </a:p>
          <a:p>
            <a:pPr>
              <a:defRPr/>
            </a:pPr>
            <a:endParaRPr lang="ja-JP" altLang="en-US" sz="4800" dirty="0" smtClean="0"/>
          </a:p>
          <a:p>
            <a:pPr>
              <a:defRPr/>
            </a:pPr>
            <a:endParaRPr lang="ja-JP" altLang="en-US" sz="4800" dirty="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62000"/>
            <a:ext cx="8686800" cy="1417638"/>
          </a:xfrm>
        </p:spPr>
        <p:txBody>
          <a:bodyPr/>
          <a:lstStyle/>
          <a:p>
            <a:pPr algn="l">
              <a:defRPr/>
            </a:pPr>
            <a:r>
              <a:rPr lang="ja-JP" altLang="en-US" sz="8000" dirty="0" smtClean="0"/>
              <a:t>指定管理者の導入</a:t>
            </a:r>
            <a:endParaRPr lang="ja-JP" altLang="en-US" sz="8000" dirty="0"/>
          </a:p>
        </p:txBody>
      </p:sp>
      <p:sp>
        <p:nvSpPr>
          <p:cNvPr id="3" name="表プレースホルダー 2"/>
          <p:cNvSpPr>
            <a:spLocks noGrp="1"/>
          </p:cNvSpPr>
          <p:nvPr>
            <p:ph type="tbl" idx="1"/>
          </p:nvPr>
        </p:nvSpPr>
        <p:spPr>
          <a:xfrm>
            <a:off x="457200" y="3124200"/>
            <a:ext cx="8229600" cy="3001963"/>
          </a:xfrm>
        </p:spPr>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テキスト ボックス 4"/>
          <p:cNvSpPr txBox="1">
            <a:spLocks noChangeArrowheads="1"/>
          </p:cNvSpPr>
          <p:nvPr/>
        </p:nvSpPr>
        <p:spPr bwMode="auto">
          <a:xfrm>
            <a:off x="1187450" y="6381750"/>
            <a:ext cx="705643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総務省「公立病院改革プランの実施状況等」平成</a:t>
            </a:r>
            <a:r>
              <a:rPr lang="en-US" altLang="ja-JP" sz="1800"/>
              <a:t>25</a:t>
            </a:r>
            <a:r>
              <a:rPr lang="ja-JP" altLang="en-US" sz="1800"/>
              <a:t>年</a:t>
            </a:r>
            <a:r>
              <a:rPr lang="en-US" altLang="ja-JP" sz="1800"/>
              <a:t>3</a:t>
            </a:r>
            <a:r>
              <a:rPr lang="ja-JP" altLang="en-US" sz="1800"/>
              <a:t>月末</a:t>
            </a:r>
          </a:p>
        </p:txBody>
      </p:sp>
      <p:pic>
        <p:nvPicPr>
          <p:cNvPr id="256002" name="図 7" descr="スクリーンショット 2014-09-25 16.27.1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6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03" name="テキスト ボックス 1"/>
          <p:cNvSpPr txBox="1">
            <a:spLocks noChangeArrowheads="1"/>
          </p:cNvSpPr>
          <p:nvPr/>
        </p:nvSpPr>
        <p:spPr bwMode="auto">
          <a:xfrm>
            <a:off x="107950" y="5805488"/>
            <a:ext cx="90360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a:t>平成</a:t>
            </a:r>
            <a:r>
              <a:rPr lang="en-US" altLang="ja-JP"/>
              <a:t>24</a:t>
            </a:r>
            <a:r>
              <a:rPr lang="ja-JP" altLang="en-US"/>
              <a:t>年度末の指定管理者制度導入の病院の総数は</a:t>
            </a:r>
            <a:r>
              <a:rPr lang="en-US" altLang="ja-JP"/>
              <a:t>71</a:t>
            </a:r>
            <a:endParaRPr lang="ja-JP" altLang="en-US"/>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143000"/>
          </a:xfrm>
        </p:spPr>
        <p:txBody>
          <a:bodyPr/>
          <a:lstStyle/>
          <a:p>
            <a:pPr algn="l">
              <a:defRPr/>
            </a:pPr>
            <a:r>
              <a:rPr lang="ja-JP" altLang="en-US" sz="6600" dirty="0"/>
              <a:t>病院マネジメントの限界</a:t>
            </a:r>
          </a:p>
        </p:txBody>
      </p:sp>
      <p:sp>
        <p:nvSpPr>
          <p:cNvPr id="3" name="コンテンツ プレースホルダー 2"/>
          <p:cNvSpPr>
            <a:spLocks noGrp="1"/>
          </p:cNvSpPr>
          <p:nvPr>
            <p:ph idx="1"/>
          </p:nvPr>
        </p:nvSpPr>
        <p:spPr>
          <a:xfrm>
            <a:off x="23813" y="1143000"/>
            <a:ext cx="9653587" cy="5715000"/>
          </a:xfrm>
        </p:spPr>
        <p:txBody>
          <a:bodyPr>
            <a:normAutofit fontScale="85000" lnSpcReduction="20000"/>
          </a:bodyPr>
          <a:lstStyle/>
          <a:p>
            <a:pPr>
              <a:defRPr/>
            </a:pPr>
            <a:r>
              <a:rPr lang="ja-JP" altLang="en-US" sz="5400" dirty="0" smtClean="0"/>
              <a:t>医師数</a:t>
            </a:r>
            <a:r>
              <a:rPr lang="en-US" altLang="ja-JP" sz="5400" dirty="0" smtClean="0"/>
              <a:t>20〜30</a:t>
            </a:r>
            <a:r>
              <a:rPr lang="ja-JP" altLang="en-US" sz="5400" dirty="0" smtClean="0"/>
              <a:t>人程度までの中小規模の病院で</a:t>
            </a:r>
            <a:endParaRPr lang="en-US" altLang="ja-JP" sz="5400" dirty="0" smtClean="0"/>
          </a:p>
          <a:p>
            <a:pPr>
              <a:defRPr/>
            </a:pPr>
            <a:r>
              <a:rPr lang="ja-JP" altLang="en-US" sz="5400" dirty="0" smtClean="0"/>
              <a:t>医師招へいを含めて病院マネジメントが限界である場合</a:t>
            </a:r>
            <a:endParaRPr lang="en-US" altLang="ja-JP" sz="5400" dirty="0" smtClean="0"/>
          </a:p>
          <a:p>
            <a:pPr>
              <a:defRPr/>
            </a:pPr>
            <a:r>
              <a:rPr lang="ja-JP" altLang="en-US" sz="5400" dirty="0" smtClean="0"/>
              <a:t>地域の医療を残すために指定管理者制度の導入を図ることもやむを得ない場合もある</a:t>
            </a:r>
            <a:endParaRPr lang="en-US" altLang="ja-JP" sz="5400" dirty="0" smtClean="0"/>
          </a:p>
          <a:p>
            <a:pPr>
              <a:defRPr/>
            </a:pPr>
            <a:r>
              <a:rPr lang="ja-JP" altLang="en-US" sz="5400" dirty="0" smtClean="0"/>
              <a:t>質の悪い医療法人の参入は排除すべき</a:t>
            </a:r>
            <a:endParaRPr lang="ja-JP" altLang="en-US" sz="5400" dirty="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50" y="0"/>
            <a:ext cx="9137650" cy="2209800"/>
          </a:xfrm>
        </p:spPr>
        <p:txBody>
          <a:bodyPr/>
          <a:lstStyle/>
          <a:p>
            <a:pPr algn="l">
              <a:defRPr/>
            </a:pPr>
            <a:r>
              <a:rPr lang="ja-JP" altLang="en-US" sz="6600" dirty="0" smtClean="0"/>
              <a:t>指定管理・廃止・譲渡</a:t>
            </a:r>
            <a:r>
              <a:rPr lang="en-US" altLang="ja-JP" sz="6600" dirty="0" smtClean="0"/>
              <a:t/>
            </a:r>
            <a:br>
              <a:rPr lang="en-US" altLang="ja-JP" sz="6600" dirty="0" smtClean="0"/>
            </a:br>
            <a:r>
              <a:rPr lang="ja-JP" altLang="en-US" sz="6600" dirty="0" smtClean="0"/>
              <a:t>の場合の問題点</a:t>
            </a:r>
            <a:endParaRPr lang="ja-JP" altLang="en-US" sz="6600" dirty="0"/>
          </a:p>
        </p:txBody>
      </p:sp>
      <p:sp>
        <p:nvSpPr>
          <p:cNvPr id="3" name="コンテンツ プレースホルダー 2"/>
          <p:cNvSpPr>
            <a:spLocks noGrp="1"/>
          </p:cNvSpPr>
          <p:nvPr>
            <p:ph idx="1"/>
          </p:nvPr>
        </p:nvSpPr>
        <p:spPr>
          <a:xfrm>
            <a:off x="9525" y="2293938"/>
            <a:ext cx="9134475" cy="4525962"/>
          </a:xfrm>
        </p:spPr>
        <p:txBody>
          <a:bodyPr/>
          <a:lstStyle/>
          <a:p>
            <a:pPr>
              <a:defRPr/>
            </a:pPr>
            <a:r>
              <a:rPr lang="ja-JP" altLang="en-US" sz="5400" dirty="0" smtClean="0"/>
              <a:t>職員を全員分限解雇しない限り、自治体に残りたいという職員を雇用し続けなければいけなくなる問題がある</a:t>
            </a:r>
            <a:endParaRPr lang="ja-JP" altLang="en-US" sz="5400" dirty="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タイトル 1"/>
          <p:cNvSpPr>
            <a:spLocks noGrp="1"/>
          </p:cNvSpPr>
          <p:nvPr>
            <p:ph type="title"/>
          </p:nvPr>
        </p:nvSpPr>
        <p:spPr/>
        <p:txBody>
          <a:bodyPr/>
          <a:lstStyle/>
          <a:p>
            <a:pPr>
              <a:defRPr/>
            </a:pPr>
            <a:endParaRPr lang="ja-JP" altLang="en-US">
              <a:latin typeface="Arial" charset="0"/>
              <a:ea typeface="ＭＳ Ｐゴシック" charset="0"/>
            </a:endParaRPr>
          </a:p>
        </p:txBody>
      </p:sp>
      <p:pic>
        <p:nvPicPr>
          <p:cNvPr id="8704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24950" cy="6477000"/>
          </a:xfrm>
        </p:spPr>
      </p:pic>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タイトル 1"/>
          <p:cNvSpPr>
            <a:spLocks noGrp="1"/>
          </p:cNvSpPr>
          <p:nvPr>
            <p:ph type="title"/>
          </p:nvPr>
        </p:nvSpPr>
        <p:spPr>
          <a:xfrm>
            <a:off x="0" y="4763"/>
            <a:ext cx="8229600" cy="1143000"/>
          </a:xfrm>
        </p:spPr>
        <p:txBody>
          <a:bodyPr/>
          <a:lstStyle/>
          <a:p>
            <a:pPr algn="l">
              <a:defRPr/>
            </a:pPr>
            <a:r>
              <a:rPr lang="ja-JP" altLang="en-US" sz="6600">
                <a:latin typeface="Arial" charset="0"/>
                <a:ea typeface="ＭＳ Ｐゴシック" charset="0"/>
              </a:rPr>
              <a:t>和泉市立病院</a:t>
            </a:r>
          </a:p>
        </p:txBody>
      </p:sp>
      <p:sp>
        <p:nvSpPr>
          <p:cNvPr id="88067" name="コンテンツ プレースホルダー 2"/>
          <p:cNvSpPr>
            <a:spLocks noGrp="1"/>
          </p:cNvSpPr>
          <p:nvPr>
            <p:ph idx="1"/>
          </p:nvPr>
        </p:nvSpPr>
        <p:spPr>
          <a:xfrm>
            <a:off x="15875" y="1066800"/>
            <a:ext cx="9128125" cy="5791200"/>
          </a:xfrm>
        </p:spPr>
        <p:txBody>
          <a:bodyPr/>
          <a:lstStyle/>
          <a:p>
            <a:pPr>
              <a:defRPr/>
            </a:pPr>
            <a:r>
              <a:rPr lang="en-US" altLang="ja-JP" sz="3600">
                <a:latin typeface="Arial" charset="0"/>
                <a:ea typeface="ＭＳ Ｐゴシック" charset="0"/>
              </a:rPr>
              <a:t>2014</a:t>
            </a:r>
            <a:r>
              <a:rPr lang="ja-JP" altLang="en-US" sz="3600">
                <a:latin typeface="Arial" charset="0"/>
                <a:ea typeface="ＭＳ Ｐゴシック" charset="0"/>
              </a:rPr>
              <a:t>年</a:t>
            </a:r>
            <a:r>
              <a:rPr lang="en-US" altLang="ja-JP" sz="3600">
                <a:latin typeface="Arial" charset="0"/>
                <a:ea typeface="ＭＳ Ｐゴシック" charset="0"/>
              </a:rPr>
              <a:t>4</a:t>
            </a:r>
            <a:r>
              <a:rPr lang="ja-JP" altLang="en-US" sz="3600">
                <a:latin typeface="Arial" charset="0"/>
                <a:ea typeface="ＭＳ Ｐゴシック" charset="0"/>
              </a:rPr>
              <a:t>月から医療法人徳洲会が指定管理者となる</a:t>
            </a:r>
            <a:endParaRPr lang="en-US" altLang="ja-JP" sz="3600">
              <a:latin typeface="Arial" charset="0"/>
              <a:ea typeface="ＭＳ Ｐゴシック" charset="0"/>
            </a:endParaRPr>
          </a:p>
          <a:p>
            <a:pPr>
              <a:defRPr/>
            </a:pPr>
            <a:r>
              <a:rPr lang="ja-JP" altLang="en-US" sz="3600">
                <a:latin typeface="Arial" charset="0"/>
                <a:ea typeface="ＭＳ Ｐゴシック" charset="0"/>
              </a:rPr>
              <a:t>看護師らの半数以上が、市事務職員への職種変更や退職を希望していると報道された（読売新聞</a:t>
            </a:r>
            <a:r>
              <a:rPr lang="en-US" altLang="ja-JP" sz="3600">
                <a:latin typeface="Arial" charset="0"/>
                <a:ea typeface="ＭＳ Ｐゴシック" charset="0"/>
              </a:rPr>
              <a:t>2014</a:t>
            </a:r>
            <a:r>
              <a:rPr lang="ja-JP" altLang="en-US" sz="3600">
                <a:latin typeface="Arial" charset="0"/>
                <a:ea typeface="ＭＳ Ｐゴシック" charset="0"/>
              </a:rPr>
              <a:t>年</a:t>
            </a:r>
            <a:r>
              <a:rPr lang="en-US" altLang="ja-JP" sz="3600">
                <a:latin typeface="Arial" charset="0"/>
                <a:ea typeface="ＭＳ Ｐゴシック" charset="0"/>
              </a:rPr>
              <a:t>2</a:t>
            </a:r>
            <a:r>
              <a:rPr lang="ja-JP" altLang="en-US" sz="3600">
                <a:latin typeface="Arial" charset="0"/>
                <a:ea typeface="ＭＳ Ｐゴシック" charset="0"/>
              </a:rPr>
              <a:t>月</a:t>
            </a:r>
            <a:r>
              <a:rPr lang="en-US" altLang="ja-JP" sz="3600">
                <a:latin typeface="Arial" charset="0"/>
                <a:ea typeface="ＭＳ Ｐゴシック" charset="0"/>
              </a:rPr>
              <a:t>26</a:t>
            </a:r>
            <a:r>
              <a:rPr lang="ja-JP" altLang="en-US" sz="3600">
                <a:latin typeface="Arial" charset="0"/>
                <a:ea typeface="ＭＳ Ｐゴシック" charset="0"/>
              </a:rPr>
              <a:t>日）</a:t>
            </a:r>
            <a:endParaRPr lang="en-US" altLang="ja-JP" sz="3600">
              <a:latin typeface="Arial" charset="0"/>
              <a:ea typeface="ＭＳ Ｐゴシック" charset="0"/>
            </a:endParaRPr>
          </a:p>
          <a:p>
            <a:pPr>
              <a:defRPr/>
            </a:pPr>
            <a:r>
              <a:rPr lang="ja-JP" altLang="en-US" sz="3600">
                <a:latin typeface="Arial" charset="0"/>
                <a:ea typeface="ＭＳ Ｐゴシック" charset="0"/>
              </a:rPr>
              <a:t>常勤の看護師と准看護師計</a:t>
            </a:r>
            <a:r>
              <a:rPr lang="en-US" altLang="ja-JP" sz="3600">
                <a:latin typeface="Arial" charset="0"/>
                <a:ea typeface="ＭＳ Ｐゴシック" charset="0"/>
              </a:rPr>
              <a:t>197</a:t>
            </a:r>
            <a:r>
              <a:rPr lang="ja-JP" altLang="en-US" sz="3600">
                <a:latin typeface="Arial" charset="0"/>
                <a:ea typeface="ＭＳ Ｐゴシック" charset="0"/>
              </a:rPr>
              <a:t>人のうち徳洲会へ移籍して病院に残るのは</a:t>
            </a:r>
            <a:r>
              <a:rPr lang="en-US" altLang="ja-JP" sz="3600">
                <a:latin typeface="Arial" charset="0"/>
                <a:ea typeface="ＭＳ Ｐゴシック" charset="0"/>
              </a:rPr>
              <a:t>89</a:t>
            </a:r>
            <a:r>
              <a:rPr lang="ja-JP" altLang="en-US" sz="3600">
                <a:latin typeface="Arial" charset="0"/>
                <a:ea typeface="ＭＳ Ｐゴシック" charset="0"/>
              </a:rPr>
              <a:t>人</a:t>
            </a:r>
            <a:endParaRPr lang="en-US" altLang="ja-JP" sz="3600">
              <a:latin typeface="Arial" charset="0"/>
              <a:ea typeface="ＭＳ Ｐゴシック" charset="0"/>
            </a:endParaRPr>
          </a:p>
          <a:p>
            <a:pPr>
              <a:defRPr/>
            </a:pPr>
            <a:r>
              <a:rPr lang="en-US" altLang="ja-JP" sz="3600">
                <a:latin typeface="Arial" charset="0"/>
                <a:ea typeface="ＭＳ Ｐゴシック" charset="0"/>
              </a:rPr>
              <a:t>74</a:t>
            </a:r>
            <a:r>
              <a:rPr lang="ja-JP" altLang="en-US" sz="3600">
                <a:latin typeface="Arial" charset="0"/>
                <a:ea typeface="ＭＳ Ｐゴシック" charset="0"/>
              </a:rPr>
              <a:t>人が職種変更により市役所に残ることを希望、</a:t>
            </a:r>
            <a:r>
              <a:rPr lang="en-US" altLang="ja-JP" sz="3600">
                <a:latin typeface="Arial" charset="0"/>
                <a:ea typeface="ＭＳ Ｐゴシック" charset="0"/>
              </a:rPr>
              <a:t>34</a:t>
            </a:r>
            <a:r>
              <a:rPr lang="ja-JP" altLang="en-US" sz="3600">
                <a:latin typeface="Arial" charset="0"/>
                <a:ea typeface="ＭＳ Ｐゴシック" charset="0"/>
              </a:rPr>
              <a:t>人が退職を希望</a:t>
            </a:r>
            <a:endParaRPr lang="en-US" altLang="ja-JP" sz="3600">
              <a:latin typeface="Arial" charset="0"/>
              <a:ea typeface="ＭＳ Ｐゴシック" charset="0"/>
            </a:endParaRP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タイトル 1"/>
          <p:cNvSpPr>
            <a:spLocks noGrp="1"/>
          </p:cNvSpPr>
          <p:nvPr>
            <p:ph type="title"/>
          </p:nvPr>
        </p:nvSpPr>
        <p:spPr/>
        <p:txBody>
          <a:bodyPr/>
          <a:lstStyle/>
          <a:p>
            <a:pPr>
              <a:defRPr/>
            </a:pPr>
            <a:endParaRPr lang="ja-JP" altLang="en-US">
              <a:latin typeface="Arial" charset="0"/>
              <a:ea typeface="ＭＳ Ｐゴシック" charset="0"/>
            </a:endParaRPr>
          </a:p>
        </p:txBody>
      </p:sp>
      <p:sp>
        <p:nvSpPr>
          <p:cNvPr id="3" name="コンテンツ プレースホルダー 2"/>
          <p:cNvSpPr>
            <a:spLocks noGrp="1"/>
          </p:cNvSpPr>
          <p:nvPr>
            <p:ph idx="1"/>
          </p:nvPr>
        </p:nvSpPr>
        <p:spPr>
          <a:xfrm>
            <a:off x="0" y="0"/>
            <a:ext cx="9144000" cy="6858000"/>
          </a:xfrm>
        </p:spPr>
        <p:txBody>
          <a:bodyPr>
            <a:normAutofit lnSpcReduction="10000"/>
          </a:bodyPr>
          <a:lstStyle/>
          <a:p>
            <a:pPr>
              <a:defRPr/>
            </a:pPr>
            <a:r>
              <a:rPr lang="ja-JP" altLang="en-US" sz="4400" dirty="0">
                <a:cs typeface="+mn-cs"/>
              </a:rPr>
              <a:t>医療技術職員でも</a:t>
            </a:r>
            <a:r>
              <a:rPr lang="en-US" altLang="ja-JP" sz="4400" dirty="0">
                <a:cs typeface="+mn-cs"/>
              </a:rPr>
              <a:t>57</a:t>
            </a:r>
            <a:r>
              <a:rPr lang="ja-JP" altLang="en-US" sz="4400" dirty="0">
                <a:cs typeface="+mn-cs"/>
              </a:rPr>
              <a:t>人のうち病院に残るのが</a:t>
            </a:r>
            <a:r>
              <a:rPr lang="en-US" altLang="ja-JP" sz="4400" dirty="0">
                <a:cs typeface="+mn-cs"/>
              </a:rPr>
              <a:t>17</a:t>
            </a:r>
            <a:r>
              <a:rPr lang="ja-JP" altLang="en-US" sz="4400" dirty="0" smtClean="0">
                <a:cs typeface="+mn-cs"/>
              </a:rPr>
              <a:t>人、職種</a:t>
            </a:r>
            <a:r>
              <a:rPr lang="ja-JP" altLang="en-US" sz="4400" dirty="0">
                <a:cs typeface="+mn-cs"/>
              </a:rPr>
              <a:t>変更希望者が</a:t>
            </a:r>
            <a:r>
              <a:rPr lang="en-US" altLang="ja-JP" sz="4400" dirty="0">
                <a:cs typeface="+mn-cs"/>
              </a:rPr>
              <a:t>30</a:t>
            </a:r>
            <a:r>
              <a:rPr lang="ja-JP" altLang="en-US" sz="4400" dirty="0">
                <a:cs typeface="+mn-cs"/>
              </a:rPr>
              <a:t>人、退職希望者が</a:t>
            </a:r>
            <a:r>
              <a:rPr lang="en-US" altLang="ja-JP" sz="4400" dirty="0">
                <a:cs typeface="+mn-cs"/>
              </a:rPr>
              <a:t>10</a:t>
            </a:r>
            <a:r>
              <a:rPr lang="ja-JP" altLang="en-US" sz="4400" dirty="0">
                <a:cs typeface="+mn-cs"/>
              </a:rPr>
              <a:t>人</a:t>
            </a:r>
          </a:p>
          <a:p>
            <a:pPr>
              <a:defRPr/>
            </a:pPr>
            <a:r>
              <a:rPr lang="ja-JP" altLang="en-US" sz="4400" dirty="0" smtClean="0">
                <a:cs typeface="+mn-cs"/>
              </a:rPr>
              <a:t>和泉市</a:t>
            </a:r>
            <a:r>
              <a:rPr lang="ja-JP" altLang="en-US" sz="4400" dirty="0">
                <a:cs typeface="+mn-cs"/>
              </a:rPr>
              <a:t>は、職員の引き留めのため徳洲会を通じ、１人あたり</a:t>
            </a:r>
            <a:r>
              <a:rPr lang="en-US" altLang="ja-JP" sz="4400" dirty="0">
                <a:cs typeface="+mn-cs"/>
              </a:rPr>
              <a:t>50</a:t>
            </a:r>
            <a:r>
              <a:rPr lang="ja-JP" altLang="en-US" sz="4400" dirty="0">
                <a:cs typeface="+mn-cs"/>
              </a:rPr>
              <a:t>万～</a:t>
            </a:r>
            <a:r>
              <a:rPr lang="en-US" altLang="ja-JP" sz="4400" dirty="0">
                <a:cs typeface="+mn-cs"/>
              </a:rPr>
              <a:t>300</a:t>
            </a:r>
            <a:r>
              <a:rPr lang="ja-JP" altLang="en-US" sz="4400" dirty="0">
                <a:cs typeface="+mn-cs"/>
              </a:rPr>
              <a:t>万円を貸し付け３年間勤務で返還が免除される「就業支度金制度」をつくり、予算として</a:t>
            </a:r>
            <a:r>
              <a:rPr lang="en-US" altLang="ja-JP" sz="4400" dirty="0">
                <a:cs typeface="+mn-cs"/>
              </a:rPr>
              <a:t>3</a:t>
            </a:r>
            <a:r>
              <a:rPr lang="ja-JP" altLang="en-US" sz="4400" dirty="0">
                <a:cs typeface="+mn-cs"/>
              </a:rPr>
              <a:t>億</a:t>
            </a:r>
            <a:r>
              <a:rPr lang="en-US" altLang="ja-JP" sz="4400" dirty="0">
                <a:cs typeface="+mn-cs"/>
              </a:rPr>
              <a:t>5,800</a:t>
            </a:r>
            <a:r>
              <a:rPr lang="ja-JP" altLang="en-US" sz="4400" dirty="0">
                <a:cs typeface="+mn-cs"/>
              </a:rPr>
              <a:t>万円を</a:t>
            </a:r>
            <a:r>
              <a:rPr lang="ja-JP" altLang="en-US" sz="4400" dirty="0" smtClean="0">
                <a:cs typeface="+mn-cs"/>
              </a:rPr>
              <a:t>計上</a:t>
            </a:r>
            <a:endParaRPr lang="en-US" altLang="ja-JP" sz="4400" dirty="0" smtClean="0">
              <a:cs typeface="+mn-cs"/>
            </a:endParaRPr>
          </a:p>
          <a:p>
            <a:pPr>
              <a:defRPr/>
            </a:pPr>
            <a:r>
              <a:rPr lang="ja-JP" altLang="en-US" sz="4400" dirty="0" smtClean="0">
                <a:cs typeface="+mn-cs"/>
              </a:rPr>
              <a:t>結果として、人手</a:t>
            </a:r>
            <a:r>
              <a:rPr lang="ja-JP" altLang="en-US" sz="4400" dirty="0">
                <a:cs typeface="+mn-cs"/>
              </a:rPr>
              <a:t>不足</a:t>
            </a:r>
            <a:r>
              <a:rPr lang="ja-JP" altLang="en-US" sz="4400" dirty="0" smtClean="0">
                <a:cs typeface="+mn-cs"/>
              </a:rPr>
              <a:t>の</a:t>
            </a:r>
            <a:r>
              <a:rPr lang="ja-JP" altLang="en-US" sz="4400" dirty="0">
                <a:cs typeface="+mn-cs"/>
              </a:rPr>
              <a:t>医療人材</a:t>
            </a:r>
            <a:r>
              <a:rPr lang="ja-JP" altLang="en-US" sz="4400" dirty="0" smtClean="0">
                <a:cs typeface="+mn-cs"/>
              </a:rPr>
              <a:t>の無駄遣いを生んでいる</a:t>
            </a:r>
            <a:endParaRPr lang="en-US" altLang="ja-JP" sz="4400" dirty="0" smtClean="0">
              <a:cs typeface="+mn-cs"/>
            </a:endParaRPr>
          </a:p>
          <a:p>
            <a:pPr>
              <a:defRPr/>
            </a:pPr>
            <a:endParaRPr lang="ja-JP" altLang="en-US" sz="2800" dirty="0">
              <a:cs typeface="+mn-cs"/>
            </a:endParaRP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タイトル 1"/>
          <p:cNvSpPr>
            <a:spLocks noGrp="1"/>
          </p:cNvSpPr>
          <p:nvPr>
            <p:ph type="title"/>
          </p:nvPr>
        </p:nvSpPr>
        <p:spPr>
          <a:xfrm>
            <a:off x="-36513" y="1052513"/>
            <a:ext cx="9124951" cy="1143000"/>
          </a:xfrm>
        </p:spPr>
        <p:txBody>
          <a:bodyPr/>
          <a:lstStyle/>
          <a:p>
            <a:pPr algn="l" eaLnBrk="1" hangingPunct="1">
              <a:defRPr/>
            </a:pPr>
            <a:r>
              <a:rPr lang="ja-JP" altLang="en-US" sz="6600" dirty="0" smtClean="0"/>
              <a:t>自治体病院の存在意義</a:t>
            </a:r>
          </a:p>
        </p:txBody>
      </p:sp>
      <p:sp>
        <p:nvSpPr>
          <p:cNvPr id="83971" name="コンテンツ プレースホルダー 2"/>
          <p:cNvSpPr>
            <a:spLocks noGrp="1"/>
          </p:cNvSpPr>
          <p:nvPr>
            <p:ph idx="1"/>
          </p:nvPr>
        </p:nvSpPr>
        <p:spPr>
          <a:xfrm>
            <a:off x="0" y="2708275"/>
            <a:ext cx="9144000" cy="4149725"/>
          </a:xfrm>
        </p:spPr>
        <p:txBody>
          <a:bodyPr/>
          <a:lstStyle/>
          <a:p>
            <a:pPr eaLnBrk="1" hangingPunct="1">
              <a:defRPr/>
            </a:pPr>
            <a:r>
              <a:rPr lang="ja-JP" altLang="en-US" sz="4400" dirty="0" smtClean="0"/>
              <a:t>それでは、自治体病院は非効率で、存在の価値がないのであろうか</a:t>
            </a:r>
            <a:endParaRPr lang="en-US" altLang="ja-JP" sz="4400" dirty="0" smtClean="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0"/>
            <a:ext cx="8408988" cy="549275"/>
          </a:xfrm>
        </p:spPr>
        <p:txBody>
          <a:bodyPr/>
          <a:lstStyle/>
          <a:p>
            <a:pPr algn="l" eaLnBrk="1" hangingPunct="1">
              <a:defRPr/>
            </a:pPr>
            <a:r>
              <a:rPr lang="ja-JP" altLang="en-US" sz="2800" smtClean="0"/>
              <a:t>自治体病院の占める割合</a:t>
            </a:r>
          </a:p>
        </p:txBody>
      </p:sp>
      <p:sp>
        <p:nvSpPr>
          <p:cNvPr id="264194" name="Text Box 3"/>
          <p:cNvSpPr txBox="1">
            <a:spLocks noChangeArrowheads="1"/>
          </p:cNvSpPr>
          <p:nvPr/>
        </p:nvSpPr>
        <p:spPr bwMode="auto">
          <a:xfrm>
            <a:off x="5791200" y="6375400"/>
            <a:ext cx="3389313"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ja-JP" altLang="en-US" sz="1800">
                <a:solidFill>
                  <a:srgbClr val="000000"/>
                </a:solidFill>
              </a:rPr>
              <a:t>自治体病院開設者協議会調べ</a:t>
            </a:r>
          </a:p>
        </p:txBody>
      </p:sp>
      <p:graphicFrame>
        <p:nvGraphicFramePr>
          <p:cNvPr id="2" name="表 1"/>
          <p:cNvGraphicFramePr>
            <a:graphicFrameLocks noGrp="1"/>
          </p:cNvGraphicFramePr>
          <p:nvPr/>
        </p:nvGraphicFramePr>
        <p:xfrm>
          <a:off x="152400" y="609600"/>
          <a:ext cx="8763000" cy="5715000"/>
        </p:xfrm>
        <a:graphic>
          <a:graphicData uri="http://schemas.openxmlformats.org/drawingml/2006/table">
            <a:tbl>
              <a:tblPr/>
              <a:tblGrid>
                <a:gridCol w="3798640"/>
                <a:gridCol w="1226016"/>
                <a:gridCol w="1226016"/>
                <a:gridCol w="1226016"/>
                <a:gridCol w="1286312"/>
              </a:tblGrid>
              <a:tr h="439615">
                <a:tc>
                  <a:txBody>
                    <a:bodyPr/>
                    <a:lstStyle/>
                    <a:p>
                      <a:pPr algn="l" fontAlgn="ctr"/>
                      <a:r>
                        <a:rPr lang="ja-JP" altLang="en-US" sz="2000" b="0" i="0" u="none" strike="noStrike" dirty="0">
                          <a:solidFill>
                            <a:srgbClr val="000000"/>
                          </a:solidFill>
                          <a:effectLst/>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dirty="0">
                          <a:solidFill>
                            <a:srgbClr val="000000"/>
                          </a:solidFill>
                          <a:effectLst/>
                          <a:latin typeface="ＭＳ Ｐゴシック"/>
                        </a:rPr>
                        <a:t>全国</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dirty="0">
                          <a:solidFill>
                            <a:srgbClr val="000000"/>
                          </a:solidFill>
                          <a:effectLst/>
                          <a:latin typeface="ＭＳ Ｐゴシック"/>
                        </a:rPr>
                        <a:t>うち自治体</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000" b="0" i="0" u="none" strike="noStrike" dirty="0">
                          <a:solidFill>
                            <a:srgbClr val="000000"/>
                          </a:solidFill>
                          <a:effectLst/>
                          <a:latin typeface="ＭＳ Ｐゴシック"/>
                        </a:rPr>
                        <a:t>割合</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dirty="0">
                          <a:solidFill>
                            <a:srgbClr val="000000"/>
                          </a:solidFill>
                          <a:effectLst/>
                          <a:latin typeface="ＭＳ Ｐゴシック"/>
                        </a:rPr>
                        <a:t>調査時点</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9615">
                <a:tc>
                  <a:txBody>
                    <a:bodyPr/>
                    <a:lstStyle/>
                    <a:p>
                      <a:pPr algn="l" fontAlgn="ctr"/>
                      <a:r>
                        <a:rPr lang="ja-JP" altLang="en-US" sz="2000" b="0" i="0" u="none" strike="noStrike" dirty="0">
                          <a:solidFill>
                            <a:srgbClr val="000000"/>
                          </a:solidFill>
                          <a:effectLst/>
                          <a:latin typeface="ＭＳ Ｐゴシック"/>
                        </a:rPr>
                        <a:t>救命救急センター</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a:solidFill>
                            <a:srgbClr val="000000"/>
                          </a:solidFill>
                          <a:effectLst/>
                          <a:latin typeface="ＭＳ Ｐゴシック"/>
                        </a:rPr>
                        <a:t>265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000" b="0" i="0" u="none" strike="noStrike">
                          <a:solidFill>
                            <a:srgbClr val="000000"/>
                          </a:solidFill>
                          <a:effectLst/>
                          <a:latin typeface="ＭＳ Ｐゴシック"/>
                        </a:rPr>
                        <a:t>95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2000" b="0" i="0" u="none" strike="noStrike">
                          <a:solidFill>
                            <a:srgbClr val="000000"/>
                          </a:solidFill>
                          <a:effectLst/>
                          <a:latin typeface="ＭＳ Ｐゴシック"/>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2000" b="0" i="0" u="none" strike="noStrike">
                          <a:solidFill>
                            <a:srgbClr val="000000"/>
                          </a:solidFill>
                          <a:effectLst/>
                          <a:latin typeface="ＭＳ Ｐゴシック"/>
                        </a:rPr>
                        <a:t>2013.12.1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9615">
                <a:tc>
                  <a:txBody>
                    <a:bodyPr/>
                    <a:lstStyle/>
                    <a:p>
                      <a:pPr algn="l" fontAlgn="ctr"/>
                      <a:r>
                        <a:rPr lang="ja-JP" altLang="en-US" sz="2000" b="0" i="0" u="none" strike="noStrike">
                          <a:solidFill>
                            <a:srgbClr val="000000"/>
                          </a:solidFill>
                          <a:effectLst/>
                          <a:latin typeface="ＭＳ Ｐゴシック"/>
                        </a:rPr>
                        <a:t>小児救急医療拠点病院</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a:rPr>
                        <a:t>30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000" b="0" i="0" u="none" strike="noStrike">
                          <a:solidFill>
                            <a:srgbClr val="000000"/>
                          </a:solidFill>
                          <a:effectLst/>
                          <a:latin typeface="ＭＳ Ｐゴシック"/>
                        </a:rPr>
                        <a:t>14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2000" b="0" i="0" u="none" strike="noStrike">
                          <a:solidFill>
                            <a:srgbClr val="000000"/>
                          </a:solidFill>
                          <a:effectLst/>
                          <a:latin typeface="ＭＳ Ｐゴシック"/>
                        </a:rPr>
                        <a:t>47%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2000" b="0" i="0" u="none" strike="noStrike">
                          <a:solidFill>
                            <a:srgbClr val="000000"/>
                          </a:solidFill>
                          <a:effectLst/>
                          <a:latin typeface="ＭＳ Ｐゴシック"/>
                        </a:rPr>
                        <a:t>2012</a:t>
                      </a:r>
                      <a:r>
                        <a:rPr lang="ja-JP" altLang="en-US" sz="2000" b="0" i="0" u="none" strike="noStrike">
                          <a:solidFill>
                            <a:srgbClr val="000000"/>
                          </a:solidFill>
                          <a:effectLst/>
                          <a:latin typeface="ＭＳ Ｐゴシック"/>
                        </a:rPr>
                        <a:t>年度</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9615">
                <a:tc>
                  <a:txBody>
                    <a:bodyPr/>
                    <a:lstStyle/>
                    <a:p>
                      <a:pPr algn="l" fontAlgn="ctr"/>
                      <a:r>
                        <a:rPr lang="ja-JP" altLang="en-US" sz="2000" b="0" i="0" u="none" strike="noStrike">
                          <a:solidFill>
                            <a:srgbClr val="000000"/>
                          </a:solidFill>
                          <a:effectLst/>
                          <a:latin typeface="ＭＳ Ｐゴシック"/>
                        </a:rPr>
                        <a:t>基幹災害医療センター</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a:solidFill>
                            <a:srgbClr val="000000"/>
                          </a:solidFill>
                          <a:effectLst/>
                          <a:latin typeface="ＭＳ Ｐゴシック"/>
                        </a:rPr>
                        <a:t>59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000" b="0" i="0" u="none" strike="noStrike">
                          <a:solidFill>
                            <a:srgbClr val="000000"/>
                          </a:solidFill>
                          <a:effectLst/>
                          <a:latin typeface="ＭＳ Ｐゴシック"/>
                        </a:rPr>
                        <a:t>31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2000" b="0" i="0" u="none" strike="noStrike">
                          <a:solidFill>
                            <a:srgbClr val="000000"/>
                          </a:solidFill>
                          <a:effectLst/>
                          <a:latin typeface="ＭＳ Ｐゴシック"/>
                        </a:rPr>
                        <a:t>53%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2000" b="0" i="0" u="none" strike="noStrike">
                          <a:solidFill>
                            <a:srgbClr val="000000"/>
                          </a:solidFill>
                          <a:effectLst/>
                          <a:latin typeface="ＭＳ Ｐゴシック"/>
                        </a:rPr>
                        <a:t>2013.4.1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9615">
                <a:tc>
                  <a:txBody>
                    <a:bodyPr/>
                    <a:lstStyle/>
                    <a:p>
                      <a:pPr algn="l" fontAlgn="ctr"/>
                      <a:r>
                        <a:rPr lang="ja-JP" altLang="en-US" sz="2000" b="0" i="0" u="none" strike="noStrike">
                          <a:solidFill>
                            <a:srgbClr val="000000"/>
                          </a:solidFill>
                          <a:effectLst/>
                          <a:latin typeface="ＭＳ Ｐゴシック"/>
                        </a:rPr>
                        <a:t>地域災害医療センター</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a:solidFill>
                            <a:srgbClr val="000000"/>
                          </a:solidFill>
                          <a:effectLst/>
                          <a:latin typeface="ＭＳ Ｐゴシック"/>
                        </a:rPr>
                        <a:t>607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000" b="0" i="0" u="none" strike="noStrike">
                          <a:solidFill>
                            <a:srgbClr val="000000"/>
                          </a:solidFill>
                          <a:effectLst/>
                          <a:latin typeface="ＭＳ Ｐゴシック"/>
                        </a:rPr>
                        <a:t>252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2000" b="0" i="0" u="none" strike="noStrike">
                          <a:solidFill>
                            <a:srgbClr val="000000"/>
                          </a:solidFill>
                          <a:effectLst/>
                          <a:latin typeface="ＭＳ Ｐゴシック"/>
                        </a:rPr>
                        <a:t>42%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2000" b="0" i="0" u="none" strike="noStrike">
                          <a:solidFill>
                            <a:srgbClr val="000000"/>
                          </a:solidFill>
                          <a:effectLst/>
                          <a:latin typeface="ＭＳ Ｐゴシック"/>
                        </a:rPr>
                        <a:t>2013.4.1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9615">
                <a:tc>
                  <a:txBody>
                    <a:bodyPr/>
                    <a:lstStyle/>
                    <a:p>
                      <a:pPr algn="l" fontAlgn="ctr"/>
                      <a:r>
                        <a:rPr lang="ja-JP" altLang="en-US" sz="2000" b="0" i="0" u="none" strike="noStrike">
                          <a:solidFill>
                            <a:srgbClr val="000000"/>
                          </a:solidFill>
                          <a:effectLst/>
                          <a:latin typeface="ＭＳ Ｐゴシック"/>
                        </a:rPr>
                        <a:t>第</a:t>
                      </a:r>
                      <a:r>
                        <a:rPr lang="en-US" altLang="ja-JP" sz="2000" b="0" i="0" u="none" strike="noStrike">
                          <a:solidFill>
                            <a:srgbClr val="000000"/>
                          </a:solidFill>
                          <a:effectLst/>
                          <a:latin typeface="ＭＳ Ｐゴシック"/>
                        </a:rPr>
                        <a:t>1</a:t>
                      </a:r>
                      <a:r>
                        <a:rPr lang="ja-JP" altLang="en-US" sz="2000" b="0" i="0" u="none" strike="noStrike">
                          <a:solidFill>
                            <a:srgbClr val="000000"/>
                          </a:solidFill>
                          <a:effectLst/>
                          <a:latin typeface="ＭＳ Ｐゴシック"/>
                        </a:rPr>
                        <a:t>種感染症指定医療機関</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a:solidFill>
                            <a:srgbClr val="000000"/>
                          </a:solidFill>
                          <a:effectLst/>
                          <a:latin typeface="ＭＳ Ｐゴシック"/>
                        </a:rPr>
                        <a:t>41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000" b="0" i="0" u="none" strike="noStrike" dirty="0">
                          <a:solidFill>
                            <a:srgbClr val="000000"/>
                          </a:solidFill>
                          <a:effectLst/>
                          <a:latin typeface="ＭＳ Ｐゴシック"/>
                        </a:rPr>
                        <a:t>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2000" b="0" i="0" u="none" strike="noStrike">
                          <a:solidFill>
                            <a:srgbClr val="000000"/>
                          </a:solidFill>
                          <a:effectLst/>
                          <a:latin typeface="ＭＳ Ｐゴシック"/>
                        </a:rPr>
                        <a:t>59%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2000" b="0" i="0" u="none" strike="noStrike">
                          <a:solidFill>
                            <a:srgbClr val="000000"/>
                          </a:solidFill>
                          <a:effectLst/>
                          <a:latin typeface="ＭＳ Ｐゴシック"/>
                        </a:rPr>
                        <a:t>2013.4.1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9615">
                <a:tc>
                  <a:txBody>
                    <a:bodyPr/>
                    <a:lstStyle/>
                    <a:p>
                      <a:pPr algn="l" fontAlgn="ctr"/>
                      <a:r>
                        <a:rPr lang="ja-JP" altLang="en-US" sz="2000" b="0" i="0" u="none" strike="noStrike">
                          <a:solidFill>
                            <a:srgbClr val="000000"/>
                          </a:solidFill>
                          <a:effectLst/>
                          <a:latin typeface="ＭＳ Ｐゴシック"/>
                        </a:rPr>
                        <a:t>第</a:t>
                      </a:r>
                      <a:r>
                        <a:rPr lang="en-US" altLang="ja-JP" sz="2000" b="0" i="0" u="none" strike="noStrike">
                          <a:solidFill>
                            <a:srgbClr val="000000"/>
                          </a:solidFill>
                          <a:effectLst/>
                          <a:latin typeface="ＭＳ Ｐゴシック"/>
                        </a:rPr>
                        <a:t>2</a:t>
                      </a:r>
                      <a:r>
                        <a:rPr lang="ja-JP" altLang="en-US" sz="2000" b="0" i="0" u="none" strike="noStrike">
                          <a:solidFill>
                            <a:srgbClr val="000000"/>
                          </a:solidFill>
                          <a:effectLst/>
                          <a:latin typeface="ＭＳ Ｐゴシック"/>
                        </a:rPr>
                        <a:t>種感染症指定医療機関</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a:solidFill>
                            <a:srgbClr val="000000"/>
                          </a:solidFill>
                          <a:effectLst/>
                          <a:latin typeface="ＭＳ Ｐゴシック"/>
                        </a:rPr>
                        <a:t>534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000" b="0" i="0" u="none" strike="noStrike" dirty="0">
                          <a:solidFill>
                            <a:srgbClr val="000000"/>
                          </a:solidFill>
                          <a:effectLst/>
                          <a:latin typeface="ＭＳ Ｐゴシック"/>
                        </a:rPr>
                        <a:t>266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2000" b="0" i="0" u="none" strike="noStrike">
                          <a:solidFill>
                            <a:srgbClr val="000000"/>
                          </a:solidFill>
                          <a:effectLst/>
                          <a:latin typeface="ＭＳ Ｐゴシック"/>
                        </a:rPr>
                        <a:t>50%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2000" b="0" i="0" u="none" strike="noStrike">
                          <a:solidFill>
                            <a:srgbClr val="000000"/>
                          </a:solidFill>
                          <a:effectLst/>
                          <a:latin typeface="ＭＳ Ｐゴシック"/>
                        </a:rPr>
                        <a:t>2013.4.1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9615">
                <a:tc>
                  <a:txBody>
                    <a:bodyPr/>
                    <a:lstStyle/>
                    <a:p>
                      <a:pPr algn="l" fontAlgn="ctr"/>
                      <a:r>
                        <a:rPr lang="ja-JP" altLang="en-US" sz="2000" b="0" i="0" u="none" strike="noStrike">
                          <a:solidFill>
                            <a:srgbClr val="000000"/>
                          </a:solidFill>
                          <a:effectLst/>
                          <a:latin typeface="ＭＳ Ｐゴシック"/>
                        </a:rPr>
                        <a:t>都道府県がん診療連携拠点病院</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a:solidFill>
                            <a:srgbClr val="000000"/>
                          </a:solidFill>
                          <a:effectLst/>
                          <a:latin typeface="ＭＳ Ｐゴシック"/>
                        </a:rPr>
                        <a:t>51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000" b="0" i="0" u="none" strike="noStrike">
                          <a:solidFill>
                            <a:srgbClr val="000000"/>
                          </a:solidFill>
                          <a:effectLst/>
                          <a:latin typeface="ＭＳ Ｐゴシック"/>
                        </a:rPr>
                        <a:t>20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2000" b="0" i="0" u="none" strike="noStrike">
                          <a:solidFill>
                            <a:srgbClr val="000000"/>
                          </a:solidFill>
                          <a:effectLst/>
                          <a:latin typeface="ＭＳ Ｐゴシック"/>
                        </a:rPr>
                        <a:t>39%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2000" b="0" i="0" u="none" strike="noStrike">
                          <a:solidFill>
                            <a:srgbClr val="000000"/>
                          </a:solidFill>
                          <a:effectLst/>
                          <a:latin typeface="ＭＳ Ｐゴシック"/>
                        </a:rPr>
                        <a:t>2013.8.1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9615">
                <a:tc>
                  <a:txBody>
                    <a:bodyPr/>
                    <a:lstStyle/>
                    <a:p>
                      <a:pPr algn="l" fontAlgn="ctr"/>
                      <a:r>
                        <a:rPr lang="ja-JP" altLang="en-US" sz="2000" b="0" i="0" u="none" strike="noStrike">
                          <a:solidFill>
                            <a:srgbClr val="000000"/>
                          </a:solidFill>
                          <a:effectLst/>
                          <a:latin typeface="ＭＳ Ｐゴシック"/>
                        </a:rPr>
                        <a:t>地域がん診療連携拠点病院</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a:solidFill>
                            <a:srgbClr val="000000"/>
                          </a:solidFill>
                          <a:effectLst/>
                          <a:latin typeface="ＭＳ Ｐゴシック"/>
                        </a:rPr>
                        <a:t>346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000" b="0" i="0" u="none" strike="noStrike">
                          <a:solidFill>
                            <a:srgbClr val="000000"/>
                          </a:solidFill>
                          <a:effectLst/>
                          <a:latin typeface="ＭＳ Ｐゴシック"/>
                        </a:rPr>
                        <a:t>131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2000" b="0" i="0" u="none" strike="noStrike">
                          <a:solidFill>
                            <a:srgbClr val="000000"/>
                          </a:solidFill>
                          <a:effectLst/>
                          <a:latin typeface="ＭＳ Ｐゴシック"/>
                        </a:rPr>
                        <a:t>38%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2000" b="0" i="0" u="none" strike="noStrike">
                          <a:solidFill>
                            <a:srgbClr val="000000"/>
                          </a:solidFill>
                          <a:effectLst/>
                          <a:latin typeface="ＭＳ Ｐゴシック"/>
                        </a:rPr>
                        <a:t>2013.8.1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9615">
                <a:tc>
                  <a:txBody>
                    <a:bodyPr/>
                    <a:lstStyle/>
                    <a:p>
                      <a:pPr algn="l" fontAlgn="ctr"/>
                      <a:r>
                        <a:rPr lang="ja-JP" altLang="en-US" sz="2000" b="0" i="0" u="none" strike="noStrike">
                          <a:solidFill>
                            <a:srgbClr val="000000"/>
                          </a:solidFill>
                          <a:effectLst/>
                          <a:latin typeface="ＭＳ Ｐゴシック"/>
                        </a:rPr>
                        <a:t>小児がん拠点病院</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a:solidFill>
                            <a:srgbClr val="000000"/>
                          </a:solidFill>
                          <a:effectLst/>
                          <a:latin typeface="ＭＳ Ｐゴシック"/>
                        </a:rPr>
                        <a:t>15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000" b="0" i="0" u="none" strike="noStrike">
                          <a:solidFill>
                            <a:srgbClr val="000000"/>
                          </a:solidFill>
                          <a:effectLst/>
                          <a:latin typeface="ＭＳ Ｐゴシック"/>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2000" b="0" i="0" u="none" strike="noStrike" dirty="0">
                          <a:solidFill>
                            <a:srgbClr val="000000"/>
                          </a:solidFill>
                          <a:effectLst/>
                          <a:latin typeface="ＭＳ Ｐゴシック"/>
                        </a:rPr>
                        <a:t>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2000" b="0" i="0" u="none" strike="noStrike">
                          <a:solidFill>
                            <a:srgbClr val="000000"/>
                          </a:solidFill>
                          <a:effectLst/>
                          <a:latin typeface="ＭＳ Ｐゴシック"/>
                        </a:rPr>
                        <a:t>2013.2.8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9615">
                <a:tc>
                  <a:txBody>
                    <a:bodyPr/>
                    <a:lstStyle/>
                    <a:p>
                      <a:pPr algn="l" fontAlgn="ctr"/>
                      <a:r>
                        <a:rPr lang="ja-JP" altLang="en-US" sz="2000" b="0" i="0" u="none" strike="noStrike">
                          <a:solidFill>
                            <a:srgbClr val="000000"/>
                          </a:solidFill>
                          <a:effectLst/>
                          <a:latin typeface="ＭＳ Ｐゴシック"/>
                        </a:rPr>
                        <a:t>総合周産期母子医療センター</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a:solidFill>
                            <a:srgbClr val="000000"/>
                          </a:solidFill>
                          <a:effectLst/>
                          <a:latin typeface="ＭＳ Ｐゴシック"/>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000" b="0" i="0" u="none" strike="noStrike">
                          <a:solidFill>
                            <a:srgbClr val="000000"/>
                          </a:solidFill>
                          <a:effectLst/>
                          <a:latin typeface="ＭＳ Ｐゴシック"/>
                        </a:rPr>
                        <a:t>34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2000" b="0" i="0" u="none" strike="noStrike">
                          <a:solidFill>
                            <a:srgbClr val="000000"/>
                          </a:solidFill>
                          <a:effectLst/>
                          <a:latin typeface="ＭＳ Ｐゴシック"/>
                        </a:rPr>
                        <a:t>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2000" b="0" i="0" u="none" strike="noStrike">
                          <a:solidFill>
                            <a:srgbClr val="000000"/>
                          </a:solidFill>
                          <a:effectLst/>
                          <a:latin typeface="ＭＳ Ｐゴシック"/>
                        </a:rPr>
                        <a:t>2013.4.1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9615">
                <a:tc>
                  <a:txBody>
                    <a:bodyPr/>
                    <a:lstStyle/>
                    <a:p>
                      <a:pPr algn="l" fontAlgn="ctr"/>
                      <a:r>
                        <a:rPr lang="ja-JP" altLang="en-US" sz="2000" b="0" i="0" u="none" strike="noStrike">
                          <a:solidFill>
                            <a:srgbClr val="000000"/>
                          </a:solidFill>
                          <a:effectLst/>
                          <a:latin typeface="ＭＳ Ｐゴシック"/>
                        </a:rPr>
                        <a:t>地域周産期母子医療センター</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a:solidFill>
                            <a:srgbClr val="000000"/>
                          </a:solidFill>
                          <a:effectLst/>
                          <a:latin typeface="ＭＳ Ｐゴシック"/>
                        </a:rPr>
                        <a:t>292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000" b="0" i="0" u="none" strike="noStrike">
                          <a:solidFill>
                            <a:srgbClr val="000000"/>
                          </a:solidFill>
                          <a:effectLst/>
                          <a:latin typeface="ＭＳ Ｐゴシック"/>
                        </a:rPr>
                        <a:t>114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2000" b="0" i="0" u="none" strike="noStrike" dirty="0">
                          <a:solidFill>
                            <a:srgbClr val="000000"/>
                          </a:solidFill>
                          <a:effectLst/>
                          <a:latin typeface="ＭＳ Ｐゴシック"/>
                        </a:rPr>
                        <a:t>39%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2000" b="0" i="0" u="none" strike="noStrike">
                          <a:solidFill>
                            <a:srgbClr val="000000"/>
                          </a:solidFill>
                          <a:effectLst/>
                          <a:latin typeface="ＭＳ Ｐゴシック"/>
                        </a:rPr>
                        <a:t>2013.4.1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9615">
                <a:tc>
                  <a:txBody>
                    <a:bodyPr/>
                    <a:lstStyle/>
                    <a:p>
                      <a:pPr algn="l" fontAlgn="ctr"/>
                      <a:r>
                        <a:rPr lang="ja-JP" altLang="en-US" sz="2000" b="0" i="0" u="none" strike="noStrike" dirty="0">
                          <a:solidFill>
                            <a:srgbClr val="000000"/>
                          </a:solidFill>
                          <a:effectLst/>
                          <a:latin typeface="ＭＳ Ｐゴシック"/>
                        </a:rPr>
                        <a:t>へき地医療拠点病院</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a:solidFill>
                            <a:srgbClr val="000000"/>
                          </a:solidFill>
                          <a:effectLst/>
                          <a:latin typeface="ＭＳ Ｐゴシック"/>
                        </a:rPr>
                        <a:t>186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000" b="0" i="0" u="none" strike="noStrike">
                          <a:solidFill>
                            <a:srgbClr val="000000"/>
                          </a:solidFill>
                          <a:effectLst/>
                          <a:latin typeface="ＭＳ Ｐゴシック"/>
                        </a:rPr>
                        <a:t>109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2000" b="0" i="0" u="none" strike="noStrike" dirty="0">
                          <a:solidFill>
                            <a:srgbClr val="000000"/>
                          </a:solidFill>
                          <a:effectLst/>
                          <a:latin typeface="ＭＳ Ｐゴシック"/>
                        </a:rPr>
                        <a:t>63%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2000" b="0" i="0" u="none" strike="noStrike" dirty="0">
                          <a:solidFill>
                            <a:srgbClr val="000000"/>
                          </a:solidFill>
                          <a:effectLst/>
                          <a:latin typeface="ＭＳ Ｐゴシック"/>
                        </a:rPr>
                        <a:t>2013.1.1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8229600" cy="914400"/>
          </a:xfrm>
        </p:spPr>
        <p:txBody>
          <a:bodyPr/>
          <a:lstStyle/>
          <a:p>
            <a:pPr eaLnBrk="1" hangingPunct="1">
              <a:defRPr/>
            </a:pPr>
            <a:r>
              <a:rPr lang="ja-JP" altLang="en-US" b="1">
                <a:latin typeface="Arial" charset="0"/>
                <a:ea typeface="ＭＳ Ｐゴシック" charset="0"/>
              </a:rPr>
              <a:t>常勤医師</a:t>
            </a:r>
            <a:r>
              <a:rPr lang="en-US" altLang="ja-JP" b="1">
                <a:latin typeface="Arial" charset="0"/>
                <a:ea typeface="ＭＳ Ｐゴシック" charset="0"/>
              </a:rPr>
              <a:t>1</a:t>
            </a:r>
            <a:r>
              <a:rPr lang="ja-JP" altLang="en-US" b="1">
                <a:latin typeface="Arial" charset="0"/>
                <a:ea typeface="ＭＳ Ｐゴシック" charset="0"/>
              </a:rPr>
              <a:t>週間当りの勤務時間</a:t>
            </a:r>
            <a:r>
              <a:rPr lang="ja-JP" altLang="en-US">
                <a:latin typeface="Arial" charset="0"/>
                <a:ea typeface="ＭＳ Ｐゴシック" charset="0"/>
              </a:rPr>
              <a:t>：</a:t>
            </a:r>
          </a:p>
        </p:txBody>
      </p:sp>
      <p:pic>
        <p:nvPicPr>
          <p:cNvPr id="47106" name="Picture 3" descr="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6934200" cy="5021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6400800" y="914400"/>
            <a:ext cx="1447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smtClean="0">
                <a:solidFill>
                  <a:srgbClr val="000000"/>
                </a:solidFill>
              </a:rPr>
              <a:t>Ｎ＝</a:t>
            </a:r>
            <a:r>
              <a:rPr lang="en-US" altLang="ja-JP" sz="1800" smtClean="0">
                <a:solidFill>
                  <a:srgbClr val="000000"/>
                </a:solidFill>
              </a:rPr>
              <a:t>3388</a:t>
            </a:r>
            <a:r>
              <a:rPr lang="ja-JP" altLang="en-US" sz="1800" smtClean="0">
                <a:solidFill>
                  <a:srgbClr val="000000"/>
                </a:solidFill>
              </a:rPr>
              <a:t>人</a:t>
            </a:r>
          </a:p>
        </p:txBody>
      </p:sp>
      <p:sp>
        <p:nvSpPr>
          <p:cNvPr id="20485" name="Text Box 5"/>
          <p:cNvSpPr txBox="1">
            <a:spLocks noChangeArrowheads="1"/>
          </p:cNvSpPr>
          <p:nvPr/>
        </p:nvSpPr>
        <p:spPr bwMode="auto">
          <a:xfrm>
            <a:off x="533400" y="6248400"/>
            <a:ext cx="80010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b="1" smtClean="0">
                <a:solidFill>
                  <a:srgbClr val="000000"/>
                </a:solidFill>
              </a:rPr>
              <a:t>医師需給に係る医師の勤務状況調査（病院分）中間集計結果</a:t>
            </a:r>
            <a:r>
              <a:rPr lang="ja-JP" altLang="en-US" sz="1800" smtClean="0">
                <a:solidFill>
                  <a:srgbClr val="000000"/>
                </a:solidFill>
              </a:rPr>
              <a:t>（</a:t>
            </a:r>
            <a:r>
              <a:rPr lang="en-US" altLang="ja-JP" sz="1800" smtClean="0">
                <a:solidFill>
                  <a:srgbClr val="000000"/>
                </a:solidFill>
              </a:rPr>
              <a:t>1</a:t>
            </a:r>
            <a:r>
              <a:rPr lang="ja-JP" altLang="en-US" sz="1800" smtClean="0">
                <a:solidFill>
                  <a:srgbClr val="000000"/>
                </a:solidFill>
              </a:rPr>
              <a:t>月</a:t>
            </a:r>
            <a:r>
              <a:rPr lang="en-US" altLang="ja-JP" sz="1800" smtClean="0">
                <a:solidFill>
                  <a:srgbClr val="000000"/>
                </a:solidFill>
              </a:rPr>
              <a:t>31</a:t>
            </a:r>
            <a:r>
              <a:rPr lang="ja-JP" altLang="en-US" sz="1800" smtClean="0">
                <a:solidFill>
                  <a:srgbClr val="000000"/>
                </a:solidFill>
              </a:rPr>
              <a:t>日までのデータ入力分） より</a:t>
            </a:r>
          </a:p>
        </p:txBody>
      </p:sp>
      <p:sp>
        <p:nvSpPr>
          <p:cNvPr id="20486" name="Text Box 6"/>
          <p:cNvSpPr txBox="1">
            <a:spLocks noChangeArrowheads="1"/>
          </p:cNvSpPr>
          <p:nvPr/>
        </p:nvSpPr>
        <p:spPr bwMode="auto">
          <a:xfrm>
            <a:off x="5334000" y="1828800"/>
            <a:ext cx="2819400" cy="779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smtClean="0">
                <a:solidFill>
                  <a:srgbClr val="000000"/>
                </a:solidFill>
              </a:rPr>
              <a:t>平均</a:t>
            </a:r>
            <a:r>
              <a:rPr lang="en-US" altLang="ja-JP" sz="1800" smtClean="0">
                <a:solidFill>
                  <a:srgbClr val="000000"/>
                </a:solidFill>
              </a:rPr>
              <a:t>66.4</a:t>
            </a:r>
            <a:r>
              <a:rPr lang="ja-JP" altLang="en-US" sz="1800" smtClean="0">
                <a:solidFill>
                  <a:srgbClr val="000000"/>
                </a:solidFill>
              </a:rPr>
              <a:t>時間</a:t>
            </a:r>
            <a:r>
              <a:rPr lang="en-US" altLang="ja-JP" sz="1800" smtClean="0">
                <a:solidFill>
                  <a:srgbClr val="000000"/>
                </a:solidFill>
              </a:rPr>
              <a:t>/</a:t>
            </a:r>
            <a:r>
              <a:rPr lang="ja-JP" altLang="en-US" sz="1800" smtClean="0">
                <a:solidFill>
                  <a:srgbClr val="000000"/>
                </a:solidFill>
              </a:rPr>
              <a:t>週（</a:t>
            </a:r>
            <a:r>
              <a:rPr lang="en-US" altLang="ja-JP" sz="1800" smtClean="0">
                <a:solidFill>
                  <a:srgbClr val="000000"/>
                </a:solidFill>
              </a:rPr>
              <a:t>±18.0</a:t>
            </a:r>
            <a:r>
              <a:rPr lang="ja-JP" altLang="en-US" sz="1800" smtClean="0">
                <a:solidFill>
                  <a:srgbClr val="000000"/>
                </a:solidFill>
              </a:rPr>
              <a:t>）</a:t>
            </a:r>
          </a:p>
          <a:p>
            <a:pPr>
              <a:spcBef>
                <a:spcPct val="50000"/>
              </a:spcBef>
              <a:defRPr/>
            </a:pPr>
            <a:r>
              <a:rPr lang="ja-JP" altLang="en-US" sz="1800" smtClean="0">
                <a:solidFill>
                  <a:srgbClr val="000000"/>
                </a:solidFill>
              </a:rPr>
              <a:t>最大</a:t>
            </a:r>
            <a:r>
              <a:rPr lang="en-US" altLang="ja-JP" sz="1800" smtClean="0">
                <a:solidFill>
                  <a:srgbClr val="000000"/>
                </a:solidFill>
              </a:rPr>
              <a:t>152.5</a:t>
            </a:r>
            <a:r>
              <a:rPr lang="ja-JP" altLang="en-US" sz="1800" smtClean="0">
                <a:solidFill>
                  <a:srgbClr val="000000"/>
                </a:solidFill>
              </a:rPr>
              <a:t>時間</a:t>
            </a: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0" y="0"/>
            <a:ext cx="8991600" cy="576263"/>
          </a:xfrm>
        </p:spPr>
        <p:txBody>
          <a:bodyPr/>
          <a:lstStyle/>
          <a:p>
            <a:pPr algn="l" eaLnBrk="1" hangingPunct="1">
              <a:defRPr/>
            </a:pPr>
            <a:r>
              <a:rPr lang="ja-JP" altLang="en-US" sz="2800">
                <a:latin typeface="Arial" charset="0"/>
                <a:ea typeface="ＭＳ Ｐゴシック" charset="0"/>
              </a:rPr>
              <a:t>自治体病院・診療所の存在意義</a:t>
            </a:r>
          </a:p>
        </p:txBody>
      </p:sp>
      <p:sp>
        <p:nvSpPr>
          <p:cNvPr id="91139" name="Line 3"/>
          <p:cNvSpPr>
            <a:spLocks noChangeShapeType="1"/>
          </p:cNvSpPr>
          <p:nvPr/>
        </p:nvSpPr>
        <p:spPr bwMode="auto">
          <a:xfrm>
            <a:off x="611188" y="3860800"/>
            <a:ext cx="7848600" cy="0"/>
          </a:xfrm>
          <a:prstGeom prst="line">
            <a:avLst/>
          </a:prstGeom>
          <a:noFill/>
          <a:ln w="9525">
            <a:solidFill>
              <a:schemeClr val="tx1"/>
            </a:solidFill>
            <a:round/>
            <a:headEnd type="triangle" w="lg" len="lg"/>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ja-JP" altLang="en-US"/>
          </a:p>
        </p:txBody>
      </p:sp>
      <p:sp>
        <p:nvSpPr>
          <p:cNvPr id="91140" name="Line 4"/>
          <p:cNvSpPr>
            <a:spLocks noChangeShapeType="1"/>
          </p:cNvSpPr>
          <p:nvPr/>
        </p:nvSpPr>
        <p:spPr bwMode="auto">
          <a:xfrm>
            <a:off x="4427538" y="981075"/>
            <a:ext cx="0" cy="5400675"/>
          </a:xfrm>
          <a:prstGeom prst="line">
            <a:avLst/>
          </a:prstGeom>
          <a:noFill/>
          <a:ln w="9525">
            <a:solidFill>
              <a:schemeClr val="tx1"/>
            </a:solidFill>
            <a:round/>
            <a:headEnd type="triangle" w="lg" len="lg"/>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ja-JP" altLang="en-US"/>
          </a:p>
        </p:txBody>
      </p:sp>
      <p:sp>
        <p:nvSpPr>
          <p:cNvPr id="91141" name="Text Box 5"/>
          <p:cNvSpPr txBox="1">
            <a:spLocks noChangeArrowheads="1"/>
          </p:cNvSpPr>
          <p:nvPr/>
        </p:nvSpPr>
        <p:spPr bwMode="auto">
          <a:xfrm>
            <a:off x="4067175" y="620713"/>
            <a:ext cx="7207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b="1" i="1" smtClean="0">
                <a:solidFill>
                  <a:srgbClr val="000000"/>
                </a:solidFill>
              </a:rPr>
              <a:t>なし</a:t>
            </a:r>
          </a:p>
        </p:txBody>
      </p:sp>
      <p:sp>
        <p:nvSpPr>
          <p:cNvPr id="91142" name="Text Box 6"/>
          <p:cNvSpPr txBox="1">
            <a:spLocks noChangeArrowheads="1"/>
          </p:cNvSpPr>
          <p:nvPr/>
        </p:nvSpPr>
        <p:spPr bwMode="auto">
          <a:xfrm>
            <a:off x="3995738" y="6491288"/>
            <a:ext cx="935037"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b="1" i="1" smtClean="0">
                <a:solidFill>
                  <a:srgbClr val="000000"/>
                </a:solidFill>
              </a:rPr>
              <a:t>あり</a:t>
            </a:r>
          </a:p>
        </p:txBody>
      </p:sp>
      <p:sp>
        <p:nvSpPr>
          <p:cNvPr id="91143" name="Text Box 7"/>
          <p:cNvSpPr txBox="1">
            <a:spLocks noChangeArrowheads="1"/>
          </p:cNvSpPr>
          <p:nvPr/>
        </p:nvSpPr>
        <p:spPr bwMode="auto">
          <a:xfrm>
            <a:off x="179388" y="2276475"/>
            <a:ext cx="458787" cy="3673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b="1" i="1" smtClean="0">
                <a:solidFill>
                  <a:srgbClr val="000000"/>
                </a:solidFill>
              </a:rPr>
              <a:t>目に見えない（数値化難しい）</a:t>
            </a:r>
          </a:p>
        </p:txBody>
      </p:sp>
      <p:sp>
        <p:nvSpPr>
          <p:cNvPr id="91144" name="Text Box 8"/>
          <p:cNvSpPr txBox="1">
            <a:spLocks noChangeArrowheads="1"/>
          </p:cNvSpPr>
          <p:nvPr/>
        </p:nvSpPr>
        <p:spPr bwMode="auto">
          <a:xfrm>
            <a:off x="8532813" y="2852738"/>
            <a:ext cx="458787" cy="273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b="1" i="1" smtClean="0">
                <a:solidFill>
                  <a:srgbClr val="000000"/>
                </a:solidFill>
              </a:rPr>
              <a:t>目に見える（数値化可能）</a:t>
            </a:r>
          </a:p>
        </p:txBody>
      </p:sp>
      <p:sp>
        <p:nvSpPr>
          <p:cNvPr id="91145" name="Text Box 9"/>
          <p:cNvSpPr txBox="1">
            <a:spLocks noChangeArrowheads="1"/>
          </p:cNvSpPr>
          <p:nvPr/>
        </p:nvSpPr>
        <p:spPr bwMode="auto">
          <a:xfrm>
            <a:off x="755650" y="4076700"/>
            <a:ext cx="3529013" cy="1574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lnSpc>
                <a:spcPct val="85000"/>
              </a:lnSpc>
              <a:defRPr/>
            </a:pPr>
            <a:r>
              <a:rPr lang="ja-JP" altLang="en-US" sz="1800" smtClean="0">
                <a:solidFill>
                  <a:srgbClr val="000000"/>
                </a:solidFill>
              </a:rPr>
              <a:t>・行政の医療・福祉・健康づくり政策との連動のしやすさ</a:t>
            </a:r>
          </a:p>
          <a:p>
            <a:pPr>
              <a:defRPr/>
            </a:pPr>
            <a:r>
              <a:rPr lang="ja-JP" altLang="en-US" sz="1800" smtClean="0">
                <a:solidFill>
                  <a:srgbClr val="000000"/>
                </a:solidFill>
              </a:rPr>
              <a:t>・民間法人の独占排除</a:t>
            </a:r>
          </a:p>
          <a:p>
            <a:pPr>
              <a:lnSpc>
                <a:spcPct val="85000"/>
              </a:lnSpc>
              <a:defRPr/>
            </a:pPr>
            <a:r>
              <a:rPr lang="ja-JP" altLang="en-US" sz="1800" smtClean="0">
                <a:solidFill>
                  <a:srgbClr val="000000"/>
                </a:solidFill>
              </a:rPr>
              <a:t>・自治体病院に勤務するモチベーション（公立病院だから勤務する）</a:t>
            </a:r>
          </a:p>
          <a:p>
            <a:pPr>
              <a:defRPr/>
            </a:pPr>
            <a:r>
              <a:rPr lang="ja-JP" altLang="en-US" sz="1800" smtClean="0">
                <a:solidFill>
                  <a:srgbClr val="000000"/>
                </a:solidFill>
              </a:rPr>
              <a:t>・バッファー（緩衝器）としての役割</a:t>
            </a:r>
          </a:p>
        </p:txBody>
      </p:sp>
      <p:sp>
        <p:nvSpPr>
          <p:cNvPr id="91146" name="Text Box 10"/>
          <p:cNvSpPr txBox="1">
            <a:spLocks noChangeArrowheads="1"/>
          </p:cNvSpPr>
          <p:nvPr/>
        </p:nvSpPr>
        <p:spPr bwMode="auto">
          <a:xfrm>
            <a:off x="4572000" y="1341438"/>
            <a:ext cx="3744913" cy="1025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lnSpc>
                <a:spcPct val="85000"/>
              </a:lnSpc>
              <a:defRPr/>
            </a:pPr>
            <a:r>
              <a:rPr lang="ja-JP" altLang="en-US" sz="1800" smtClean="0">
                <a:solidFill>
                  <a:srgbClr val="000000"/>
                </a:solidFill>
              </a:rPr>
              <a:t>・７７１１億円の他会計繰入金</a:t>
            </a:r>
          </a:p>
          <a:p>
            <a:pPr>
              <a:lnSpc>
                <a:spcPct val="85000"/>
              </a:lnSpc>
              <a:defRPr/>
            </a:pPr>
            <a:r>
              <a:rPr lang="ja-JP" altLang="en-US" sz="1800" smtClean="0">
                <a:solidFill>
                  <a:srgbClr val="000000"/>
                </a:solidFill>
              </a:rPr>
              <a:t>・一時借入金に頼る経営</a:t>
            </a:r>
          </a:p>
          <a:p>
            <a:pPr>
              <a:lnSpc>
                <a:spcPct val="85000"/>
              </a:lnSpc>
              <a:defRPr/>
            </a:pPr>
            <a:r>
              <a:rPr lang="ja-JP" altLang="en-US" sz="1800" smtClean="0">
                <a:solidFill>
                  <a:srgbClr val="000000"/>
                </a:solidFill>
              </a:rPr>
              <a:t>・非効率な経営（給与費、診療材料費、委託費、減価償却費の高さ）</a:t>
            </a:r>
          </a:p>
        </p:txBody>
      </p:sp>
      <p:sp>
        <p:nvSpPr>
          <p:cNvPr id="91147" name="Text Box 11"/>
          <p:cNvSpPr txBox="1">
            <a:spLocks noChangeArrowheads="1"/>
          </p:cNvSpPr>
          <p:nvPr/>
        </p:nvSpPr>
        <p:spPr bwMode="auto">
          <a:xfrm>
            <a:off x="755650" y="1341438"/>
            <a:ext cx="3529013" cy="1492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lnSpc>
                <a:spcPct val="85000"/>
              </a:lnSpc>
              <a:defRPr/>
            </a:pPr>
            <a:r>
              <a:rPr lang="ja-JP" altLang="en-US" sz="1800" smtClean="0">
                <a:solidFill>
                  <a:srgbClr val="000000"/>
                </a:solidFill>
              </a:rPr>
              <a:t>・お役所体質のマネジメント（素人の事務、硬直的な業務運営）</a:t>
            </a:r>
          </a:p>
          <a:p>
            <a:pPr>
              <a:lnSpc>
                <a:spcPct val="85000"/>
              </a:lnSpc>
              <a:defRPr/>
            </a:pPr>
            <a:r>
              <a:rPr lang="ja-JP" altLang="en-US" sz="1800" smtClean="0">
                <a:solidFill>
                  <a:srgbClr val="000000"/>
                </a:solidFill>
              </a:rPr>
              <a:t>・医師の感情に配慮しない運営で大量退職を招く</a:t>
            </a:r>
          </a:p>
          <a:p>
            <a:pPr>
              <a:lnSpc>
                <a:spcPct val="85000"/>
              </a:lnSpc>
              <a:defRPr/>
            </a:pPr>
            <a:r>
              <a:rPr lang="ja-JP" altLang="en-US" sz="1800" smtClean="0">
                <a:solidFill>
                  <a:srgbClr val="000000"/>
                </a:solidFill>
              </a:rPr>
              <a:t>・公務員の身分に安住してしまう</a:t>
            </a:r>
          </a:p>
          <a:p>
            <a:pPr>
              <a:lnSpc>
                <a:spcPct val="85000"/>
              </a:lnSpc>
              <a:defRPr/>
            </a:pPr>
            <a:r>
              <a:rPr lang="ja-JP" altLang="en-US" sz="1800" smtClean="0">
                <a:solidFill>
                  <a:srgbClr val="000000"/>
                </a:solidFill>
              </a:rPr>
              <a:t>・公務員の身分が既得権になる</a:t>
            </a:r>
          </a:p>
        </p:txBody>
      </p:sp>
      <p:sp>
        <p:nvSpPr>
          <p:cNvPr id="91148" name="Text Box 12"/>
          <p:cNvSpPr txBox="1">
            <a:spLocks noChangeArrowheads="1"/>
          </p:cNvSpPr>
          <p:nvPr/>
        </p:nvSpPr>
        <p:spPr bwMode="auto">
          <a:xfrm>
            <a:off x="6934200" y="6400800"/>
            <a:ext cx="1828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smtClean="0">
                <a:solidFill>
                  <a:srgbClr val="000000"/>
                </a:solidFill>
              </a:rPr>
              <a:t>伊関作成</a:t>
            </a:r>
          </a:p>
        </p:txBody>
      </p:sp>
      <p:sp>
        <p:nvSpPr>
          <p:cNvPr id="91149" name="Text Box 13"/>
          <p:cNvSpPr txBox="1">
            <a:spLocks noChangeArrowheads="1"/>
          </p:cNvSpPr>
          <p:nvPr/>
        </p:nvSpPr>
        <p:spPr bwMode="auto">
          <a:xfrm>
            <a:off x="4643438" y="4076700"/>
            <a:ext cx="3457575" cy="1025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lnSpc>
                <a:spcPct val="85000"/>
              </a:lnSpc>
              <a:defRPr/>
            </a:pPr>
            <a:r>
              <a:rPr lang="ja-JP" altLang="en-US" sz="1800" smtClean="0">
                <a:solidFill>
                  <a:srgbClr val="000000"/>
                </a:solidFill>
              </a:rPr>
              <a:t>・不採算分野（へき地、小児、産科、救急）を担う</a:t>
            </a:r>
          </a:p>
          <a:p>
            <a:pPr>
              <a:lnSpc>
                <a:spcPct val="85000"/>
              </a:lnSpc>
              <a:defRPr/>
            </a:pPr>
            <a:r>
              <a:rPr lang="ja-JP" altLang="en-US" sz="1800" smtClean="0">
                <a:solidFill>
                  <a:srgbClr val="000000"/>
                </a:solidFill>
              </a:rPr>
              <a:t>・災害拠点の病院となる</a:t>
            </a:r>
          </a:p>
          <a:p>
            <a:pPr>
              <a:lnSpc>
                <a:spcPct val="85000"/>
              </a:lnSpc>
              <a:defRPr/>
            </a:pPr>
            <a:r>
              <a:rPr lang="ja-JP" altLang="en-US" sz="1800" smtClean="0">
                <a:solidFill>
                  <a:srgbClr val="000000"/>
                </a:solidFill>
              </a:rPr>
              <a:t>・高度医療を担う</a:t>
            </a: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0" y="0"/>
            <a:ext cx="8991600" cy="576263"/>
          </a:xfrm>
        </p:spPr>
        <p:txBody>
          <a:bodyPr/>
          <a:lstStyle/>
          <a:p>
            <a:pPr algn="l" eaLnBrk="1" hangingPunct="1">
              <a:defRPr/>
            </a:pPr>
            <a:r>
              <a:rPr lang="ja-JP" altLang="en-US" sz="2800">
                <a:latin typeface="Arial" charset="0"/>
                <a:ea typeface="ＭＳ Ｐゴシック" charset="0"/>
              </a:rPr>
              <a:t>図１自治体病院・診療所が行うべき医療</a:t>
            </a:r>
          </a:p>
        </p:txBody>
      </p:sp>
      <p:sp>
        <p:nvSpPr>
          <p:cNvPr id="92163" name="Line 3"/>
          <p:cNvSpPr>
            <a:spLocks noChangeShapeType="1"/>
          </p:cNvSpPr>
          <p:nvPr/>
        </p:nvSpPr>
        <p:spPr bwMode="auto">
          <a:xfrm>
            <a:off x="611188" y="3573463"/>
            <a:ext cx="7848600" cy="0"/>
          </a:xfrm>
          <a:prstGeom prst="line">
            <a:avLst/>
          </a:prstGeom>
          <a:noFill/>
          <a:ln w="9525">
            <a:solidFill>
              <a:schemeClr val="tx1"/>
            </a:solidFill>
            <a:round/>
            <a:headEnd type="triangle" w="lg" len="lg"/>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ja-JP" altLang="en-US"/>
          </a:p>
        </p:txBody>
      </p:sp>
      <p:sp>
        <p:nvSpPr>
          <p:cNvPr id="92164" name="Line 4"/>
          <p:cNvSpPr>
            <a:spLocks noChangeShapeType="1"/>
          </p:cNvSpPr>
          <p:nvPr/>
        </p:nvSpPr>
        <p:spPr bwMode="auto">
          <a:xfrm>
            <a:off x="4427538" y="981075"/>
            <a:ext cx="0" cy="5040313"/>
          </a:xfrm>
          <a:prstGeom prst="line">
            <a:avLst/>
          </a:prstGeom>
          <a:noFill/>
          <a:ln w="9525">
            <a:solidFill>
              <a:schemeClr val="tx1"/>
            </a:solidFill>
            <a:round/>
            <a:headEnd type="triangle" w="lg" len="lg"/>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ja-JP" altLang="en-US"/>
          </a:p>
        </p:txBody>
      </p:sp>
      <p:sp>
        <p:nvSpPr>
          <p:cNvPr id="92165" name="Text Box 5"/>
          <p:cNvSpPr txBox="1">
            <a:spLocks noChangeArrowheads="1"/>
          </p:cNvSpPr>
          <p:nvPr/>
        </p:nvSpPr>
        <p:spPr bwMode="auto">
          <a:xfrm>
            <a:off x="2987675" y="620713"/>
            <a:ext cx="3240088"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b="1" i="1" smtClean="0"/>
              <a:t>民間医療機関と代替しやすい</a:t>
            </a:r>
          </a:p>
        </p:txBody>
      </p:sp>
      <p:sp>
        <p:nvSpPr>
          <p:cNvPr id="92166" name="Text Box 6"/>
          <p:cNvSpPr txBox="1">
            <a:spLocks noChangeArrowheads="1"/>
          </p:cNvSpPr>
          <p:nvPr/>
        </p:nvSpPr>
        <p:spPr bwMode="auto">
          <a:xfrm>
            <a:off x="179388" y="2924175"/>
            <a:ext cx="458787" cy="2232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b="1" i="1" smtClean="0"/>
              <a:t>利益が上げにくい</a:t>
            </a:r>
          </a:p>
        </p:txBody>
      </p:sp>
      <p:sp>
        <p:nvSpPr>
          <p:cNvPr id="92167" name="Text Box 7"/>
          <p:cNvSpPr txBox="1">
            <a:spLocks noChangeArrowheads="1"/>
          </p:cNvSpPr>
          <p:nvPr/>
        </p:nvSpPr>
        <p:spPr bwMode="auto">
          <a:xfrm>
            <a:off x="8532813" y="2852738"/>
            <a:ext cx="458787" cy="273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b="1" i="1" smtClean="0"/>
              <a:t>利益が上げやすい</a:t>
            </a:r>
          </a:p>
        </p:txBody>
      </p:sp>
      <p:sp>
        <p:nvSpPr>
          <p:cNvPr id="92168" name="Text Box 8"/>
          <p:cNvSpPr txBox="1">
            <a:spLocks noChangeArrowheads="1"/>
          </p:cNvSpPr>
          <p:nvPr/>
        </p:nvSpPr>
        <p:spPr bwMode="auto">
          <a:xfrm>
            <a:off x="7315200" y="5949950"/>
            <a:ext cx="1828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smtClean="0"/>
              <a:t>筆者作成</a:t>
            </a:r>
          </a:p>
        </p:txBody>
      </p:sp>
      <p:sp>
        <p:nvSpPr>
          <p:cNvPr id="92169" name="Oval 9"/>
          <p:cNvSpPr>
            <a:spLocks noChangeArrowheads="1"/>
          </p:cNvSpPr>
          <p:nvPr/>
        </p:nvSpPr>
        <p:spPr bwMode="auto">
          <a:xfrm>
            <a:off x="684213" y="1916113"/>
            <a:ext cx="2160587" cy="1584325"/>
          </a:xfrm>
          <a:prstGeom prst="ellipse">
            <a:avLst/>
          </a:prstGeom>
          <a:noFill/>
          <a:ln w="31750">
            <a:solidFill>
              <a:schemeClr val="tx1"/>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ja-JP" altLang="en-US" sz="1400"/>
              <a:t>バッファー（緩衝器）としての医療</a:t>
            </a:r>
          </a:p>
        </p:txBody>
      </p:sp>
      <p:sp>
        <p:nvSpPr>
          <p:cNvPr id="92170" name="Text Box 10"/>
          <p:cNvSpPr txBox="1">
            <a:spLocks noChangeArrowheads="1"/>
          </p:cNvSpPr>
          <p:nvPr/>
        </p:nvSpPr>
        <p:spPr bwMode="auto">
          <a:xfrm>
            <a:off x="3132138" y="5949950"/>
            <a:ext cx="3024187"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b="1" i="1" smtClean="0"/>
              <a:t>民間医療機関と代替難しい</a:t>
            </a:r>
          </a:p>
        </p:txBody>
      </p:sp>
      <p:sp>
        <p:nvSpPr>
          <p:cNvPr id="92171" name="Oval 11"/>
          <p:cNvSpPr>
            <a:spLocks noChangeArrowheads="1"/>
          </p:cNvSpPr>
          <p:nvPr/>
        </p:nvSpPr>
        <p:spPr bwMode="auto">
          <a:xfrm>
            <a:off x="900113" y="5373688"/>
            <a:ext cx="1655762" cy="792162"/>
          </a:xfrm>
          <a:prstGeom prst="ellipse">
            <a:avLst/>
          </a:prstGeom>
          <a:noFill/>
          <a:ln w="15875">
            <a:solidFill>
              <a:schemeClr val="tx1"/>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ja-JP" altLang="en-US" sz="1400"/>
              <a:t>離島・へき地</a:t>
            </a:r>
          </a:p>
        </p:txBody>
      </p:sp>
      <p:sp>
        <p:nvSpPr>
          <p:cNvPr id="92172" name="Oval 12"/>
          <p:cNvSpPr>
            <a:spLocks noChangeArrowheads="1"/>
          </p:cNvSpPr>
          <p:nvPr/>
        </p:nvSpPr>
        <p:spPr bwMode="auto">
          <a:xfrm>
            <a:off x="3203575" y="2151063"/>
            <a:ext cx="1943100" cy="719137"/>
          </a:xfrm>
          <a:prstGeom prst="ellipse">
            <a:avLst/>
          </a:prstGeom>
          <a:noFill/>
          <a:ln w="15875">
            <a:solidFill>
              <a:schemeClr val="tx1"/>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ja-JP" altLang="en-US" sz="1400"/>
              <a:t>小児医療</a:t>
            </a:r>
          </a:p>
        </p:txBody>
      </p:sp>
      <p:sp>
        <p:nvSpPr>
          <p:cNvPr id="92173" name="Oval 13"/>
          <p:cNvSpPr>
            <a:spLocks noChangeArrowheads="1"/>
          </p:cNvSpPr>
          <p:nvPr/>
        </p:nvSpPr>
        <p:spPr bwMode="auto">
          <a:xfrm>
            <a:off x="3203575" y="2852738"/>
            <a:ext cx="2016125" cy="735012"/>
          </a:xfrm>
          <a:prstGeom prst="ellipse">
            <a:avLst/>
          </a:prstGeom>
          <a:noFill/>
          <a:ln w="15875">
            <a:solidFill>
              <a:schemeClr val="tx1"/>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ja-JP" altLang="en-US" sz="1400"/>
              <a:t>分娩（産科）</a:t>
            </a:r>
          </a:p>
        </p:txBody>
      </p:sp>
      <p:sp>
        <p:nvSpPr>
          <p:cNvPr id="92174" name="Oval 14"/>
          <p:cNvSpPr>
            <a:spLocks noChangeArrowheads="1"/>
          </p:cNvSpPr>
          <p:nvPr/>
        </p:nvSpPr>
        <p:spPr bwMode="auto">
          <a:xfrm>
            <a:off x="3790950" y="987425"/>
            <a:ext cx="1944688" cy="576263"/>
          </a:xfrm>
          <a:prstGeom prst="ellipse">
            <a:avLst/>
          </a:prstGeom>
          <a:noFill/>
          <a:ln w="15875">
            <a:solidFill>
              <a:schemeClr val="tx1"/>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ja-JP" altLang="en-US" sz="1400"/>
              <a:t>高齢者医療（療養・リハビリ）</a:t>
            </a:r>
          </a:p>
        </p:txBody>
      </p:sp>
      <p:sp>
        <p:nvSpPr>
          <p:cNvPr id="92175" name="Oval 15"/>
          <p:cNvSpPr>
            <a:spLocks noChangeArrowheads="1"/>
          </p:cNvSpPr>
          <p:nvPr/>
        </p:nvSpPr>
        <p:spPr bwMode="auto">
          <a:xfrm>
            <a:off x="3205163" y="1574800"/>
            <a:ext cx="1958975" cy="576263"/>
          </a:xfrm>
          <a:prstGeom prst="ellipse">
            <a:avLst/>
          </a:prstGeom>
          <a:noFill/>
          <a:ln w="15875">
            <a:solidFill>
              <a:schemeClr val="tx1"/>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ja-JP" altLang="en-US" sz="1400"/>
              <a:t>救急医療</a:t>
            </a:r>
          </a:p>
        </p:txBody>
      </p:sp>
      <p:sp>
        <p:nvSpPr>
          <p:cNvPr id="92176" name="Oval 16"/>
          <p:cNvSpPr>
            <a:spLocks noChangeArrowheads="1"/>
          </p:cNvSpPr>
          <p:nvPr/>
        </p:nvSpPr>
        <p:spPr bwMode="auto">
          <a:xfrm>
            <a:off x="5724525" y="5084763"/>
            <a:ext cx="2232025" cy="792162"/>
          </a:xfrm>
          <a:prstGeom prst="ellipse">
            <a:avLst/>
          </a:prstGeom>
          <a:noFill/>
          <a:ln w="15875">
            <a:solidFill>
              <a:schemeClr val="tx1"/>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ja-JP" altLang="en-US" sz="1400"/>
              <a:t>医療観察法に基づく触法患者（精神）</a:t>
            </a:r>
          </a:p>
        </p:txBody>
      </p:sp>
      <p:sp>
        <p:nvSpPr>
          <p:cNvPr id="92177" name="Oval 17"/>
          <p:cNvSpPr>
            <a:spLocks noChangeArrowheads="1"/>
          </p:cNvSpPr>
          <p:nvPr/>
        </p:nvSpPr>
        <p:spPr bwMode="auto">
          <a:xfrm>
            <a:off x="3203575" y="5084763"/>
            <a:ext cx="2305050" cy="792162"/>
          </a:xfrm>
          <a:prstGeom prst="ellipse">
            <a:avLst/>
          </a:prstGeom>
          <a:noFill/>
          <a:ln w="31750">
            <a:solidFill>
              <a:schemeClr val="tx1"/>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ja-JP" altLang="en-US" sz="1400"/>
              <a:t>民間法人の独占排除</a:t>
            </a:r>
          </a:p>
        </p:txBody>
      </p:sp>
      <p:sp>
        <p:nvSpPr>
          <p:cNvPr id="92178" name="Oval 19"/>
          <p:cNvSpPr>
            <a:spLocks noChangeArrowheads="1"/>
          </p:cNvSpPr>
          <p:nvPr/>
        </p:nvSpPr>
        <p:spPr bwMode="auto">
          <a:xfrm>
            <a:off x="5580063" y="1196975"/>
            <a:ext cx="2376487" cy="2952750"/>
          </a:xfrm>
          <a:prstGeom prst="ellipse">
            <a:avLst/>
          </a:prstGeom>
          <a:noFill/>
          <a:ln w="31750">
            <a:solidFill>
              <a:schemeClr val="tx1"/>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ja-JP" altLang="en-US" sz="1400"/>
              <a:t>自治体病院・診療所の参入を正当化しにくく、</a:t>
            </a:r>
          </a:p>
          <a:p>
            <a:pPr>
              <a:defRPr/>
            </a:pPr>
            <a:r>
              <a:rPr lang="ja-JP" altLang="en-US" sz="1400"/>
              <a:t>自己抑制をしている分野</a:t>
            </a:r>
          </a:p>
          <a:p>
            <a:pPr>
              <a:defRPr/>
            </a:pPr>
            <a:r>
              <a:rPr lang="ja-JP" altLang="en-US" sz="1400"/>
              <a:t>（医療機関としての総合性、一定の収益の確保から行うことはあり）</a:t>
            </a:r>
          </a:p>
        </p:txBody>
      </p:sp>
      <p:sp>
        <p:nvSpPr>
          <p:cNvPr id="92179" name="Text Box 20"/>
          <p:cNvSpPr txBox="1">
            <a:spLocks noChangeArrowheads="1"/>
          </p:cNvSpPr>
          <p:nvPr/>
        </p:nvSpPr>
        <p:spPr bwMode="auto">
          <a:xfrm>
            <a:off x="0" y="6299200"/>
            <a:ext cx="8964613" cy="55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lnSpc>
                <a:spcPct val="85000"/>
              </a:lnSpc>
              <a:defRPr/>
            </a:pPr>
            <a:r>
              <a:rPr lang="ja-JP" altLang="en-US" sz="1800" smtClean="0"/>
              <a:t>医療機関の多い都市部では、より利益が上げやすく、民間医療機関と代替しやすくなる</a:t>
            </a:r>
          </a:p>
          <a:p>
            <a:pPr>
              <a:lnSpc>
                <a:spcPct val="85000"/>
              </a:lnSpc>
              <a:defRPr/>
            </a:pPr>
            <a:r>
              <a:rPr lang="ja-JP" altLang="en-US" sz="1800" smtClean="0"/>
              <a:t>地方部では、逆に利益が上げにくく、民間医療機関と代替が難しくなる</a:t>
            </a:r>
          </a:p>
        </p:txBody>
      </p:sp>
      <p:sp>
        <p:nvSpPr>
          <p:cNvPr id="92180" name="Line 21"/>
          <p:cNvSpPr>
            <a:spLocks noChangeShapeType="1"/>
          </p:cNvSpPr>
          <p:nvPr/>
        </p:nvSpPr>
        <p:spPr bwMode="auto">
          <a:xfrm flipV="1">
            <a:off x="6804025" y="692150"/>
            <a:ext cx="0" cy="865188"/>
          </a:xfrm>
          <a:prstGeom prst="line">
            <a:avLst/>
          </a:prstGeom>
          <a:noFill/>
          <a:ln w="571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ja-JP" altLang="en-US"/>
          </a:p>
        </p:txBody>
      </p:sp>
      <p:sp>
        <p:nvSpPr>
          <p:cNvPr id="92181" name="Line 22"/>
          <p:cNvSpPr>
            <a:spLocks noChangeShapeType="1"/>
          </p:cNvSpPr>
          <p:nvPr/>
        </p:nvSpPr>
        <p:spPr bwMode="auto">
          <a:xfrm flipV="1">
            <a:off x="7235825" y="1196975"/>
            <a:ext cx="576263" cy="647700"/>
          </a:xfrm>
          <a:prstGeom prst="line">
            <a:avLst/>
          </a:prstGeom>
          <a:noFill/>
          <a:ln w="571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ja-JP" altLang="en-US"/>
          </a:p>
        </p:txBody>
      </p:sp>
      <p:sp>
        <p:nvSpPr>
          <p:cNvPr id="92182" name="Text Box 23"/>
          <p:cNvSpPr txBox="1">
            <a:spLocks noChangeArrowheads="1"/>
          </p:cNvSpPr>
          <p:nvPr/>
        </p:nvSpPr>
        <p:spPr bwMode="auto">
          <a:xfrm>
            <a:off x="6948488" y="620713"/>
            <a:ext cx="1727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200" smtClean="0"/>
              <a:t>地域、医療環境の状況により拡大・縮小する</a:t>
            </a:r>
          </a:p>
        </p:txBody>
      </p:sp>
      <p:sp>
        <p:nvSpPr>
          <p:cNvPr id="92183" name="Oval 24"/>
          <p:cNvSpPr>
            <a:spLocks noChangeArrowheads="1"/>
          </p:cNvSpPr>
          <p:nvPr/>
        </p:nvSpPr>
        <p:spPr bwMode="auto">
          <a:xfrm>
            <a:off x="882650" y="3608388"/>
            <a:ext cx="1657350" cy="863600"/>
          </a:xfrm>
          <a:prstGeom prst="ellipse">
            <a:avLst/>
          </a:prstGeom>
          <a:noFill/>
          <a:ln w="15875">
            <a:solidFill>
              <a:schemeClr val="tx1"/>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ja-JP" altLang="en-US" sz="1400"/>
              <a:t>結核医療</a:t>
            </a:r>
          </a:p>
        </p:txBody>
      </p:sp>
      <p:sp>
        <p:nvSpPr>
          <p:cNvPr id="92184" name="Oval 25"/>
          <p:cNvSpPr>
            <a:spLocks noChangeArrowheads="1"/>
          </p:cNvSpPr>
          <p:nvPr/>
        </p:nvSpPr>
        <p:spPr bwMode="auto">
          <a:xfrm>
            <a:off x="684213" y="908050"/>
            <a:ext cx="2303462" cy="863600"/>
          </a:xfrm>
          <a:prstGeom prst="ellipse">
            <a:avLst/>
          </a:prstGeom>
          <a:noFill/>
          <a:ln w="15875">
            <a:solidFill>
              <a:schemeClr val="tx1"/>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ja-JP" altLang="en-US" sz="1400"/>
              <a:t>地方で医師を養成</a:t>
            </a:r>
          </a:p>
          <a:p>
            <a:pPr>
              <a:defRPr/>
            </a:pPr>
            <a:r>
              <a:rPr lang="ja-JP" altLang="en-US" sz="1400"/>
              <a:t>（総合診療医養成）</a:t>
            </a:r>
          </a:p>
        </p:txBody>
      </p:sp>
      <p:sp>
        <p:nvSpPr>
          <p:cNvPr id="92185" name="Oval 26"/>
          <p:cNvSpPr>
            <a:spLocks noChangeArrowheads="1"/>
          </p:cNvSpPr>
          <p:nvPr/>
        </p:nvSpPr>
        <p:spPr bwMode="auto">
          <a:xfrm>
            <a:off x="827088" y="4510088"/>
            <a:ext cx="1800225" cy="792162"/>
          </a:xfrm>
          <a:prstGeom prst="ellipse">
            <a:avLst/>
          </a:prstGeom>
          <a:noFill/>
          <a:ln w="15875">
            <a:solidFill>
              <a:schemeClr val="tx1"/>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ja-JP" altLang="en-US" sz="1400"/>
              <a:t>保健行政活動</a:t>
            </a:r>
          </a:p>
        </p:txBody>
      </p:sp>
      <p:sp>
        <p:nvSpPr>
          <p:cNvPr id="92186" name="Oval 27"/>
          <p:cNvSpPr>
            <a:spLocks noChangeArrowheads="1"/>
          </p:cNvSpPr>
          <p:nvPr/>
        </p:nvSpPr>
        <p:spPr bwMode="auto">
          <a:xfrm>
            <a:off x="2673350" y="4367213"/>
            <a:ext cx="2185988" cy="720725"/>
          </a:xfrm>
          <a:prstGeom prst="ellipse">
            <a:avLst/>
          </a:prstGeom>
          <a:noFill/>
          <a:ln w="15875">
            <a:solidFill>
              <a:schemeClr val="tx1"/>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ja-JP" altLang="en-US" sz="1400"/>
              <a:t>質の高い精神科医療（短い平均在院日数）</a:t>
            </a:r>
          </a:p>
        </p:txBody>
      </p:sp>
      <p:sp>
        <p:nvSpPr>
          <p:cNvPr id="92187" name="Oval 15"/>
          <p:cNvSpPr>
            <a:spLocks noChangeArrowheads="1"/>
          </p:cNvSpPr>
          <p:nvPr/>
        </p:nvSpPr>
        <p:spPr bwMode="auto">
          <a:xfrm>
            <a:off x="3148013" y="3625850"/>
            <a:ext cx="2016125" cy="719138"/>
          </a:xfrm>
          <a:prstGeom prst="ellipse">
            <a:avLst/>
          </a:prstGeom>
          <a:noFill/>
          <a:ln w="15875">
            <a:solidFill>
              <a:schemeClr val="tx1"/>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ja-JP" altLang="en-US" sz="1400"/>
              <a:t>重症の障害者等の療養医療</a:t>
            </a: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タイトル 1"/>
          <p:cNvSpPr>
            <a:spLocks noGrp="1"/>
          </p:cNvSpPr>
          <p:nvPr>
            <p:ph type="title"/>
          </p:nvPr>
        </p:nvSpPr>
        <p:spPr>
          <a:xfrm>
            <a:off x="0" y="0"/>
            <a:ext cx="9144000" cy="2209800"/>
          </a:xfrm>
        </p:spPr>
        <p:txBody>
          <a:bodyPr>
            <a:noAutofit/>
          </a:bodyPr>
          <a:lstStyle/>
          <a:p>
            <a:pPr algn="l" eaLnBrk="1" hangingPunct="1">
              <a:defRPr/>
            </a:pPr>
            <a:r>
              <a:rPr lang="ja-JP" altLang="en-US" sz="6600" dirty="0" smtClean="0"/>
              <a:t>医療費地域差指数</a:t>
            </a:r>
            <a:r>
              <a:rPr lang="en-US" altLang="ja-JP" sz="6600" dirty="0" smtClean="0"/>
              <a:t/>
            </a:r>
            <a:br>
              <a:rPr lang="en-US" altLang="ja-JP" sz="6600" dirty="0" smtClean="0"/>
            </a:br>
            <a:r>
              <a:rPr lang="ja-JP" altLang="en-US" sz="6600" dirty="0" smtClean="0"/>
              <a:t>と自治体病院</a:t>
            </a:r>
          </a:p>
        </p:txBody>
      </p:sp>
      <p:sp>
        <p:nvSpPr>
          <p:cNvPr id="109571" name="コンテンツ プレースホルダー 2"/>
          <p:cNvSpPr>
            <a:spLocks noGrp="1"/>
          </p:cNvSpPr>
          <p:nvPr>
            <p:ph idx="1"/>
          </p:nvPr>
        </p:nvSpPr>
        <p:spPr>
          <a:xfrm>
            <a:off x="3175" y="2209800"/>
            <a:ext cx="9140825" cy="4648200"/>
          </a:xfrm>
        </p:spPr>
        <p:txBody>
          <a:bodyPr>
            <a:normAutofit fontScale="92500" lnSpcReduction="10000"/>
          </a:bodyPr>
          <a:lstStyle/>
          <a:p>
            <a:pPr eaLnBrk="1" hangingPunct="1">
              <a:defRPr/>
            </a:pPr>
            <a:r>
              <a:rPr lang="ja-JP" altLang="en-US" sz="5400" dirty="0" smtClean="0"/>
              <a:t>自治体病院の病床数の割合の高い都道府県の医療費の地域差指数は低い傾向がある</a:t>
            </a:r>
            <a:endParaRPr lang="en-US" altLang="ja-JP" sz="5400" dirty="0" smtClean="0"/>
          </a:p>
          <a:p>
            <a:pPr eaLnBrk="1" hangingPunct="1">
              <a:defRPr/>
            </a:pPr>
            <a:r>
              <a:rPr lang="ja-JP" altLang="en-US" sz="5400" dirty="0" smtClean="0"/>
              <a:t>民間病院の病床数の割合の高い都道府県は地域差指数は高い傾向がある</a:t>
            </a: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229600" cy="533400"/>
          </a:xfrm>
        </p:spPr>
        <p:txBody>
          <a:bodyPr/>
          <a:lstStyle/>
          <a:p>
            <a:pPr algn="l">
              <a:defRPr/>
            </a:pPr>
            <a:r>
              <a:rPr lang="ja-JP" altLang="en-US" sz="2800" dirty="0" smtClean="0">
                <a:solidFill>
                  <a:srgbClr val="000000"/>
                </a:solidFill>
              </a:rPr>
              <a:t>自治体病院病床割合・</a:t>
            </a:r>
            <a:r>
              <a:rPr lang="ja-JP" altLang="en-US" sz="2800" dirty="0">
                <a:solidFill>
                  <a:srgbClr val="000000"/>
                </a:solidFill>
              </a:rPr>
              <a:t>地域差指数</a:t>
            </a:r>
            <a:r>
              <a:rPr lang="ja-JP" altLang="en-US" sz="2800" dirty="0" smtClean="0">
                <a:solidFill>
                  <a:srgbClr val="000000"/>
                </a:solidFill>
              </a:rPr>
              <a:t>相関図</a:t>
            </a:r>
            <a:endParaRPr lang="ja-JP" altLang="en-US" dirty="0"/>
          </a:p>
        </p:txBody>
      </p:sp>
      <p:graphicFrame>
        <p:nvGraphicFramePr>
          <p:cNvPr id="4" name="グラフ 3"/>
          <p:cNvGraphicFramePr>
            <a:graphicFrameLocks/>
          </p:cNvGraphicFramePr>
          <p:nvPr/>
        </p:nvGraphicFramePr>
        <p:xfrm>
          <a:off x="0" y="381000"/>
          <a:ext cx="9144000" cy="6172200"/>
        </p:xfrm>
        <a:graphic>
          <a:graphicData uri="http://schemas.openxmlformats.org/drawingml/2006/chart">
            <c:chart xmlns:c="http://schemas.openxmlformats.org/drawingml/2006/chart" xmlns:r="http://schemas.openxmlformats.org/officeDocument/2006/relationships" r:id="rId2"/>
          </a:graphicData>
        </a:graphic>
      </p:graphicFrame>
      <p:sp>
        <p:nvSpPr>
          <p:cNvPr id="268291" name="テキスト ボックス 4"/>
          <p:cNvSpPr txBox="1">
            <a:spLocks noChangeArrowheads="1"/>
          </p:cNvSpPr>
          <p:nvPr/>
        </p:nvSpPr>
        <p:spPr bwMode="auto">
          <a:xfrm>
            <a:off x="6248400" y="0"/>
            <a:ext cx="2895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2800"/>
              <a:t>相関係数</a:t>
            </a:r>
            <a:r>
              <a:rPr lang="en-US" altLang="ja-JP" sz="2800"/>
              <a:t>-0.450</a:t>
            </a:r>
            <a:endParaRPr lang="ja-JP" altLang="en-US" sz="2800"/>
          </a:p>
        </p:txBody>
      </p:sp>
      <p:sp>
        <p:nvSpPr>
          <p:cNvPr id="268292" name="正方形/長方形 5"/>
          <p:cNvSpPr>
            <a:spLocks noChangeArrowheads="1"/>
          </p:cNvSpPr>
          <p:nvPr/>
        </p:nvSpPr>
        <p:spPr bwMode="auto">
          <a:xfrm>
            <a:off x="984250" y="6488113"/>
            <a:ext cx="81534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ja-JP" altLang="en-US"/>
              <a:t>平成２５年医療施設（動態）調査・平成２５年度医療費の地域差分析データより作成</a:t>
            </a:r>
          </a:p>
        </p:txBody>
      </p:sp>
      <p:sp>
        <p:nvSpPr>
          <p:cNvPr id="268293" name="テキスト ボックス 6"/>
          <p:cNvSpPr txBox="1">
            <a:spLocks noChangeArrowheads="1"/>
          </p:cNvSpPr>
          <p:nvPr/>
        </p:nvSpPr>
        <p:spPr bwMode="auto">
          <a:xfrm>
            <a:off x="533400" y="533400"/>
            <a:ext cx="20574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600"/>
              <a:t>地域差指数</a:t>
            </a:r>
          </a:p>
        </p:txBody>
      </p:sp>
      <p:sp>
        <p:nvSpPr>
          <p:cNvPr id="268294" name="テキスト ボックス 7"/>
          <p:cNvSpPr txBox="1">
            <a:spLocks noChangeArrowheads="1"/>
          </p:cNvSpPr>
          <p:nvPr/>
        </p:nvSpPr>
        <p:spPr bwMode="auto">
          <a:xfrm>
            <a:off x="7848600" y="5791200"/>
            <a:ext cx="1143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600"/>
              <a:t>病床割合</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229600" cy="563563"/>
          </a:xfrm>
        </p:spPr>
        <p:txBody>
          <a:bodyPr/>
          <a:lstStyle/>
          <a:p>
            <a:pPr algn="l">
              <a:defRPr/>
            </a:pPr>
            <a:r>
              <a:rPr lang="ja-JP" altLang="en-US" sz="2800" dirty="0" smtClean="0">
                <a:solidFill>
                  <a:srgbClr val="000000"/>
                </a:solidFill>
              </a:rPr>
              <a:t>医療法人病床割合・</a:t>
            </a:r>
            <a:r>
              <a:rPr lang="ja-JP" altLang="en-US" sz="2800" dirty="0">
                <a:solidFill>
                  <a:srgbClr val="000000"/>
                </a:solidFill>
              </a:rPr>
              <a:t>地域差指数</a:t>
            </a:r>
            <a:r>
              <a:rPr lang="ja-JP" altLang="en-US" sz="2800" dirty="0" smtClean="0">
                <a:solidFill>
                  <a:srgbClr val="000000"/>
                </a:solidFill>
              </a:rPr>
              <a:t>相関図</a:t>
            </a:r>
            <a:endParaRPr lang="ja-JP" altLang="en-US" dirty="0"/>
          </a:p>
        </p:txBody>
      </p:sp>
      <p:graphicFrame>
        <p:nvGraphicFramePr>
          <p:cNvPr id="4" name="コンテンツ プレースホルダー 3"/>
          <p:cNvGraphicFramePr>
            <a:graphicFrameLocks noGrp="1"/>
          </p:cNvGraphicFramePr>
          <p:nvPr>
            <p:ph idx="1"/>
          </p:nvPr>
        </p:nvGraphicFramePr>
        <p:xfrm>
          <a:off x="-23906" y="381000"/>
          <a:ext cx="9167906" cy="6019800"/>
        </p:xfrm>
        <a:graphic>
          <a:graphicData uri="http://schemas.openxmlformats.org/drawingml/2006/chart">
            <c:chart xmlns:c="http://schemas.openxmlformats.org/drawingml/2006/chart" xmlns:r="http://schemas.openxmlformats.org/officeDocument/2006/relationships" r:id="rId2"/>
          </a:graphicData>
        </a:graphic>
      </p:graphicFrame>
      <p:sp>
        <p:nvSpPr>
          <p:cNvPr id="269315" name="テキスト ボックス 4"/>
          <p:cNvSpPr txBox="1">
            <a:spLocks noChangeArrowheads="1"/>
          </p:cNvSpPr>
          <p:nvPr/>
        </p:nvSpPr>
        <p:spPr bwMode="auto">
          <a:xfrm>
            <a:off x="6248400" y="0"/>
            <a:ext cx="2895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2800"/>
              <a:t>相関係数</a:t>
            </a:r>
            <a:r>
              <a:rPr lang="en-US" altLang="ja-JP" sz="2800"/>
              <a:t>0.589</a:t>
            </a:r>
            <a:endParaRPr lang="ja-JP" altLang="en-US" sz="2800"/>
          </a:p>
        </p:txBody>
      </p:sp>
      <p:sp>
        <p:nvSpPr>
          <p:cNvPr id="269316" name="正方形/長方形 5"/>
          <p:cNvSpPr>
            <a:spLocks noChangeArrowheads="1"/>
          </p:cNvSpPr>
          <p:nvPr/>
        </p:nvSpPr>
        <p:spPr bwMode="auto">
          <a:xfrm>
            <a:off x="984250" y="6488113"/>
            <a:ext cx="81534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ja-JP" altLang="en-US"/>
              <a:t>平成２５年医療施設（動態）調査・平成２５年度医療費の地域差分析データより作成</a:t>
            </a:r>
          </a:p>
        </p:txBody>
      </p:sp>
      <p:sp>
        <p:nvSpPr>
          <p:cNvPr id="269317" name="テキスト ボックス 6"/>
          <p:cNvSpPr txBox="1">
            <a:spLocks noChangeArrowheads="1"/>
          </p:cNvSpPr>
          <p:nvPr/>
        </p:nvSpPr>
        <p:spPr bwMode="auto">
          <a:xfrm>
            <a:off x="533400" y="533400"/>
            <a:ext cx="20574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600"/>
              <a:t>地域差指数</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0" y="0"/>
            <a:ext cx="9144000" cy="1295400"/>
          </a:xfrm>
        </p:spPr>
        <p:txBody>
          <a:bodyPr/>
          <a:lstStyle/>
          <a:p>
            <a:pPr algn="l" eaLnBrk="1" hangingPunct="1">
              <a:defRPr/>
            </a:pPr>
            <a:r>
              <a:rPr lang="ja-JP" altLang="en-US" sz="5400" smtClean="0"/>
              <a:t>制度のすき間を埋める重要性</a:t>
            </a:r>
          </a:p>
        </p:txBody>
      </p:sp>
      <p:sp>
        <p:nvSpPr>
          <p:cNvPr id="115715" name="Rectangle 3"/>
          <p:cNvSpPr>
            <a:spLocks noGrp="1" noChangeArrowheads="1"/>
          </p:cNvSpPr>
          <p:nvPr>
            <p:ph type="body" idx="1"/>
          </p:nvPr>
        </p:nvSpPr>
        <p:spPr>
          <a:xfrm>
            <a:off x="0" y="1600200"/>
            <a:ext cx="9144000" cy="5257800"/>
          </a:xfrm>
        </p:spPr>
        <p:txBody>
          <a:bodyPr/>
          <a:lstStyle/>
          <a:p>
            <a:pPr eaLnBrk="1" hangingPunct="1">
              <a:defRPr/>
            </a:pPr>
            <a:r>
              <a:rPr lang="ja-JP" altLang="en-US" sz="4400" smtClean="0"/>
              <a:t>地域の人々のつながりが希薄化し、個人・家庭が孤立している</a:t>
            </a:r>
          </a:p>
          <a:p>
            <a:pPr eaLnBrk="1" hangingPunct="1">
              <a:defRPr/>
            </a:pPr>
            <a:r>
              <a:rPr lang="ja-JP" altLang="en-US" sz="4400" smtClean="0"/>
              <a:t>制度のすき間からこぼれ落ちる人が増えている</a:t>
            </a:r>
          </a:p>
          <a:p>
            <a:pPr eaLnBrk="1" hangingPunct="1">
              <a:defRPr/>
            </a:pPr>
            <a:r>
              <a:rPr lang="ja-JP" altLang="en-US" sz="4400" smtClean="0"/>
              <a:t>国の進める診療報酬や介護報酬の抑制政策は、制度のすき間からこぼれ落ちる人を増大させている</a:t>
            </a: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50825" y="260350"/>
            <a:ext cx="8229600" cy="633413"/>
          </a:xfrm>
        </p:spPr>
        <p:txBody>
          <a:bodyPr/>
          <a:lstStyle/>
          <a:p>
            <a:pPr algn="l" eaLnBrk="1" hangingPunct="1">
              <a:defRPr/>
            </a:pPr>
            <a:r>
              <a:rPr lang="ja-JP" altLang="en-US" sz="2800" smtClean="0"/>
              <a:t>バッファー（緩衝器）の医療</a:t>
            </a:r>
          </a:p>
        </p:txBody>
      </p:sp>
      <p:sp>
        <p:nvSpPr>
          <p:cNvPr id="271362" name="Oval 3"/>
          <p:cNvSpPr>
            <a:spLocks noChangeArrowheads="1"/>
          </p:cNvSpPr>
          <p:nvPr/>
        </p:nvSpPr>
        <p:spPr bwMode="auto">
          <a:xfrm>
            <a:off x="1979613" y="1628775"/>
            <a:ext cx="4319587" cy="1081088"/>
          </a:xfrm>
          <a:prstGeom prst="ellipse">
            <a:avLst/>
          </a:prstGeom>
          <a:noFill/>
          <a:ln w="15875">
            <a:solidFill>
              <a:schemeClr val="tx1"/>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ja-JP" altLang="en-US">
                <a:solidFill>
                  <a:srgbClr val="000000"/>
                </a:solidFill>
              </a:rPr>
              <a:t>バッファー（緩衝器）としての医療</a:t>
            </a:r>
          </a:p>
        </p:txBody>
      </p:sp>
      <p:sp>
        <p:nvSpPr>
          <p:cNvPr id="271363" name="Text Box 4"/>
          <p:cNvSpPr txBox="1">
            <a:spLocks noChangeArrowheads="1"/>
          </p:cNvSpPr>
          <p:nvPr/>
        </p:nvSpPr>
        <p:spPr bwMode="auto">
          <a:xfrm>
            <a:off x="250825" y="2781300"/>
            <a:ext cx="25209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ja-JP" altLang="en-US" sz="1800">
                <a:solidFill>
                  <a:srgbClr val="000000"/>
                </a:solidFill>
              </a:rPr>
              <a:t>新型インフルエンザや災害など突発的な事件</a:t>
            </a:r>
          </a:p>
        </p:txBody>
      </p:sp>
      <p:sp>
        <p:nvSpPr>
          <p:cNvPr id="271364" name="Text Box 5"/>
          <p:cNvSpPr txBox="1">
            <a:spLocks noChangeArrowheads="1"/>
          </p:cNvSpPr>
          <p:nvPr/>
        </p:nvSpPr>
        <p:spPr bwMode="auto">
          <a:xfrm>
            <a:off x="4932363" y="3789363"/>
            <a:ext cx="2628900" cy="55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nSpc>
                <a:spcPct val="85000"/>
              </a:lnSpc>
            </a:pPr>
            <a:r>
              <a:rPr lang="ja-JP" altLang="en-US" sz="1800">
                <a:solidFill>
                  <a:srgbClr val="000000"/>
                </a:solidFill>
              </a:rPr>
              <a:t>外国籍住民や</a:t>
            </a:r>
          </a:p>
          <a:p>
            <a:pPr>
              <a:lnSpc>
                <a:spcPct val="85000"/>
              </a:lnSpc>
            </a:pPr>
            <a:r>
              <a:rPr lang="ja-JP" altLang="en-US" sz="1800">
                <a:solidFill>
                  <a:srgbClr val="000000"/>
                </a:solidFill>
              </a:rPr>
              <a:t>お金のない住民の医療</a:t>
            </a:r>
          </a:p>
        </p:txBody>
      </p:sp>
      <p:sp>
        <p:nvSpPr>
          <p:cNvPr id="271365" name="Text Box 6"/>
          <p:cNvSpPr txBox="1">
            <a:spLocks noChangeArrowheads="1"/>
          </p:cNvSpPr>
          <p:nvPr/>
        </p:nvSpPr>
        <p:spPr bwMode="auto">
          <a:xfrm>
            <a:off x="1476375" y="3860800"/>
            <a:ext cx="2665413" cy="792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nSpc>
                <a:spcPct val="85000"/>
              </a:lnSpc>
            </a:pPr>
            <a:r>
              <a:rPr lang="ja-JP" altLang="en-US" sz="1800">
                <a:solidFill>
                  <a:srgbClr val="000000"/>
                </a:solidFill>
              </a:rPr>
              <a:t>介護者のいない高齢者</a:t>
            </a:r>
          </a:p>
          <a:p>
            <a:pPr>
              <a:lnSpc>
                <a:spcPct val="85000"/>
              </a:lnSpc>
            </a:pPr>
            <a:r>
              <a:rPr lang="ja-JP" altLang="en-US" sz="1800">
                <a:solidFill>
                  <a:srgbClr val="000000"/>
                </a:solidFill>
              </a:rPr>
              <a:t>（福祉の貧困による社会的入院の存在）</a:t>
            </a:r>
          </a:p>
        </p:txBody>
      </p:sp>
      <p:sp>
        <p:nvSpPr>
          <p:cNvPr id="271366" name="Text Box 7"/>
          <p:cNvSpPr txBox="1">
            <a:spLocks noChangeArrowheads="1"/>
          </p:cNvSpPr>
          <p:nvPr/>
        </p:nvSpPr>
        <p:spPr bwMode="auto">
          <a:xfrm>
            <a:off x="6227763" y="2636838"/>
            <a:ext cx="2627312" cy="792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nSpc>
                <a:spcPct val="85000"/>
              </a:lnSpc>
            </a:pPr>
            <a:r>
              <a:rPr lang="ja-JP" altLang="en-US" sz="1800">
                <a:solidFill>
                  <a:srgbClr val="000000"/>
                </a:solidFill>
              </a:rPr>
              <a:t>診療報酬制度の貧困による採算性の合わない患者の受け入れ</a:t>
            </a:r>
          </a:p>
        </p:txBody>
      </p:sp>
      <p:sp>
        <p:nvSpPr>
          <p:cNvPr id="271367" name="Line 8"/>
          <p:cNvSpPr>
            <a:spLocks noChangeShapeType="1"/>
          </p:cNvSpPr>
          <p:nvPr/>
        </p:nvSpPr>
        <p:spPr bwMode="auto">
          <a:xfrm flipH="1">
            <a:off x="1908175" y="2492375"/>
            <a:ext cx="431800" cy="36036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1368" name="Line 9"/>
          <p:cNvSpPr>
            <a:spLocks noChangeShapeType="1"/>
          </p:cNvSpPr>
          <p:nvPr/>
        </p:nvSpPr>
        <p:spPr bwMode="auto">
          <a:xfrm flipH="1">
            <a:off x="2987675" y="2708275"/>
            <a:ext cx="360363" cy="11525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1369" name="Line 10"/>
          <p:cNvSpPr>
            <a:spLocks noChangeShapeType="1"/>
          </p:cNvSpPr>
          <p:nvPr/>
        </p:nvSpPr>
        <p:spPr bwMode="auto">
          <a:xfrm>
            <a:off x="5076825" y="2636838"/>
            <a:ext cx="287338" cy="11525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1370" name="Line 11"/>
          <p:cNvSpPr>
            <a:spLocks noChangeShapeType="1"/>
          </p:cNvSpPr>
          <p:nvPr/>
        </p:nvSpPr>
        <p:spPr bwMode="auto">
          <a:xfrm>
            <a:off x="6156325" y="2349500"/>
            <a:ext cx="287338" cy="28733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1371" name="Text Box 12"/>
          <p:cNvSpPr txBox="1">
            <a:spLocks noChangeArrowheads="1"/>
          </p:cNvSpPr>
          <p:nvPr/>
        </p:nvSpPr>
        <p:spPr bwMode="auto">
          <a:xfrm>
            <a:off x="6934200" y="6172200"/>
            <a:ext cx="194468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ja-JP" altLang="en-US" sz="1800">
                <a:solidFill>
                  <a:srgbClr val="000000"/>
                </a:solidFill>
              </a:rPr>
              <a:t>伊関作成</a:t>
            </a: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title"/>
          </p:nvPr>
        </p:nvSpPr>
        <p:spPr>
          <a:xfrm>
            <a:off x="0" y="0"/>
            <a:ext cx="9144000" cy="1143000"/>
          </a:xfrm>
        </p:spPr>
        <p:txBody>
          <a:bodyPr/>
          <a:lstStyle/>
          <a:p>
            <a:pPr algn="l" eaLnBrk="1" hangingPunct="1">
              <a:defRPr/>
            </a:pPr>
            <a:r>
              <a:rPr lang="ja-JP" altLang="en-US" sz="6000" smtClean="0"/>
              <a:t>バッファー（緩衝器）の医療</a:t>
            </a:r>
          </a:p>
        </p:txBody>
      </p:sp>
      <p:sp>
        <p:nvSpPr>
          <p:cNvPr id="117763" name="Rectangle 7"/>
          <p:cNvSpPr>
            <a:spLocks noGrp="1" noChangeArrowheads="1"/>
          </p:cNvSpPr>
          <p:nvPr>
            <p:ph idx="1"/>
          </p:nvPr>
        </p:nvSpPr>
        <p:spPr>
          <a:xfrm>
            <a:off x="0" y="1295400"/>
            <a:ext cx="9144000" cy="5562600"/>
          </a:xfrm>
        </p:spPr>
        <p:txBody>
          <a:bodyPr/>
          <a:lstStyle/>
          <a:p>
            <a:pPr eaLnBrk="1" hangingPunct="1">
              <a:defRPr/>
            </a:pPr>
            <a:r>
              <a:rPr lang="ja-JP" altLang="en-US" sz="3600" smtClean="0"/>
              <a:t>バッファーの役割は、自治体病院だけでなく、済生会や赤十字などの公的病院や弱者を守ることを理念として明確に示している民間病院の一部でも積極的に担われている</a:t>
            </a:r>
          </a:p>
          <a:p>
            <a:pPr eaLnBrk="1" hangingPunct="1">
              <a:defRPr/>
            </a:pPr>
            <a:r>
              <a:rPr lang="ja-JP" altLang="en-US" sz="3600" smtClean="0"/>
              <a:t>自治体病院は、数も多く、その公的な意義から、バッファーとしての役割を多く担っている</a:t>
            </a:r>
          </a:p>
          <a:p>
            <a:pPr eaLnBrk="1" hangingPunct="1">
              <a:defRPr/>
            </a:pPr>
            <a:r>
              <a:rPr lang="ja-JP" altLang="en-US" sz="3600" smtClean="0"/>
              <a:t>バッファーがないと、行き先がなくなる人がでてくる</a:t>
            </a: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0" y="0"/>
            <a:ext cx="8229600" cy="1143000"/>
          </a:xfrm>
        </p:spPr>
        <p:txBody>
          <a:bodyPr/>
          <a:lstStyle/>
          <a:p>
            <a:pPr algn="l" eaLnBrk="1" hangingPunct="1">
              <a:defRPr/>
            </a:pPr>
            <a:r>
              <a:rPr lang="ja-JP" altLang="en-US" sz="6600" smtClean="0"/>
              <a:t>モラルハザードの危険</a:t>
            </a:r>
          </a:p>
        </p:txBody>
      </p:sp>
      <p:sp>
        <p:nvSpPr>
          <p:cNvPr id="118787" name="Rectangle 3"/>
          <p:cNvSpPr>
            <a:spLocks noGrp="1" noChangeArrowheads="1"/>
          </p:cNvSpPr>
          <p:nvPr>
            <p:ph type="body" idx="1"/>
          </p:nvPr>
        </p:nvSpPr>
        <p:spPr>
          <a:xfrm>
            <a:off x="0" y="1143000"/>
            <a:ext cx="9144000" cy="5715000"/>
          </a:xfrm>
        </p:spPr>
        <p:txBody>
          <a:bodyPr>
            <a:normAutofit lnSpcReduction="10000"/>
          </a:bodyPr>
          <a:lstStyle/>
          <a:p>
            <a:pPr eaLnBrk="1" hangingPunct="1">
              <a:defRPr/>
            </a:pPr>
            <a:r>
              <a:rPr lang="ja-JP" altLang="en-US" sz="3600" smtClean="0"/>
              <a:t>バッファーに頼りすぎると、利用者のモラルハザード（倫理の欠如）が生まれやすく、医師・看護師の疲弊による退職や病院財政の破綻など、病院の存在そのものを揺るがすことになる</a:t>
            </a:r>
          </a:p>
          <a:p>
            <a:pPr eaLnBrk="1" hangingPunct="1">
              <a:defRPr/>
            </a:pPr>
            <a:r>
              <a:rPr lang="ja-JP" altLang="en-US" sz="3600" smtClean="0"/>
              <a:t>自治体病院は、特にモラルハザードが起きやすい</a:t>
            </a:r>
          </a:p>
          <a:p>
            <a:pPr eaLnBrk="1" hangingPunct="1">
              <a:defRPr/>
            </a:pPr>
            <a:r>
              <a:rPr lang="ja-JP" altLang="en-US" sz="3600" smtClean="0"/>
              <a:t>自治体病院の利用者である住民はそのことを理解して、適切な医療の利用につとめることが必要</a:t>
            </a: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0"/>
            <a:ext cx="8229600" cy="1143000"/>
          </a:xfrm>
        </p:spPr>
        <p:txBody>
          <a:bodyPr/>
          <a:lstStyle/>
          <a:p>
            <a:pPr algn="l" eaLnBrk="1" hangingPunct="1">
              <a:defRPr/>
            </a:pPr>
            <a:r>
              <a:rPr lang="ja-JP" altLang="en-US" sz="6000">
                <a:latin typeface="Arial" charset="0"/>
                <a:ea typeface="ＭＳ Ｐゴシック" charset="0"/>
              </a:rPr>
              <a:t>国・地方自治体の責務</a:t>
            </a:r>
          </a:p>
        </p:txBody>
      </p:sp>
      <p:sp>
        <p:nvSpPr>
          <p:cNvPr id="101379" name="Rectangle 3"/>
          <p:cNvSpPr>
            <a:spLocks noGrp="1" noChangeArrowheads="1"/>
          </p:cNvSpPr>
          <p:nvPr>
            <p:ph type="body" idx="1"/>
          </p:nvPr>
        </p:nvSpPr>
        <p:spPr>
          <a:xfrm>
            <a:off x="0" y="1600200"/>
            <a:ext cx="9144000" cy="5257800"/>
          </a:xfrm>
        </p:spPr>
        <p:txBody>
          <a:bodyPr/>
          <a:lstStyle/>
          <a:p>
            <a:pPr eaLnBrk="1" hangingPunct="1">
              <a:defRPr/>
            </a:pPr>
            <a:r>
              <a:rPr lang="ja-JP" altLang="en-US" sz="4400">
                <a:latin typeface="Arial" charset="0"/>
                <a:ea typeface="ＭＳ Ｐゴシック" charset="0"/>
              </a:rPr>
              <a:t>バッファーの必要性が増大する原因に、国・地方自治体の医療・福祉政策の無策がある</a:t>
            </a:r>
          </a:p>
          <a:p>
            <a:pPr eaLnBrk="1" hangingPunct="1">
              <a:defRPr/>
            </a:pPr>
            <a:r>
              <a:rPr lang="ja-JP" altLang="en-US" sz="4400">
                <a:latin typeface="Arial" charset="0"/>
                <a:ea typeface="ＭＳ Ｐゴシック" charset="0"/>
              </a:rPr>
              <a:t>国民の生命を守る行政の責務として、政策のすき間となる人たちを極力なくし、医療現場への負荷を軽減させることが必要である</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0"/>
            <a:ext cx="8229600" cy="609600"/>
          </a:xfrm>
        </p:spPr>
        <p:txBody>
          <a:bodyPr>
            <a:normAutofit fontScale="90000"/>
          </a:bodyPr>
          <a:lstStyle/>
          <a:p>
            <a:pPr algn="l" eaLnBrk="1" hangingPunct="1">
              <a:defRPr/>
            </a:pPr>
            <a:r>
              <a:rPr lang="ja-JP" altLang="en-US" sz="4000" smtClean="0">
                <a:cs typeface="+mj-cs"/>
              </a:rPr>
              <a:t>時間外も医師は仕事をしている</a:t>
            </a:r>
          </a:p>
        </p:txBody>
      </p:sp>
      <p:sp>
        <p:nvSpPr>
          <p:cNvPr id="21507" name="Rectangle 3"/>
          <p:cNvSpPr>
            <a:spLocks noGrp="1" noChangeArrowheads="1"/>
          </p:cNvSpPr>
          <p:nvPr>
            <p:ph type="body" idx="1"/>
          </p:nvPr>
        </p:nvSpPr>
        <p:spPr>
          <a:xfrm>
            <a:off x="0" y="6597650"/>
            <a:ext cx="9144000" cy="260350"/>
          </a:xfrm>
        </p:spPr>
        <p:txBody>
          <a:bodyPr/>
          <a:lstStyle/>
          <a:p>
            <a:pPr eaLnBrk="1" hangingPunct="1">
              <a:lnSpc>
                <a:spcPct val="80000"/>
              </a:lnSpc>
              <a:defRPr/>
            </a:pPr>
            <a:endParaRPr lang="ja-JP" sz="1200" b="1">
              <a:latin typeface="Arial" charset="0"/>
              <a:ea typeface="ＭＳ Ｐゴシック" charset="0"/>
            </a:endParaRPr>
          </a:p>
        </p:txBody>
      </p:sp>
      <p:graphicFrame>
        <p:nvGraphicFramePr>
          <p:cNvPr id="156676" name="Group 4"/>
          <p:cNvGraphicFramePr>
            <a:graphicFrameLocks noGrp="1"/>
          </p:cNvGraphicFramePr>
          <p:nvPr/>
        </p:nvGraphicFramePr>
        <p:xfrm>
          <a:off x="304800" y="762000"/>
          <a:ext cx="8382000" cy="3795716"/>
        </p:xfrm>
        <a:graphic>
          <a:graphicData uri="http://schemas.openxmlformats.org/drawingml/2006/table">
            <a:tbl>
              <a:tblPr/>
              <a:tblGrid>
                <a:gridCol w="1012825"/>
                <a:gridCol w="1995488"/>
                <a:gridCol w="3070225"/>
                <a:gridCol w="2303462"/>
              </a:tblGrid>
              <a:tr h="5181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０時　　　　　　　　　</a:t>
                      </a: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８</a:t>
                      </a:r>
                      <a:r>
                        <a:rPr kumimoji="1" lang="zh-TW" altLang="en-US" sz="1800" b="0"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時</a:t>
                      </a: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半</a:t>
                      </a:r>
                      <a:r>
                        <a:rPr kumimoji="1" lang="zh-TW" altLang="en-US" sz="1800" b="0"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　　　　</a:t>
                      </a: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　　　</a:t>
                      </a:r>
                      <a:r>
                        <a:rPr kumimoji="1" lang="zh-TW" altLang="en-US" sz="1800" b="0"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　　　　　　</a:t>
                      </a: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　</a:t>
                      </a:r>
                      <a:r>
                        <a:rPr kumimoji="1" lang="zh-TW" altLang="en-US" sz="1800" b="0"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　</a:t>
                      </a:r>
                      <a:r>
                        <a:rPr kumimoji="1" lang="en-US" altLang="ja-JP" sz="1800" b="0"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17</a:t>
                      </a:r>
                      <a:r>
                        <a:rPr kumimoji="1" lang="zh-TW" altLang="en-US" sz="1800" b="0"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時</a:t>
                      </a: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半</a:t>
                      </a:r>
                      <a:r>
                        <a:rPr kumimoji="1" lang="zh-TW" altLang="en-US" sz="1800" b="0"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　　　　　　　　　</a:t>
                      </a:r>
                      <a:r>
                        <a:rPr kumimoji="1" lang="en-US" altLang="zh-TW" sz="1800" b="0"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24</a:t>
                      </a:r>
                      <a:r>
                        <a:rPr kumimoji="1" lang="zh-TW" altLang="en-US" sz="1800" b="0"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時</a:t>
                      </a:r>
                      <a:endParaRPr kumimoji="1" lang="zh-TW" altLang="en-US" sz="18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r h="468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月</a:t>
                      </a: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68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火</a:t>
                      </a: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68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水</a:t>
                      </a: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68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木</a:t>
                      </a: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68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金</a:t>
                      </a: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68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土</a:t>
                      </a: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kumimoji="1" lang="ja-JP" altLang="en-US"/>
                    </a:p>
                  </a:txBody>
                  <a:tcPr/>
                </a:tc>
                <a:tc hMerge="1">
                  <a:txBody>
                    <a:bodyPr/>
                    <a:lstStyle/>
                    <a:p>
                      <a:endParaRPr kumimoji="1" lang="ja-JP" altLang="en-US"/>
                    </a:p>
                  </a:txBody>
                  <a:tcPr/>
                </a:tc>
              </a:tr>
              <a:tr h="468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cs typeface="Times New Roman" pitchFamily="18" charset="0"/>
                        </a:rPr>
                        <a:t>日</a:t>
                      </a: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21549" name="Text Box 45"/>
          <p:cNvSpPr txBox="1">
            <a:spLocks noChangeArrowheads="1"/>
          </p:cNvSpPr>
          <p:nvPr/>
        </p:nvSpPr>
        <p:spPr bwMode="auto">
          <a:xfrm>
            <a:off x="3563938" y="1773238"/>
            <a:ext cx="2520950" cy="102552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lnSpc>
                <a:spcPct val="85000"/>
              </a:lnSpc>
              <a:defRPr/>
            </a:pPr>
            <a:r>
              <a:rPr lang="ja-JP" altLang="en-US" sz="3600" b="1" smtClean="0">
                <a:solidFill>
                  <a:srgbClr val="000000"/>
                </a:solidFill>
              </a:rPr>
              <a:t>外来や入院患者に対応</a:t>
            </a:r>
          </a:p>
        </p:txBody>
      </p:sp>
      <p:sp>
        <p:nvSpPr>
          <p:cNvPr id="21550" name="AutoShape 46"/>
          <p:cNvSpPr>
            <a:spLocks noChangeArrowheads="1"/>
          </p:cNvSpPr>
          <p:nvPr/>
        </p:nvSpPr>
        <p:spPr bwMode="auto">
          <a:xfrm>
            <a:off x="684213" y="5084763"/>
            <a:ext cx="8135937" cy="1557337"/>
          </a:xfrm>
          <a:prstGeom prst="wedgeRoundRectCallout">
            <a:avLst>
              <a:gd name="adj1" fmla="val -15111"/>
              <a:gd name="adj2" fmla="val -133486"/>
              <a:gd name="adj3" fmla="val 16667"/>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ja-JP" altLang="en-US" sz="3200">
                <a:solidFill>
                  <a:srgbClr val="000000"/>
                </a:solidFill>
              </a:rPr>
              <a:t>平日夜間や休日の時間外も、入院患者の対応や救急患者の受け入れをしている</a:t>
            </a:r>
          </a:p>
          <a:p>
            <a:pPr>
              <a:defRPr/>
            </a:pPr>
            <a:endParaRPr lang="en-US" altLang="ja-JP" sz="3200">
              <a:solidFill>
                <a:srgbClr val="000000"/>
              </a:solidFill>
            </a:endParaRP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タイトル 1"/>
          <p:cNvSpPr>
            <a:spLocks noGrp="1"/>
          </p:cNvSpPr>
          <p:nvPr>
            <p:ph type="title"/>
          </p:nvPr>
        </p:nvSpPr>
        <p:spPr>
          <a:xfrm>
            <a:off x="0" y="0"/>
            <a:ext cx="9144000" cy="1143000"/>
          </a:xfrm>
        </p:spPr>
        <p:txBody>
          <a:bodyPr>
            <a:normAutofit fontScale="90000"/>
          </a:bodyPr>
          <a:lstStyle/>
          <a:p>
            <a:pPr algn="l" eaLnBrk="1" hangingPunct="1">
              <a:defRPr/>
            </a:pPr>
            <a:r>
              <a:rPr lang="ja-JP" altLang="en-US" sz="7200" smtClean="0"/>
              <a:t>民間病院の独占排除</a:t>
            </a:r>
          </a:p>
        </p:txBody>
      </p:sp>
      <p:sp>
        <p:nvSpPr>
          <p:cNvPr id="3" name="コンテンツ プレースホルダー 2"/>
          <p:cNvSpPr>
            <a:spLocks noGrp="1"/>
          </p:cNvSpPr>
          <p:nvPr>
            <p:ph idx="1"/>
          </p:nvPr>
        </p:nvSpPr>
        <p:spPr>
          <a:xfrm>
            <a:off x="26988" y="1371600"/>
            <a:ext cx="9117012" cy="5486400"/>
          </a:xfrm>
        </p:spPr>
        <p:txBody>
          <a:bodyPr>
            <a:normAutofit fontScale="92500" lnSpcReduction="10000"/>
          </a:bodyPr>
          <a:lstStyle/>
          <a:p>
            <a:pPr eaLnBrk="1" hangingPunct="1">
              <a:defRPr/>
            </a:pPr>
            <a:r>
              <a:rPr lang="ja-JP" altLang="en-US" sz="4800" dirty="0" smtClean="0"/>
              <a:t>講演者は、県立の精神病院に勤務した経験があるが、日本の精神科医療は、予算の制約から「民間病院」主導で展開されてきた</a:t>
            </a:r>
            <a:endParaRPr lang="en-US" altLang="ja-JP" sz="4800" dirty="0" smtClean="0"/>
          </a:p>
          <a:p>
            <a:pPr eaLnBrk="1" hangingPunct="1">
              <a:defRPr/>
            </a:pPr>
            <a:r>
              <a:rPr lang="ja-JP" altLang="en-US" sz="4800" dirty="0" smtClean="0"/>
              <a:t>その結果、起きたのが宇都宮事件に代表される人権侵害事件であった</a:t>
            </a:r>
            <a:endParaRPr lang="en-US" altLang="ja-JP" sz="4800" dirty="0" smtClean="0"/>
          </a:p>
          <a:p>
            <a:pPr eaLnBrk="1" hangingPunct="1">
              <a:defRPr/>
            </a:pPr>
            <a:r>
              <a:rPr lang="ja-JP" altLang="en-US" sz="4800" dirty="0" smtClean="0"/>
              <a:t>民間病院の医療が優れているとは言い切れない</a:t>
            </a:r>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タイトル 1"/>
          <p:cNvSpPr>
            <a:spLocks noGrp="1"/>
          </p:cNvSpPr>
          <p:nvPr>
            <p:ph type="title"/>
          </p:nvPr>
        </p:nvSpPr>
        <p:spPr>
          <a:xfrm>
            <a:off x="0" y="0"/>
            <a:ext cx="9144000" cy="2209800"/>
          </a:xfrm>
        </p:spPr>
        <p:txBody>
          <a:bodyPr/>
          <a:lstStyle/>
          <a:p>
            <a:pPr algn="l">
              <a:defRPr/>
            </a:pPr>
            <a:r>
              <a:rPr lang="ja-JP" altLang="en-US" sz="7200">
                <a:latin typeface="Arial" charset="0"/>
                <a:ea typeface="ＭＳ Ｐゴシック" charset="0"/>
              </a:rPr>
              <a:t>複数の経営主体が</a:t>
            </a:r>
            <a:r>
              <a:rPr lang="en-US" altLang="ja-JP" sz="7200">
                <a:latin typeface="Arial" charset="0"/>
                <a:ea typeface="ＭＳ Ｐゴシック" charset="0"/>
              </a:rPr>
              <a:t/>
            </a:r>
            <a:br>
              <a:rPr lang="en-US" altLang="ja-JP" sz="7200">
                <a:latin typeface="Arial" charset="0"/>
                <a:ea typeface="ＭＳ Ｐゴシック" charset="0"/>
              </a:rPr>
            </a:br>
            <a:r>
              <a:rPr lang="ja-JP" altLang="en-US" sz="7200">
                <a:latin typeface="Arial" charset="0"/>
                <a:ea typeface="ＭＳ Ｐゴシック" charset="0"/>
              </a:rPr>
              <a:t>医療提供するメリット</a:t>
            </a:r>
          </a:p>
        </p:txBody>
      </p:sp>
      <p:sp>
        <p:nvSpPr>
          <p:cNvPr id="104451" name="コンテンツ プレースホルダー 2"/>
          <p:cNvSpPr>
            <a:spLocks noGrp="1"/>
          </p:cNvSpPr>
          <p:nvPr>
            <p:ph idx="1"/>
          </p:nvPr>
        </p:nvSpPr>
        <p:spPr>
          <a:xfrm>
            <a:off x="19050" y="2362200"/>
            <a:ext cx="8972550" cy="4495800"/>
          </a:xfrm>
        </p:spPr>
        <p:txBody>
          <a:bodyPr/>
          <a:lstStyle/>
          <a:p>
            <a:pPr>
              <a:defRPr/>
            </a:pPr>
            <a:r>
              <a:rPr lang="ja-JP" altLang="en-US" sz="5400">
                <a:latin typeface="Arial" charset="0"/>
                <a:ea typeface="ＭＳ Ｐゴシック" charset="0"/>
              </a:rPr>
              <a:t>複数の経営主体が「切磋琢磨」することで、わが国の質が高く、相対的に安いコストの医療が実現してきたのではないか</a:t>
            </a: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タイトル 1"/>
          <p:cNvSpPr>
            <a:spLocks noGrp="1"/>
          </p:cNvSpPr>
          <p:nvPr>
            <p:ph type="title"/>
          </p:nvPr>
        </p:nvSpPr>
        <p:spPr>
          <a:xfrm>
            <a:off x="0" y="9525"/>
            <a:ext cx="9036050" cy="1763713"/>
          </a:xfrm>
        </p:spPr>
        <p:txBody>
          <a:bodyPr/>
          <a:lstStyle/>
          <a:p>
            <a:pPr algn="l">
              <a:defRPr/>
            </a:pPr>
            <a:r>
              <a:rPr lang="ja-JP" altLang="en-US" sz="8000">
                <a:latin typeface="Arial" charset="0"/>
                <a:ea typeface="ＭＳ Ｐゴシック" charset="0"/>
              </a:rPr>
              <a:t>国民皆保険制度</a:t>
            </a:r>
          </a:p>
        </p:txBody>
      </p:sp>
      <p:sp>
        <p:nvSpPr>
          <p:cNvPr id="3" name="コンテンツ プレースホルダー 2"/>
          <p:cNvSpPr>
            <a:spLocks noGrp="1"/>
          </p:cNvSpPr>
          <p:nvPr>
            <p:ph idx="1"/>
          </p:nvPr>
        </p:nvSpPr>
        <p:spPr>
          <a:xfrm>
            <a:off x="0" y="1628775"/>
            <a:ext cx="9144000" cy="5229225"/>
          </a:xfrm>
        </p:spPr>
        <p:txBody>
          <a:bodyPr>
            <a:normAutofit fontScale="62500" lnSpcReduction="20000"/>
          </a:bodyPr>
          <a:lstStyle/>
          <a:p>
            <a:pPr>
              <a:defRPr/>
            </a:pPr>
            <a:r>
              <a:rPr lang="en-US" altLang="ja-JP" sz="7000" dirty="0" smtClean="0">
                <a:cs typeface="+mn-cs"/>
              </a:rPr>
              <a:t>1922</a:t>
            </a:r>
            <a:r>
              <a:rPr lang="ja-JP" altLang="en-US" sz="7000" dirty="0" smtClean="0">
                <a:cs typeface="+mn-cs"/>
              </a:rPr>
              <a:t>年（大正</a:t>
            </a:r>
            <a:r>
              <a:rPr lang="en-US" altLang="ja-JP" sz="7000" dirty="0" smtClean="0">
                <a:cs typeface="+mn-cs"/>
              </a:rPr>
              <a:t>11</a:t>
            </a:r>
            <a:r>
              <a:rPr lang="ja-JP" altLang="en-US" sz="7000" dirty="0" smtClean="0">
                <a:cs typeface="+mn-cs"/>
              </a:rPr>
              <a:t>年）健康保険法公布</a:t>
            </a:r>
            <a:endParaRPr lang="en-US" altLang="ja-JP" sz="7000" dirty="0" smtClean="0">
              <a:cs typeface="+mn-cs"/>
            </a:endParaRPr>
          </a:p>
          <a:p>
            <a:pPr>
              <a:defRPr/>
            </a:pPr>
            <a:r>
              <a:rPr lang="en-US" altLang="ja-JP" sz="7000" dirty="0" smtClean="0">
                <a:cs typeface="+mn-cs"/>
              </a:rPr>
              <a:t>1938</a:t>
            </a:r>
            <a:r>
              <a:rPr lang="ja-JP" altLang="en-US" sz="7000" dirty="0" smtClean="0">
                <a:cs typeface="+mn-cs"/>
              </a:rPr>
              <a:t>年（昭和</a:t>
            </a:r>
            <a:r>
              <a:rPr lang="en-US" altLang="ja-JP" sz="7000" dirty="0" smtClean="0">
                <a:cs typeface="+mn-cs"/>
              </a:rPr>
              <a:t>13</a:t>
            </a:r>
            <a:r>
              <a:rPr lang="ja-JP" altLang="en-US" sz="7000" dirty="0" smtClean="0">
                <a:cs typeface="+mn-cs"/>
              </a:rPr>
              <a:t>年）国民健康保険法公布</a:t>
            </a:r>
            <a:endParaRPr lang="en-US" altLang="ja-JP" sz="7000" dirty="0" smtClean="0">
              <a:cs typeface="+mn-cs"/>
            </a:endParaRPr>
          </a:p>
          <a:p>
            <a:pPr>
              <a:defRPr/>
            </a:pPr>
            <a:r>
              <a:rPr lang="en-US" altLang="ja-JP" sz="7000" dirty="0" smtClean="0">
                <a:cs typeface="+mn-cs"/>
              </a:rPr>
              <a:t>1958</a:t>
            </a:r>
            <a:r>
              <a:rPr lang="ja-JP" altLang="en-US" sz="7000" dirty="0" smtClean="0">
                <a:cs typeface="+mn-cs"/>
              </a:rPr>
              <a:t>年（昭和</a:t>
            </a:r>
            <a:r>
              <a:rPr lang="en-US" altLang="ja-JP" sz="7000" dirty="0" smtClean="0">
                <a:cs typeface="+mn-cs"/>
              </a:rPr>
              <a:t>33</a:t>
            </a:r>
            <a:r>
              <a:rPr lang="ja-JP" altLang="en-US" sz="7000" dirty="0" smtClean="0">
                <a:cs typeface="+mn-cs"/>
              </a:rPr>
              <a:t>年）新国民</a:t>
            </a:r>
            <a:r>
              <a:rPr lang="ja-JP" altLang="en-US" sz="7000" dirty="0">
                <a:cs typeface="+mn-cs"/>
              </a:rPr>
              <a:t>健康保険法</a:t>
            </a:r>
            <a:r>
              <a:rPr lang="ja-JP" altLang="en-US" sz="7000" dirty="0" smtClean="0">
                <a:cs typeface="+mn-cs"/>
              </a:rPr>
              <a:t>制定</a:t>
            </a:r>
            <a:endParaRPr lang="en-US" altLang="ja-JP" sz="7000" dirty="0" smtClean="0">
              <a:cs typeface="+mn-cs"/>
            </a:endParaRPr>
          </a:p>
          <a:p>
            <a:pPr>
              <a:defRPr/>
            </a:pPr>
            <a:r>
              <a:rPr lang="en-US" altLang="ja-JP" sz="7000" dirty="0" smtClean="0">
                <a:cs typeface="+mn-cs"/>
              </a:rPr>
              <a:t>1961</a:t>
            </a:r>
            <a:r>
              <a:rPr lang="ja-JP" altLang="en-US" sz="7000" dirty="0" smtClean="0">
                <a:cs typeface="+mn-cs"/>
              </a:rPr>
              <a:t>年（昭和</a:t>
            </a:r>
            <a:r>
              <a:rPr lang="en-US" altLang="ja-JP" sz="7000" dirty="0" smtClean="0">
                <a:cs typeface="+mn-cs"/>
              </a:rPr>
              <a:t>36</a:t>
            </a:r>
            <a:r>
              <a:rPr lang="ja-JP" altLang="en-US" sz="7000" dirty="0" smtClean="0">
                <a:cs typeface="+mn-cs"/>
              </a:rPr>
              <a:t>年）全市</a:t>
            </a:r>
            <a:r>
              <a:rPr lang="ja-JP" altLang="en-US" sz="7000" dirty="0">
                <a:cs typeface="+mn-cs"/>
              </a:rPr>
              <a:t>町村が給付率</a:t>
            </a:r>
            <a:r>
              <a:rPr lang="en-US" altLang="ja-JP" sz="7000" dirty="0">
                <a:cs typeface="+mn-cs"/>
              </a:rPr>
              <a:t>5</a:t>
            </a:r>
            <a:r>
              <a:rPr lang="ja-JP" altLang="en-US" sz="7000" dirty="0">
                <a:cs typeface="+mn-cs"/>
              </a:rPr>
              <a:t>割の国民健康保険を</a:t>
            </a:r>
            <a:r>
              <a:rPr lang="ja-JP" altLang="en-US" sz="7000" dirty="0" smtClean="0">
                <a:cs typeface="+mn-cs"/>
              </a:rPr>
              <a:t>実施</a:t>
            </a:r>
            <a:endParaRPr lang="en-US" altLang="ja-JP" sz="7000" dirty="0">
              <a:cs typeface="+mn-cs"/>
            </a:endParaRPr>
          </a:p>
          <a:p>
            <a:pPr>
              <a:defRPr/>
            </a:pPr>
            <a:endParaRPr lang="en-US" altLang="ja-JP" sz="6000" dirty="0">
              <a:cs typeface="+mn-cs"/>
            </a:endParaRP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タイトル 1"/>
          <p:cNvSpPr>
            <a:spLocks noGrp="1"/>
          </p:cNvSpPr>
          <p:nvPr>
            <p:ph type="title"/>
          </p:nvPr>
        </p:nvSpPr>
        <p:spPr>
          <a:xfrm>
            <a:off x="0" y="0"/>
            <a:ext cx="8229600" cy="1143000"/>
          </a:xfrm>
        </p:spPr>
        <p:txBody>
          <a:bodyPr/>
          <a:lstStyle/>
          <a:p>
            <a:pPr algn="l">
              <a:defRPr/>
            </a:pPr>
            <a:r>
              <a:rPr lang="ja-JP" altLang="en-US" sz="6600">
                <a:latin typeface="Arial" charset="0"/>
                <a:ea typeface="ＭＳ Ｐゴシック" charset="0"/>
              </a:rPr>
              <a:t>健康保険制度</a:t>
            </a:r>
          </a:p>
        </p:txBody>
      </p:sp>
      <p:sp>
        <p:nvSpPr>
          <p:cNvPr id="173059" name="コンテンツ プレースホルダー 2"/>
          <p:cNvSpPr>
            <a:spLocks noGrp="1"/>
          </p:cNvSpPr>
          <p:nvPr>
            <p:ph idx="1"/>
          </p:nvPr>
        </p:nvSpPr>
        <p:spPr>
          <a:xfrm>
            <a:off x="0" y="1196975"/>
            <a:ext cx="9144000" cy="5661025"/>
          </a:xfrm>
        </p:spPr>
        <p:txBody>
          <a:bodyPr/>
          <a:lstStyle/>
          <a:p>
            <a:pPr>
              <a:defRPr/>
            </a:pPr>
            <a:r>
              <a:rPr lang="ja-JP" altLang="en-US" sz="4800">
                <a:latin typeface="Arial" charset="0"/>
                <a:ea typeface="ＭＳ Ｐゴシック" charset="0"/>
              </a:rPr>
              <a:t>国民（被保険者）が、</a:t>
            </a:r>
            <a:r>
              <a:rPr lang="ja-JP" altLang="en-US" sz="4800" u="sng">
                <a:latin typeface="Arial" charset="0"/>
                <a:ea typeface="ＭＳ Ｐゴシック" charset="0"/>
              </a:rPr>
              <a:t>保険にお金を出し合い</a:t>
            </a:r>
            <a:r>
              <a:rPr lang="ja-JP" altLang="en-US" sz="4800">
                <a:latin typeface="Arial" charset="0"/>
                <a:ea typeface="ＭＳ Ｐゴシック" charset="0"/>
              </a:rPr>
              <a:t>、医療の必要な状態になったとき、</a:t>
            </a:r>
            <a:r>
              <a:rPr lang="ja-JP" altLang="en-US" sz="4800" u="sng">
                <a:latin typeface="Arial" charset="0"/>
                <a:ea typeface="ＭＳ Ｐゴシック" charset="0"/>
              </a:rPr>
              <a:t>安い費用で医療を受けられるようにする</a:t>
            </a:r>
            <a:endParaRPr lang="en-US" altLang="ja-JP" sz="4800" u="sng">
              <a:latin typeface="Arial" charset="0"/>
              <a:ea typeface="ＭＳ Ｐゴシック" charset="0"/>
            </a:endParaRPr>
          </a:p>
          <a:p>
            <a:pPr>
              <a:defRPr/>
            </a:pPr>
            <a:r>
              <a:rPr lang="ja-JP" altLang="en-US" sz="4800">
                <a:latin typeface="Arial" charset="0"/>
                <a:ea typeface="ＭＳ Ｐゴシック" charset="0"/>
              </a:rPr>
              <a:t>健康保険制度がなければ、国民は安心して医療にかかることができない</a:t>
            </a: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タイトル 1"/>
          <p:cNvSpPr>
            <a:spLocks noGrp="1"/>
          </p:cNvSpPr>
          <p:nvPr>
            <p:ph type="title"/>
          </p:nvPr>
        </p:nvSpPr>
        <p:spPr>
          <a:xfrm>
            <a:off x="0" y="0"/>
            <a:ext cx="9144000" cy="1484313"/>
          </a:xfrm>
        </p:spPr>
        <p:txBody>
          <a:bodyPr/>
          <a:lstStyle/>
          <a:p>
            <a:pPr algn="l">
              <a:defRPr/>
            </a:pPr>
            <a:r>
              <a:rPr lang="ja-JP" altLang="en-US" sz="8000">
                <a:latin typeface="Arial" charset="0"/>
                <a:ea typeface="ＭＳ Ｐゴシック" charset="0"/>
              </a:rPr>
              <a:t>国民皆保険の意義</a:t>
            </a:r>
          </a:p>
        </p:txBody>
      </p:sp>
      <p:sp>
        <p:nvSpPr>
          <p:cNvPr id="3" name="コンテンツ プレースホルダー 2"/>
          <p:cNvSpPr>
            <a:spLocks noGrp="1"/>
          </p:cNvSpPr>
          <p:nvPr>
            <p:ph idx="1"/>
          </p:nvPr>
        </p:nvSpPr>
        <p:spPr>
          <a:xfrm>
            <a:off x="14288" y="1484313"/>
            <a:ext cx="9129712" cy="5373687"/>
          </a:xfrm>
        </p:spPr>
        <p:txBody>
          <a:bodyPr>
            <a:normAutofit fontScale="92500" lnSpcReduction="10000"/>
          </a:bodyPr>
          <a:lstStyle/>
          <a:p>
            <a:pPr>
              <a:defRPr/>
            </a:pPr>
            <a:r>
              <a:rPr lang="ja-JP" altLang="en-US" sz="5400" dirty="0" smtClean="0">
                <a:cs typeface="+mn-cs"/>
              </a:rPr>
              <a:t>全ての国民が、適切な医療を</a:t>
            </a:r>
            <a:r>
              <a:rPr lang="ja-JP" altLang="en-US" sz="5400" u="sng" dirty="0" smtClean="0">
                <a:cs typeface="+mn-cs"/>
              </a:rPr>
              <a:t>適正な負担で受けることができる</a:t>
            </a:r>
          </a:p>
          <a:p>
            <a:pPr>
              <a:defRPr/>
            </a:pPr>
            <a:r>
              <a:rPr lang="ja-JP" altLang="en-US" sz="5400" dirty="0" smtClean="0">
                <a:cs typeface="+mn-cs"/>
              </a:rPr>
              <a:t>全ての国民が必要な医療を受けることができる</a:t>
            </a:r>
            <a:r>
              <a:rPr lang="ja-JP" altLang="en-US" sz="5400" u="sng" dirty="0" smtClean="0">
                <a:cs typeface="+mn-cs"/>
              </a:rPr>
              <a:t>医療機関と医療スタッフがいる</a:t>
            </a:r>
            <a:endParaRPr lang="en-US" altLang="ja-JP" sz="5400" u="sng" dirty="0" smtClean="0">
              <a:cs typeface="+mn-cs"/>
            </a:endParaRPr>
          </a:p>
          <a:p>
            <a:pPr>
              <a:defRPr/>
            </a:pPr>
            <a:r>
              <a:rPr lang="ja-JP" altLang="en-US" sz="5400" dirty="0">
                <a:cs typeface="+mn-cs"/>
              </a:rPr>
              <a:t>保険制度</a:t>
            </a:r>
            <a:r>
              <a:rPr lang="ja-JP" altLang="en-US" sz="5400" dirty="0" smtClean="0">
                <a:cs typeface="+mn-cs"/>
              </a:rPr>
              <a:t>が財政破綻をせずに</a:t>
            </a:r>
            <a:r>
              <a:rPr lang="ja-JP" altLang="en-US" sz="5400" u="sng" dirty="0" smtClean="0">
                <a:cs typeface="+mn-cs"/>
              </a:rPr>
              <a:t>安定的に運営される</a:t>
            </a:r>
            <a:endParaRPr lang="en-US" altLang="ja-JP" sz="5400" u="sng" dirty="0" smtClean="0">
              <a:cs typeface="+mn-cs"/>
            </a:endParaRP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タイトル 1"/>
          <p:cNvSpPr>
            <a:spLocks noGrp="1"/>
          </p:cNvSpPr>
          <p:nvPr>
            <p:ph type="title"/>
          </p:nvPr>
        </p:nvSpPr>
        <p:spPr>
          <a:xfrm>
            <a:off x="0" y="-28575"/>
            <a:ext cx="9144000" cy="3313113"/>
          </a:xfrm>
        </p:spPr>
        <p:txBody>
          <a:bodyPr/>
          <a:lstStyle/>
          <a:p>
            <a:pPr algn="l">
              <a:defRPr/>
            </a:pPr>
            <a:r>
              <a:rPr lang="ja-JP" altLang="en-US" sz="6600">
                <a:latin typeface="Arial" charset="0"/>
                <a:ea typeface="ＭＳ Ｐゴシック" charset="0"/>
              </a:rPr>
              <a:t>国民皆保険制度の危機</a:t>
            </a:r>
            <a:r>
              <a:rPr lang="en-US" altLang="ja-JP" sz="6600">
                <a:latin typeface="Arial" charset="0"/>
                <a:ea typeface="ＭＳ Ｐゴシック" charset="0"/>
              </a:rPr>
              <a:t/>
            </a:r>
            <a:br>
              <a:rPr lang="en-US" altLang="ja-JP" sz="6600">
                <a:latin typeface="Arial" charset="0"/>
                <a:ea typeface="ＭＳ Ｐゴシック" charset="0"/>
              </a:rPr>
            </a:br>
            <a:r>
              <a:rPr lang="ja-JP" altLang="en-US" sz="6600">
                <a:latin typeface="Arial" charset="0"/>
                <a:ea typeface="ＭＳ Ｐゴシック" charset="0"/>
              </a:rPr>
              <a:t>に対して自治体病院の</a:t>
            </a:r>
            <a:r>
              <a:rPr lang="en-US" altLang="ja-JP" sz="6600">
                <a:latin typeface="Arial" charset="0"/>
                <a:ea typeface="ＭＳ Ｐゴシック" charset="0"/>
              </a:rPr>
              <a:t/>
            </a:r>
            <a:br>
              <a:rPr lang="en-US" altLang="ja-JP" sz="6600">
                <a:latin typeface="Arial" charset="0"/>
                <a:ea typeface="ＭＳ Ｐゴシック" charset="0"/>
              </a:rPr>
            </a:br>
            <a:r>
              <a:rPr lang="ja-JP" altLang="en-US" sz="6600">
                <a:latin typeface="Arial" charset="0"/>
                <a:ea typeface="ＭＳ Ｐゴシック" charset="0"/>
              </a:rPr>
              <a:t>役割は大きい</a:t>
            </a:r>
          </a:p>
        </p:txBody>
      </p:sp>
      <p:sp>
        <p:nvSpPr>
          <p:cNvPr id="175107" name="コンテンツ プレースホルダー 2"/>
          <p:cNvSpPr>
            <a:spLocks noGrp="1"/>
          </p:cNvSpPr>
          <p:nvPr>
            <p:ph idx="1"/>
          </p:nvPr>
        </p:nvSpPr>
        <p:spPr>
          <a:xfrm>
            <a:off x="0" y="3141663"/>
            <a:ext cx="9144000" cy="3716337"/>
          </a:xfrm>
        </p:spPr>
        <p:txBody>
          <a:bodyPr/>
          <a:lstStyle/>
          <a:p>
            <a:pPr>
              <a:defRPr/>
            </a:pPr>
            <a:r>
              <a:rPr lang="ja-JP" altLang="en-US" sz="3500">
                <a:latin typeface="Arial" charset="0"/>
                <a:ea typeface="ＭＳ Ｐゴシック" charset="0"/>
              </a:rPr>
              <a:t>社会のセーフティネットとなる</a:t>
            </a:r>
          </a:p>
          <a:p>
            <a:pPr>
              <a:defRPr/>
            </a:pPr>
            <a:r>
              <a:rPr lang="ja-JP" altLang="en-US" sz="3500">
                <a:latin typeface="Arial" charset="0"/>
                <a:ea typeface="ＭＳ Ｐゴシック" charset="0"/>
              </a:rPr>
              <a:t>全ての住民に低コストで質の高い医療を提供する</a:t>
            </a:r>
          </a:p>
          <a:p>
            <a:pPr>
              <a:defRPr/>
            </a:pPr>
            <a:r>
              <a:rPr lang="ja-JP" altLang="en-US" sz="3500">
                <a:latin typeface="Arial" charset="0"/>
                <a:ea typeface="ＭＳ Ｐゴシック" charset="0"/>
              </a:rPr>
              <a:t>適切な医療を行い、国民健康保険制度を守る</a:t>
            </a:r>
          </a:p>
          <a:p>
            <a:pPr>
              <a:defRPr/>
            </a:pPr>
            <a:r>
              <a:rPr lang="ja-JP" altLang="en-US" sz="3500">
                <a:latin typeface="Arial" charset="0"/>
                <a:ea typeface="ＭＳ Ｐゴシック" charset="0"/>
              </a:rPr>
              <a:t>予防医療を推進し、地域の医療費全体を下げる</a:t>
            </a:r>
            <a:endParaRPr lang="en-US" altLang="ja-JP" sz="3500">
              <a:latin typeface="Arial" charset="0"/>
              <a:ea typeface="ＭＳ Ｐゴシック" charset="0"/>
            </a:endParaRP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25" y="-9525"/>
            <a:ext cx="9153525" cy="1304925"/>
          </a:xfrm>
        </p:spPr>
        <p:txBody>
          <a:bodyPr/>
          <a:lstStyle/>
          <a:p>
            <a:pPr algn="l">
              <a:defRPr/>
            </a:pPr>
            <a:r>
              <a:rPr lang="ja-JP" altLang="en-US" sz="6600" dirty="0" smtClean="0"/>
              <a:t>正念場の病院経営</a:t>
            </a:r>
            <a:endParaRPr lang="ja-JP" altLang="en-US" sz="6600" dirty="0"/>
          </a:p>
        </p:txBody>
      </p:sp>
      <p:sp>
        <p:nvSpPr>
          <p:cNvPr id="3" name="コンテンツ プレースホルダー 2"/>
          <p:cNvSpPr>
            <a:spLocks noGrp="1"/>
          </p:cNvSpPr>
          <p:nvPr>
            <p:ph idx="1"/>
          </p:nvPr>
        </p:nvSpPr>
        <p:spPr>
          <a:xfrm>
            <a:off x="0" y="1295400"/>
            <a:ext cx="9448800" cy="5562600"/>
          </a:xfrm>
        </p:spPr>
        <p:txBody>
          <a:bodyPr>
            <a:normAutofit fontScale="92500" lnSpcReduction="10000"/>
          </a:bodyPr>
          <a:lstStyle/>
          <a:p>
            <a:pPr>
              <a:defRPr/>
            </a:pPr>
            <a:r>
              <a:rPr lang="ja-JP" altLang="en-US" sz="5400" dirty="0" smtClean="0"/>
              <a:t>国の医療システム改革が進む中で、自治体病院も生き残りのための取組が求められる時代となっている</a:t>
            </a:r>
            <a:endParaRPr lang="en-US" altLang="ja-JP" sz="5400" dirty="0" smtClean="0"/>
          </a:p>
          <a:p>
            <a:pPr>
              <a:defRPr/>
            </a:pPr>
            <a:r>
              <a:rPr lang="ja-JP" altLang="en-US" sz="5400" dirty="0" smtClean="0"/>
              <a:t>新しい公立病院改革ガイドラインは、病院生き残りのための契機とすべきである</a:t>
            </a:r>
            <a:endParaRPr lang="ja-JP" altLang="en-US" sz="5400" dirty="0"/>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9050"/>
            <a:ext cx="9144000" cy="2266950"/>
          </a:xfrm>
        </p:spPr>
        <p:txBody>
          <a:bodyPr/>
          <a:lstStyle/>
          <a:p>
            <a:pPr algn="l">
              <a:defRPr/>
            </a:pPr>
            <a:r>
              <a:rPr lang="ja-JP" altLang="en-US" sz="6600" dirty="0" smtClean="0"/>
              <a:t>生き残り戦略としての</a:t>
            </a:r>
            <a:r>
              <a:rPr lang="en-US" altLang="ja-JP" sz="6600" dirty="0" smtClean="0"/>
              <a:t/>
            </a:r>
            <a:br>
              <a:rPr lang="en-US" altLang="ja-JP" sz="6600" dirty="0" smtClean="0"/>
            </a:br>
            <a:r>
              <a:rPr lang="ja-JP" altLang="en-US" sz="6600" dirty="0" smtClean="0"/>
              <a:t>病院改革プラン</a:t>
            </a:r>
            <a:endParaRPr lang="ja-JP" altLang="en-US" sz="6600" dirty="0"/>
          </a:p>
        </p:txBody>
      </p:sp>
      <p:sp>
        <p:nvSpPr>
          <p:cNvPr id="3" name="コンテンツ プレースホルダー 2"/>
          <p:cNvSpPr>
            <a:spLocks noGrp="1"/>
          </p:cNvSpPr>
          <p:nvPr>
            <p:ph idx="1"/>
          </p:nvPr>
        </p:nvSpPr>
        <p:spPr>
          <a:xfrm>
            <a:off x="0" y="2590800"/>
            <a:ext cx="9144000" cy="4267200"/>
          </a:xfrm>
        </p:spPr>
        <p:txBody>
          <a:bodyPr/>
          <a:lstStyle/>
          <a:p>
            <a:pPr>
              <a:defRPr/>
            </a:pPr>
            <a:r>
              <a:rPr lang="ja-JP" altLang="en-US" sz="5400" dirty="0" smtClean="0"/>
              <a:t>新しい病院改革プランは、単なる経営改善ではなく、病院生き残りのための戦略となるプランとすべきである</a:t>
            </a:r>
          </a:p>
          <a:p>
            <a:pPr>
              <a:defRPr/>
            </a:pPr>
            <a:endParaRPr lang="ja-JP" altLang="en-US" sz="4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1" name="Object 13"/>
          <p:cNvGraphicFramePr>
            <a:graphicFrameLocks noGrp="1" noChangeAspect="1"/>
          </p:cNvGraphicFramePr>
          <p:nvPr>
            <p:ph idx="1"/>
          </p:nvPr>
        </p:nvGraphicFramePr>
        <p:xfrm>
          <a:off x="611188" y="1700213"/>
          <a:ext cx="7920037" cy="4638675"/>
        </p:xfrm>
        <a:graphic>
          <a:graphicData uri="http://schemas.openxmlformats.org/presentationml/2006/ole">
            <mc:AlternateContent xmlns:mc="http://schemas.openxmlformats.org/markup-compatibility/2006">
              <mc:Choice xmlns:v="urn:schemas-microsoft-com:vml" Requires="v">
                <p:oleObj spid="_x0000_s51214" name="グラフ" r:id="rId5" imgW="5016500" imgH="3073400" progId="Excel.Chart.8">
                  <p:embed/>
                </p:oleObj>
              </mc:Choice>
              <mc:Fallback>
                <p:oleObj name="グラフ" r:id="rId5" imgW="5016500" imgH="3073400" progId="Excel.Chart.8">
                  <p:embed/>
                  <p:pic>
                    <p:nvPicPr>
                      <p:cNvPr id="0" name="Object 1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1700213"/>
                        <a:ext cx="7920037" cy="4638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1" name="Rectangle 2"/>
          <p:cNvSpPr>
            <a:spLocks noGrp="1" noChangeArrowheads="1"/>
          </p:cNvSpPr>
          <p:nvPr>
            <p:ph type="title"/>
          </p:nvPr>
        </p:nvSpPr>
        <p:spPr>
          <a:xfrm>
            <a:off x="0" y="0"/>
            <a:ext cx="9144000" cy="765175"/>
          </a:xfrm>
        </p:spPr>
        <p:txBody>
          <a:bodyPr/>
          <a:lstStyle/>
          <a:p>
            <a:pPr algn="l" eaLnBrk="1" hangingPunct="1">
              <a:defRPr/>
            </a:pPr>
            <a:r>
              <a:rPr lang="ja-JP" altLang="en-US" sz="3600">
                <a:latin typeface="Arial" charset="0"/>
                <a:ea typeface="ＭＳ Ｐゴシック" charset="0"/>
              </a:rPr>
              <a:t>一ヶ月で休日がない・</a:t>
            </a:r>
            <a:r>
              <a:rPr lang="en-US" altLang="ja-JP" sz="3600">
                <a:latin typeface="Arial" charset="0"/>
                <a:ea typeface="ＭＳ Ｐゴシック" charset="0"/>
              </a:rPr>
              <a:t>1</a:t>
            </a:r>
            <a:r>
              <a:rPr lang="ja-JP" altLang="en-US" sz="3600">
                <a:latin typeface="Arial" charset="0"/>
                <a:ea typeface="ＭＳ Ｐゴシック" charset="0"/>
              </a:rPr>
              <a:t>～</a:t>
            </a:r>
            <a:r>
              <a:rPr lang="en-US" altLang="ja-JP" sz="3600">
                <a:latin typeface="Arial" charset="0"/>
                <a:ea typeface="ＭＳ Ｐゴシック" charset="0"/>
              </a:rPr>
              <a:t>4</a:t>
            </a:r>
            <a:r>
              <a:rPr lang="ja-JP" altLang="en-US" sz="3600">
                <a:latin typeface="Arial" charset="0"/>
                <a:ea typeface="ＭＳ Ｐゴシック" charset="0"/>
              </a:rPr>
              <a:t>日の医師が</a:t>
            </a:r>
            <a:r>
              <a:rPr lang="en-US" altLang="ja-JP" sz="3600">
                <a:latin typeface="Arial" charset="0"/>
                <a:ea typeface="ＭＳ Ｐゴシック" charset="0"/>
              </a:rPr>
              <a:t>46.3%</a:t>
            </a:r>
          </a:p>
        </p:txBody>
      </p:sp>
      <p:sp>
        <p:nvSpPr>
          <p:cNvPr id="22532" name="Text Box 5"/>
          <p:cNvSpPr txBox="1">
            <a:spLocks noChangeArrowheads="1"/>
          </p:cNvSpPr>
          <p:nvPr/>
        </p:nvSpPr>
        <p:spPr bwMode="auto">
          <a:xfrm>
            <a:off x="5651500" y="981075"/>
            <a:ext cx="2305050" cy="558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lnSpc>
                <a:spcPct val="85000"/>
              </a:lnSpc>
              <a:defRPr/>
            </a:pPr>
            <a:r>
              <a:rPr lang="ja-JP" altLang="en-US" sz="1800" smtClean="0">
                <a:solidFill>
                  <a:srgbClr val="000000"/>
                </a:solidFill>
              </a:rPr>
              <a:t>ない</a:t>
            </a:r>
          </a:p>
          <a:p>
            <a:pPr>
              <a:lnSpc>
                <a:spcPct val="85000"/>
              </a:lnSpc>
              <a:defRPr/>
            </a:pPr>
            <a:r>
              <a:rPr lang="en-US" sz="1800" smtClean="0">
                <a:solidFill>
                  <a:srgbClr val="000000"/>
                </a:solidFill>
                <a:latin typeface="ＭＳ Ｐゴシック" charset="0"/>
              </a:rPr>
              <a:t>339</a:t>
            </a:r>
            <a:r>
              <a:rPr lang="ja-JP" altLang="en-US" sz="1800" smtClean="0">
                <a:solidFill>
                  <a:srgbClr val="000000"/>
                </a:solidFill>
                <a:latin typeface="ＭＳ Ｐゴシック" charset="0"/>
              </a:rPr>
              <a:t>人（</a:t>
            </a:r>
            <a:r>
              <a:rPr lang="en-US" sz="1800" smtClean="0">
                <a:solidFill>
                  <a:srgbClr val="000000"/>
                </a:solidFill>
                <a:latin typeface="ＭＳ Ｐゴシック" charset="0"/>
              </a:rPr>
              <a:t>8.7</a:t>
            </a:r>
            <a:r>
              <a:rPr lang="ja-JP" altLang="en-US" sz="1800" smtClean="0">
                <a:solidFill>
                  <a:srgbClr val="000000"/>
                </a:solidFill>
                <a:latin typeface="ＭＳ Ｐゴシック" charset="0"/>
              </a:rPr>
              <a:t>％）</a:t>
            </a:r>
          </a:p>
        </p:txBody>
      </p:sp>
      <p:sp>
        <p:nvSpPr>
          <p:cNvPr id="22533" name="Text Box 10"/>
          <p:cNvSpPr txBox="1">
            <a:spLocks noChangeArrowheads="1"/>
          </p:cNvSpPr>
          <p:nvPr/>
        </p:nvSpPr>
        <p:spPr bwMode="auto">
          <a:xfrm>
            <a:off x="539750" y="6491288"/>
            <a:ext cx="82089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smtClean="0">
                <a:solidFill>
                  <a:srgbClr val="000000"/>
                </a:solidFill>
              </a:rPr>
              <a:t>日本医師会「勤務医の健康の現状と支援のあり方に関するアンケート」２００９年９月</a:t>
            </a:r>
          </a:p>
        </p:txBody>
      </p:sp>
      <p:sp>
        <p:nvSpPr>
          <p:cNvPr id="22534" name="Rectangle 11"/>
          <p:cNvSpPr>
            <a:spLocks noChangeArrowheads="1"/>
          </p:cNvSpPr>
          <p:nvPr/>
        </p:nvSpPr>
        <p:spPr bwMode="auto">
          <a:xfrm>
            <a:off x="7164388" y="2636838"/>
            <a:ext cx="1176337"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ja-JP" altLang="en-US">
                <a:solidFill>
                  <a:srgbClr val="000000"/>
                </a:solidFill>
              </a:rPr>
              <a:t>ｎ＝３８７９</a:t>
            </a:r>
          </a:p>
        </p:txBody>
      </p:sp>
      <p:sp>
        <p:nvSpPr>
          <p:cNvPr id="22535" name="Line 15"/>
          <p:cNvSpPr>
            <a:spLocks noChangeShapeType="1"/>
          </p:cNvSpPr>
          <p:nvPr/>
        </p:nvSpPr>
        <p:spPr bwMode="auto">
          <a:xfrm flipH="1">
            <a:off x="4932363" y="1341438"/>
            <a:ext cx="576262" cy="863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ja-JP" altLang="en-US"/>
          </a:p>
        </p:txBody>
      </p:sp>
      <p:sp>
        <p:nvSpPr>
          <p:cNvPr id="22536" name="Text Box 16"/>
          <p:cNvSpPr txBox="1">
            <a:spLocks noChangeArrowheads="1"/>
          </p:cNvSpPr>
          <p:nvPr/>
        </p:nvSpPr>
        <p:spPr bwMode="auto">
          <a:xfrm>
            <a:off x="2195513" y="1268413"/>
            <a:ext cx="1512887" cy="558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lnSpc>
                <a:spcPct val="85000"/>
              </a:lnSpc>
              <a:defRPr/>
            </a:pPr>
            <a:r>
              <a:rPr lang="ja-JP" altLang="en-US" sz="1800" smtClean="0">
                <a:solidFill>
                  <a:srgbClr val="000000"/>
                </a:solidFill>
              </a:rPr>
              <a:t>特定なし</a:t>
            </a:r>
          </a:p>
          <a:p>
            <a:pPr>
              <a:lnSpc>
                <a:spcPct val="85000"/>
              </a:lnSpc>
              <a:defRPr/>
            </a:pPr>
            <a:r>
              <a:rPr lang="en-US" sz="1800" smtClean="0">
                <a:solidFill>
                  <a:srgbClr val="000000"/>
                </a:solidFill>
                <a:latin typeface="ＭＳ Ｐゴシック" charset="0"/>
              </a:rPr>
              <a:t>118</a:t>
            </a:r>
            <a:r>
              <a:rPr lang="ja-JP" altLang="en-US" sz="1800" smtClean="0">
                <a:solidFill>
                  <a:srgbClr val="000000"/>
                </a:solidFill>
                <a:latin typeface="ＭＳ Ｐゴシック" charset="0"/>
              </a:rPr>
              <a:t>人（</a:t>
            </a:r>
            <a:r>
              <a:rPr lang="en-US" altLang="ja-JP" sz="1800" smtClean="0">
                <a:solidFill>
                  <a:srgbClr val="000000"/>
                </a:solidFill>
                <a:latin typeface="ＭＳ Ｐゴシック" charset="0"/>
              </a:rPr>
              <a:t>3.0</a:t>
            </a:r>
            <a:r>
              <a:rPr lang="ja-JP" altLang="en-US" sz="1800" smtClean="0">
                <a:solidFill>
                  <a:srgbClr val="000000"/>
                </a:solidFill>
                <a:latin typeface="ＭＳ Ｐゴシック" charset="0"/>
              </a:rPr>
              <a:t>％）</a:t>
            </a:r>
          </a:p>
        </p:txBody>
      </p:sp>
      <p:sp>
        <p:nvSpPr>
          <p:cNvPr id="22537" name="Text Box 17"/>
          <p:cNvSpPr txBox="1">
            <a:spLocks noChangeArrowheads="1"/>
          </p:cNvSpPr>
          <p:nvPr/>
        </p:nvSpPr>
        <p:spPr bwMode="auto">
          <a:xfrm>
            <a:off x="2555875" y="2852738"/>
            <a:ext cx="1728788" cy="558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lnSpc>
                <a:spcPct val="85000"/>
              </a:lnSpc>
              <a:defRPr/>
            </a:pPr>
            <a:r>
              <a:rPr lang="ja-JP" altLang="en-US" sz="1800" smtClean="0">
                <a:solidFill>
                  <a:srgbClr val="000000"/>
                </a:solidFill>
              </a:rPr>
              <a:t>８日以上</a:t>
            </a:r>
          </a:p>
          <a:p>
            <a:pPr>
              <a:lnSpc>
                <a:spcPct val="85000"/>
              </a:lnSpc>
              <a:defRPr/>
            </a:pPr>
            <a:r>
              <a:rPr lang="en-US" sz="1800" smtClean="0">
                <a:solidFill>
                  <a:srgbClr val="000000"/>
                </a:solidFill>
                <a:latin typeface="ＭＳ Ｐゴシック" charset="0"/>
              </a:rPr>
              <a:t>781</a:t>
            </a:r>
            <a:r>
              <a:rPr lang="ja-JP" altLang="en-US" sz="1800" smtClean="0">
                <a:solidFill>
                  <a:srgbClr val="000000"/>
                </a:solidFill>
                <a:latin typeface="ＭＳ Ｐゴシック" charset="0"/>
              </a:rPr>
              <a:t>人（</a:t>
            </a:r>
            <a:r>
              <a:rPr lang="en-US" sz="1800" smtClean="0">
                <a:solidFill>
                  <a:srgbClr val="000000"/>
                </a:solidFill>
                <a:latin typeface="ＭＳ Ｐゴシック" charset="0"/>
              </a:rPr>
              <a:t>20.1</a:t>
            </a:r>
            <a:r>
              <a:rPr lang="ja-JP" altLang="en-US" sz="1800" smtClean="0">
                <a:solidFill>
                  <a:srgbClr val="000000"/>
                </a:solidFill>
                <a:latin typeface="ＭＳ Ｐゴシック" charset="0"/>
              </a:rPr>
              <a:t>％）</a:t>
            </a:r>
          </a:p>
        </p:txBody>
      </p:sp>
      <p:sp>
        <p:nvSpPr>
          <p:cNvPr id="22538" name="Text Box 18"/>
          <p:cNvSpPr txBox="1">
            <a:spLocks noChangeArrowheads="1"/>
          </p:cNvSpPr>
          <p:nvPr/>
        </p:nvSpPr>
        <p:spPr bwMode="auto">
          <a:xfrm>
            <a:off x="2627313" y="4365625"/>
            <a:ext cx="1800225" cy="558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lnSpc>
                <a:spcPct val="85000"/>
              </a:lnSpc>
              <a:defRPr/>
            </a:pPr>
            <a:r>
              <a:rPr lang="ja-JP" altLang="en-US" sz="1800" smtClean="0">
                <a:solidFill>
                  <a:srgbClr val="000000"/>
                </a:solidFill>
              </a:rPr>
              <a:t>５～７日</a:t>
            </a:r>
          </a:p>
          <a:p>
            <a:pPr>
              <a:lnSpc>
                <a:spcPct val="85000"/>
              </a:lnSpc>
              <a:defRPr/>
            </a:pPr>
            <a:r>
              <a:rPr lang="en-US" sz="1800" smtClean="0">
                <a:solidFill>
                  <a:srgbClr val="000000"/>
                </a:solidFill>
                <a:latin typeface="ＭＳ Ｐゴシック" charset="0"/>
              </a:rPr>
              <a:t>1181</a:t>
            </a:r>
            <a:r>
              <a:rPr lang="ja-JP" altLang="en-US" sz="1800" smtClean="0">
                <a:solidFill>
                  <a:srgbClr val="000000"/>
                </a:solidFill>
                <a:latin typeface="ＭＳ Ｐゴシック" charset="0"/>
              </a:rPr>
              <a:t>人（</a:t>
            </a:r>
            <a:r>
              <a:rPr lang="en-US" sz="1800" smtClean="0">
                <a:solidFill>
                  <a:srgbClr val="000000"/>
                </a:solidFill>
                <a:latin typeface="ＭＳ Ｐゴシック" charset="0"/>
              </a:rPr>
              <a:t>30.4</a:t>
            </a:r>
            <a:r>
              <a:rPr lang="ja-JP" altLang="en-US" sz="1800" smtClean="0">
                <a:solidFill>
                  <a:srgbClr val="000000"/>
                </a:solidFill>
                <a:latin typeface="ＭＳ Ｐゴシック" charset="0"/>
              </a:rPr>
              <a:t>％）</a:t>
            </a:r>
          </a:p>
        </p:txBody>
      </p:sp>
      <p:sp>
        <p:nvSpPr>
          <p:cNvPr id="22539" name="Text Box 19"/>
          <p:cNvSpPr txBox="1">
            <a:spLocks noChangeArrowheads="1"/>
          </p:cNvSpPr>
          <p:nvPr/>
        </p:nvSpPr>
        <p:spPr bwMode="auto">
          <a:xfrm>
            <a:off x="4787900" y="3933825"/>
            <a:ext cx="1800225" cy="558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lnSpc>
                <a:spcPct val="85000"/>
              </a:lnSpc>
              <a:defRPr/>
            </a:pPr>
            <a:r>
              <a:rPr lang="ja-JP" altLang="en-US" sz="1800" smtClean="0">
                <a:solidFill>
                  <a:srgbClr val="000000"/>
                </a:solidFill>
              </a:rPr>
              <a:t>１～４日</a:t>
            </a:r>
          </a:p>
          <a:p>
            <a:pPr>
              <a:lnSpc>
                <a:spcPct val="85000"/>
              </a:lnSpc>
              <a:defRPr/>
            </a:pPr>
            <a:r>
              <a:rPr lang="en-US" sz="1800" smtClean="0">
                <a:solidFill>
                  <a:srgbClr val="000000"/>
                </a:solidFill>
                <a:latin typeface="ＭＳ Ｐゴシック" charset="0"/>
              </a:rPr>
              <a:t>1460</a:t>
            </a:r>
            <a:r>
              <a:rPr lang="ja-JP" altLang="en-US" sz="1800" smtClean="0">
                <a:solidFill>
                  <a:srgbClr val="000000"/>
                </a:solidFill>
                <a:latin typeface="ＭＳ Ｐゴシック" charset="0"/>
              </a:rPr>
              <a:t>人（</a:t>
            </a:r>
            <a:r>
              <a:rPr lang="en-US" sz="1800" smtClean="0">
                <a:solidFill>
                  <a:srgbClr val="000000"/>
                </a:solidFill>
                <a:latin typeface="ＭＳ Ｐゴシック" charset="0"/>
              </a:rPr>
              <a:t>37.6</a:t>
            </a:r>
            <a:r>
              <a:rPr lang="ja-JP" altLang="en-US" sz="1800" smtClean="0">
                <a:solidFill>
                  <a:srgbClr val="000000"/>
                </a:solidFill>
                <a:latin typeface="ＭＳ Ｐゴシック" charset="0"/>
              </a:rPr>
              <a:t>％）</a:t>
            </a:r>
          </a:p>
        </p:txBody>
      </p:sp>
      <p:sp>
        <p:nvSpPr>
          <p:cNvPr id="22540" name="Line 20"/>
          <p:cNvSpPr>
            <a:spLocks noChangeShapeType="1"/>
          </p:cNvSpPr>
          <p:nvPr/>
        </p:nvSpPr>
        <p:spPr bwMode="auto">
          <a:xfrm>
            <a:off x="3708400" y="1557338"/>
            <a:ext cx="576263" cy="3587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8229600" cy="836613"/>
          </a:xfrm>
        </p:spPr>
        <p:txBody>
          <a:bodyPr>
            <a:normAutofit fontScale="90000"/>
          </a:bodyPr>
          <a:lstStyle/>
          <a:p>
            <a:pPr algn="l" eaLnBrk="1" hangingPunct="1">
              <a:defRPr/>
            </a:pPr>
            <a:r>
              <a:rPr lang="zh-TW" altLang="en-US" sz="5400" dirty="0" smtClean="0">
                <a:latin typeface="ＭＳ Ｐゴシック" pitchFamily="50" charset="-128"/>
                <a:cs typeface="+mj-cs"/>
              </a:rPr>
              <a:t>新臨床研修制度</a:t>
            </a:r>
            <a:r>
              <a:rPr lang="ja-JP" altLang="en-US" sz="5400" dirty="0" smtClean="0">
                <a:cs typeface="+mj-cs"/>
              </a:rPr>
              <a:t>（２００４年）</a:t>
            </a:r>
          </a:p>
        </p:txBody>
      </p:sp>
      <p:sp>
        <p:nvSpPr>
          <p:cNvPr id="25603" name="Rectangle 3"/>
          <p:cNvSpPr>
            <a:spLocks noGrp="1" noChangeArrowheads="1"/>
          </p:cNvSpPr>
          <p:nvPr>
            <p:ph type="body" idx="1"/>
          </p:nvPr>
        </p:nvSpPr>
        <p:spPr>
          <a:xfrm>
            <a:off x="0" y="1052513"/>
            <a:ext cx="9144000" cy="5805487"/>
          </a:xfrm>
        </p:spPr>
        <p:txBody>
          <a:bodyPr/>
          <a:lstStyle/>
          <a:p>
            <a:pPr eaLnBrk="1" hangingPunct="1">
              <a:defRPr/>
            </a:pPr>
            <a:r>
              <a:rPr lang="ja-JP" altLang="en-US" sz="4400">
                <a:latin typeface="Arial" charset="0"/>
                <a:ea typeface="ＭＳ Ｐゴシック" charset="0"/>
              </a:rPr>
              <a:t>新人医師が、医師としての基本を身に着けるための制度</a:t>
            </a:r>
          </a:p>
          <a:p>
            <a:pPr eaLnBrk="1" hangingPunct="1">
              <a:defRPr/>
            </a:pPr>
            <a:r>
              <a:rPr lang="ja-JP" altLang="en-US" sz="4400">
                <a:latin typeface="Arial" charset="0"/>
                <a:ea typeface="ＭＳ Ｐゴシック" charset="0"/>
              </a:rPr>
              <a:t>新制度では、新人医師が研修を受けたい病院を選び、病院側の希望とつき合わせる制度が導入された</a:t>
            </a:r>
          </a:p>
          <a:p>
            <a:pPr eaLnBrk="1" hangingPunct="1">
              <a:defRPr/>
            </a:pPr>
            <a:r>
              <a:rPr lang="ja-JP" altLang="en-US" sz="4400">
                <a:latin typeface="Arial" charset="0"/>
                <a:ea typeface="ＭＳ Ｐゴシック" charset="0"/>
              </a:rPr>
              <a:t>若い医師の多くが、都会の大病院を研修先に選ぶ結果となった</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7" name="Object 2"/>
          <p:cNvGraphicFramePr>
            <a:graphicFrameLocks noChangeAspect="1"/>
          </p:cNvGraphicFramePr>
          <p:nvPr/>
        </p:nvGraphicFramePr>
        <p:xfrm>
          <a:off x="152400" y="990600"/>
          <a:ext cx="7010400" cy="4800600"/>
        </p:xfrm>
        <a:graphic>
          <a:graphicData uri="http://schemas.openxmlformats.org/presentationml/2006/ole">
            <mc:AlternateContent xmlns:mc="http://schemas.openxmlformats.org/markup-compatibility/2006">
              <mc:Choice xmlns:v="urn:schemas-microsoft-com:vml" Requires="v">
                <p:oleObj spid="_x0000_s55320" name="グラフ" r:id="rId5" imgW="4622800" imgH="2463800" progId="Excel.Chart.8">
                  <p:embed/>
                </p:oleObj>
              </mc:Choice>
              <mc:Fallback>
                <p:oleObj name="グラフ" r:id="rId5" imgW="4622800" imgH="2463800" progId="Excel.Char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990600"/>
                        <a:ext cx="7010400" cy="48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6627" name="Rectangle 3"/>
          <p:cNvSpPr>
            <a:spLocks noGrp="1" noChangeArrowheads="1"/>
          </p:cNvSpPr>
          <p:nvPr>
            <p:ph type="title"/>
          </p:nvPr>
        </p:nvSpPr>
        <p:spPr>
          <a:xfrm>
            <a:off x="0" y="0"/>
            <a:ext cx="9144000" cy="914400"/>
          </a:xfrm>
        </p:spPr>
        <p:txBody>
          <a:bodyPr/>
          <a:lstStyle/>
          <a:p>
            <a:pPr algn="l" eaLnBrk="1" hangingPunct="1">
              <a:defRPr/>
            </a:pPr>
            <a:r>
              <a:rPr lang="ja-JP" altLang="en-US" sz="3600">
                <a:latin typeface="Arial" charset="0"/>
                <a:ea typeface="ＭＳ Ｐゴシック" charset="0"/>
              </a:rPr>
              <a:t>新臨床研修制度導入後の修了者帰学状況</a:t>
            </a:r>
          </a:p>
        </p:txBody>
      </p:sp>
      <p:sp>
        <p:nvSpPr>
          <p:cNvPr id="26628" name="Text Box 4"/>
          <p:cNvSpPr txBox="1">
            <a:spLocks noChangeArrowheads="1"/>
          </p:cNvSpPr>
          <p:nvPr/>
        </p:nvSpPr>
        <p:spPr bwMode="auto">
          <a:xfrm>
            <a:off x="304800" y="6400800"/>
            <a:ext cx="8534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smtClean="0">
                <a:solidFill>
                  <a:srgbClr val="000000"/>
                </a:solidFill>
              </a:rPr>
              <a:t>平成１８年度臨床研修修了者帰学状況調査（最終報告）</a:t>
            </a:r>
          </a:p>
        </p:txBody>
      </p:sp>
      <p:sp>
        <p:nvSpPr>
          <p:cNvPr id="26629" name="Rectangle 5"/>
          <p:cNvSpPr>
            <a:spLocks noChangeArrowheads="1"/>
          </p:cNvSpPr>
          <p:nvPr/>
        </p:nvSpPr>
        <p:spPr bwMode="auto">
          <a:xfrm>
            <a:off x="7543800" y="1219200"/>
            <a:ext cx="685800" cy="304800"/>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ja-JP" altLang="en-US">
              <a:solidFill>
                <a:srgbClr val="000000"/>
              </a:solidFill>
            </a:endParaRPr>
          </a:p>
        </p:txBody>
      </p:sp>
      <p:sp>
        <p:nvSpPr>
          <p:cNvPr id="26630" name="Rectangle 6"/>
          <p:cNvSpPr>
            <a:spLocks noChangeArrowheads="1"/>
          </p:cNvSpPr>
          <p:nvPr/>
        </p:nvSpPr>
        <p:spPr bwMode="auto">
          <a:xfrm>
            <a:off x="7543800" y="2362200"/>
            <a:ext cx="685800" cy="304800"/>
          </a:xfrm>
          <a:prstGeom prst="rect">
            <a:avLst/>
          </a:prstGeom>
          <a:solidFill>
            <a:srgbClr val="00008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ja-JP" altLang="en-US">
              <a:solidFill>
                <a:srgbClr val="000000"/>
              </a:solidFill>
            </a:endParaRPr>
          </a:p>
        </p:txBody>
      </p:sp>
      <p:sp>
        <p:nvSpPr>
          <p:cNvPr id="26631" name="Rectangle 7"/>
          <p:cNvSpPr>
            <a:spLocks noChangeArrowheads="1"/>
          </p:cNvSpPr>
          <p:nvPr/>
        </p:nvSpPr>
        <p:spPr bwMode="auto">
          <a:xfrm>
            <a:off x="7543800" y="3505200"/>
            <a:ext cx="685800" cy="304800"/>
          </a:xfrm>
          <a:prstGeom prst="rect">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ja-JP" altLang="en-US">
              <a:solidFill>
                <a:srgbClr val="000000"/>
              </a:solidFill>
            </a:endParaRPr>
          </a:p>
        </p:txBody>
      </p:sp>
      <p:sp>
        <p:nvSpPr>
          <p:cNvPr id="26632" name="Text Box 8"/>
          <p:cNvSpPr txBox="1">
            <a:spLocks noChangeArrowheads="1"/>
          </p:cNvSpPr>
          <p:nvPr/>
        </p:nvSpPr>
        <p:spPr bwMode="auto">
          <a:xfrm>
            <a:off x="7543800" y="1600200"/>
            <a:ext cx="1371600" cy="55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lnSpc>
                <a:spcPct val="85000"/>
              </a:lnSpc>
              <a:defRPr/>
            </a:pPr>
            <a:r>
              <a:rPr lang="ja-JP" altLang="en-US" sz="1800" smtClean="0">
                <a:solidFill>
                  <a:srgbClr val="000000"/>
                </a:solidFill>
              </a:rPr>
              <a:t>１４年</a:t>
            </a:r>
          </a:p>
          <a:p>
            <a:pPr>
              <a:lnSpc>
                <a:spcPct val="85000"/>
              </a:lnSpc>
              <a:defRPr/>
            </a:pPr>
            <a:r>
              <a:rPr lang="ja-JP" altLang="en-US" sz="1800" smtClean="0">
                <a:solidFill>
                  <a:srgbClr val="000000"/>
                </a:solidFill>
              </a:rPr>
              <a:t>大学残留率</a:t>
            </a:r>
          </a:p>
        </p:txBody>
      </p:sp>
      <p:sp>
        <p:nvSpPr>
          <p:cNvPr id="26633" name="Text Box 9"/>
          <p:cNvSpPr txBox="1">
            <a:spLocks noChangeArrowheads="1"/>
          </p:cNvSpPr>
          <p:nvPr/>
        </p:nvSpPr>
        <p:spPr bwMode="auto">
          <a:xfrm>
            <a:off x="7543800" y="2743200"/>
            <a:ext cx="1371600" cy="55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lnSpc>
                <a:spcPct val="85000"/>
              </a:lnSpc>
              <a:defRPr/>
            </a:pPr>
            <a:r>
              <a:rPr lang="ja-JP" altLang="en-US" sz="1800" smtClean="0">
                <a:solidFill>
                  <a:srgbClr val="000000"/>
                </a:solidFill>
              </a:rPr>
              <a:t>１８年</a:t>
            </a:r>
          </a:p>
          <a:p>
            <a:pPr>
              <a:lnSpc>
                <a:spcPct val="85000"/>
              </a:lnSpc>
              <a:defRPr/>
            </a:pPr>
            <a:r>
              <a:rPr lang="ja-JP" altLang="en-US" sz="1800" smtClean="0">
                <a:solidFill>
                  <a:srgbClr val="000000"/>
                </a:solidFill>
              </a:rPr>
              <a:t>大学帰学率</a:t>
            </a:r>
          </a:p>
        </p:txBody>
      </p:sp>
      <p:sp>
        <p:nvSpPr>
          <p:cNvPr id="26634" name="Text Box 10"/>
          <p:cNvSpPr txBox="1">
            <a:spLocks noChangeArrowheads="1"/>
          </p:cNvSpPr>
          <p:nvPr/>
        </p:nvSpPr>
        <p:spPr bwMode="auto">
          <a:xfrm>
            <a:off x="7543800" y="3886200"/>
            <a:ext cx="1371600" cy="325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lnSpc>
                <a:spcPct val="85000"/>
              </a:lnSpc>
              <a:defRPr/>
            </a:pPr>
            <a:r>
              <a:rPr lang="ja-JP" altLang="en-US" sz="1800" smtClean="0">
                <a:solidFill>
                  <a:srgbClr val="000000"/>
                </a:solidFill>
              </a:rPr>
              <a:t>減少率</a:t>
            </a:r>
          </a:p>
        </p:txBody>
      </p:sp>
      <p:sp>
        <p:nvSpPr>
          <p:cNvPr id="26635" name="Text Box 11"/>
          <p:cNvSpPr txBox="1">
            <a:spLocks noChangeArrowheads="1"/>
          </p:cNvSpPr>
          <p:nvPr/>
        </p:nvSpPr>
        <p:spPr bwMode="auto">
          <a:xfrm>
            <a:off x="1066800" y="5410200"/>
            <a:ext cx="488950"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2000" b="1" smtClean="0">
                <a:solidFill>
                  <a:srgbClr val="000000"/>
                </a:solidFill>
              </a:rPr>
              <a:t>北海道</a:t>
            </a:r>
          </a:p>
        </p:txBody>
      </p:sp>
      <p:sp>
        <p:nvSpPr>
          <p:cNvPr id="26636" name="Text Box 12"/>
          <p:cNvSpPr txBox="1">
            <a:spLocks noChangeArrowheads="1"/>
          </p:cNvSpPr>
          <p:nvPr/>
        </p:nvSpPr>
        <p:spPr bwMode="auto">
          <a:xfrm>
            <a:off x="1676400" y="5410200"/>
            <a:ext cx="488950"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2000" b="1" smtClean="0">
                <a:solidFill>
                  <a:srgbClr val="000000"/>
                </a:solidFill>
              </a:rPr>
              <a:t>東北</a:t>
            </a:r>
          </a:p>
        </p:txBody>
      </p:sp>
      <p:sp>
        <p:nvSpPr>
          <p:cNvPr id="26637" name="Text Box 13"/>
          <p:cNvSpPr txBox="1">
            <a:spLocks noChangeArrowheads="1"/>
          </p:cNvSpPr>
          <p:nvPr/>
        </p:nvSpPr>
        <p:spPr bwMode="auto">
          <a:xfrm>
            <a:off x="2362200" y="5410200"/>
            <a:ext cx="488950"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2000" b="1" smtClean="0">
                <a:solidFill>
                  <a:srgbClr val="000000"/>
                </a:solidFill>
              </a:rPr>
              <a:t>関東</a:t>
            </a:r>
          </a:p>
        </p:txBody>
      </p:sp>
      <p:sp>
        <p:nvSpPr>
          <p:cNvPr id="26638" name="Text Box 14"/>
          <p:cNvSpPr txBox="1">
            <a:spLocks noChangeArrowheads="1"/>
          </p:cNvSpPr>
          <p:nvPr/>
        </p:nvSpPr>
        <p:spPr bwMode="auto">
          <a:xfrm>
            <a:off x="3048000" y="5410200"/>
            <a:ext cx="488950"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2000" b="1" smtClean="0">
                <a:solidFill>
                  <a:srgbClr val="000000"/>
                </a:solidFill>
              </a:rPr>
              <a:t>中部</a:t>
            </a:r>
          </a:p>
        </p:txBody>
      </p:sp>
      <p:sp>
        <p:nvSpPr>
          <p:cNvPr id="26639" name="Text Box 15"/>
          <p:cNvSpPr txBox="1">
            <a:spLocks noChangeArrowheads="1"/>
          </p:cNvSpPr>
          <p:nvPr/>
        </p:nvSpPr>
        <p:spPr bwMode="auto">
          <a:xfrm>
            <a:off x="3733800" y="5410200"/>
            <a:ext cx="488950"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2000" b="1" smtClean="0">
                <a:solidFill>
                  <a:srgbClr val="000000"/>
                </a:solidFill>
              </a:rPr>
              <a:t>近畿</a:t>
            </a:r>
          </a:p>
        </p:txBody>
      </p:sp>
      <p:sp>
        <p:nvSpPr>
          <p:cNvPr id="26640" name="Text Box 16"/>
          <p:cNvSpPr txBox="1">
            <a:spLocks noChangeArrowheads="1"/>
          </p:cNvSpPr>
          <p:nvPr/>
        </p:nvSpPr>
        <p:spPr bwMode="auto">
          <a:xfrm>
            <a:off x="4419600" y="5410200"/>
            <a:ext cx="488950"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2000" b="1" smtClean="0">
                <a:solidFill>
                  <a:srgbClr val="000000"/>
                </a:solidFill>
              </a:rPr>
              <a:t>中国</a:t>
            </a:r>
          </a:p>
        </p:txBody>
      </p:sp>
      <p:sp>
        <p:nvSpPr>
          <p:cNvPr id="26641" name="Text Box 17"/>
          <p:cNvSpPr txBox="1">
            <a:spLocks noChangeArrowheads="1"/>
          </p:cNvSpPr>
          <p:nvPr/>
        </p:nvSpPr>
        <p:spPr bwMode="auto">
          <a:xfrm>
            <a:off x="5105400" y="5410200"/>
            <a:ext cx="488950"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2000" b="1" smtClean="0">
                <a:solidFill>
                  <a:srgbClr val="000000"/>
                </a:solidFill>
              </a:rPr>
              <a:t>四国</a:t>
            </a:r>
          </a:p>
        </p:txBody>
      </p:sp>
      <p:sp>
        <p:nvSpPr>
          <p:cNvPr id="26642" name="Text Box 18"/>
          <p:cNvSpPr txBox="1">
            <a:spLocks noChangeArrowheads="1"/>
          </p:cNvSpPr>
          <p:nvPr/>
        </p:nvSpPr>
        <p:spPr bwMode="auto">
          <a:xfrm>
            <a:off x="5791200" y="5410200"/>
            <a:ext cx="488950"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2000" b="1" smtClean="0">
                <a:solidFill>
                  <a:srgbClr val="000000"/>
                </a:solidFill>
              </a:rPr>
              <a:t>九州</a:t>
            </a:r>
          </a:p>
        </p:txBody>
      </p:sp>
      <p:sp>
        <p:nvSpPr>
          <p:cNvPr id="26643" name="Text Box 19"/>
          <p:cNvSpPr txBox="1">
            <a:spLocks noChangeArrowheads="1"/>
          </p:cNvSpPr>
          <p:nvPr/>
        </p:nvSpPr>
        <p:spPr bwMode="auto">
          <a:xfrm>
            <a:off x="6477000" y="5410200"/>
            <a:ext cx="488950"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2000" b="1" smtClean="0">
                <a:solidFill>
                  <a:srgbClr val="000000"/>
                </a:solidFill>
              </a:rPr>
              <a:t>全国</a:t>
            </a:r>
          </a:p>
        </p:txBody>
      </p:sp>
      <p:sp>
        <p:nvSpPr>
          <p:cNvPr id="26644" name="Text Box 20"/>
          <p:cNvSpPr txBox="1">
            <a:spLocks noChangeArrowheads="1"/>
          </p:cNvSpPr>
          <p:nvPr/>
        </p:nvSpPr>
        <p:spPr bwMode="auto">
          <a:xfrm>
            <a:off x="838200" y="4800600"/>
            <a:ext cx="1143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b="1" smtClean="0">
                <a:solidFill>
                  <a:srgbClr val="996600"/>
                </a:solidFill>
                <a:latin typeface="HGP創英角ﾎﾟｯﾌﾟ体" charset="0"/>
                <a:ea typeface="HGP創英角ﾎﾟｯﾌﾟ体" charset="0"/>
                <a:cs typeface="HGP創英角ﾎﾟｯﾌﾟ体" charset="0"/>
              </a:rPr>
              <a:t>－</a:t>
            </a:r>
            <a:r>
              <a:rPr lang="en-US" altLang="ja-JP" sz="1800" b="1" smtClean="0">
                <a:solidFill>
                  <a:srgbClr val="996600"/>
                </a:solidFill>
                <a:latin typeface="HGP創英角ﾎﾟｯﾌﾟ体" charset="0"/>
                <a:ea typeface="HGP創英角ﾎﾟｯﾌﾟ体" charset="0"/>
                <a:cs typeface="HGP創英角ﾎﾟｯﾌﾟ体" charset="0"/>
              </a:rPr>
              <a:t>56.7%</a:t>
            </a:r>
          </a:p>
        </p:txBody>
      </p:sp>
      <p:sp>
        <p:nvSpPr>
          <p:cNvPr id="26645" name="Text Box 21"/>
          <p:cNvSpPr txBox="1">
            <a:spLocks noChangeArrowheads="1"/>
          </p:cNvSpPr>
          <p:nvPr/>
        </p:nvSpPr>
        <p:spPr bwMode="auto">
          <a:xfrm>
            <a:off x="4953000" y="4876800"/>
            <a:ext cx="1143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b="1" smtClean="0">
                <a:solidFill>
                  <a:srgbClr val="996600"/>
                </a:solidFill>
                <a:latin typeface="HGP創英角ﾎﾟｯﾌﾟ体" charset="0"/>
                <a:ea typeface="HGP創英角ﾎﾟｯﾌﾟ体" charset="0"/>
                <a:cs typeface="HGP創英角ﾎﾟｯﾌﾟ体" charset="0"/>
              </a:rPr>
              <a:t>－</a:t>
            </a:r>
            <a:r>
              <a:rPr lang="en-US" altLang="ja-JP" sz="1800" b="1" smtClean="0">
                <a:solidFill>
                  <a:srgbClr val="996600"/>
                </a:solidFill>
                <a:latin typeface="HGP創英角ﾎﾟｯﾌﾟ体" charset="0"/>
                <a:ea typeface="HGP創英角ﾎﾟｯﾌﾟ体" charset="0"/>
                <a:cs typeface="HGP創英角ﾎﾟｯﾌﾟ体" charset="0"/>
              </a:rPr>
              <a:t>59.2%</a:t>
            </a:r>
          </a:p>
        </p:txBody>
      </p:sp>
      <p:sp>
        <p:nvSpPr>
          <p:cNvPr id="26646" name="Text Box 22"/>
          <p:cNvSpPr txBox="1">
            <a:spLocks noChangeArrowheads="1"/>
          </p:cNvSpPr>
          <p:nvPr/>
        </p:nvSpPr>
        <p:spPr bwMode="auto">
          <a:xfrm>
            <a:off x="1752600" y="4800600"/>
            <a:ext cx="1143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b="1" smtClean="0">
                <a:solidFill>
                  <a:srgbClr val="996600"/>
                </a:solidFill>
                <a:latin typeface="HGP創英角ﾎﾟｯﾌﾟ体" charset="0"/>
                <a:ea typeface="HGP創英角ﾎﾟｯﾌﾟ体" charset="0"/>
                <a:cs typeface="HGP創英角ﾎﾟｯﾌﾟ体" charset="0"/>
              </a:rPr>
              <a:t>－</a:t>
            </a:r>
            <a:r>
              <a:rPr lang="en-US" altLang="ja-JP" sz="1800" b="1" smtClean="0">
                <a:solidFill>
                  <a:srgbClr val="996600"/>
                </a:solidFill>
                <a:latin typeface="HGP創英角ﾎﾟｯﾌﾟ体" charset="0"/>
                <a:ea typeface="HGP創英角ﾎﾟｯﾌﾟ体" charset="0"/>
                <a:cs typeface="HGP創英角ﾎﾟｯﾌﾟ体" charset="0"/>
              </a:rPr>
              <a:t>52.2%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2492375"/>
          </a:xfrm>
        </p:spPr>
        <p:txBody>
          <a:bodyPr/>
          <a:lstStyle/>
          <a:p>
            <a:pPr algn="l" eaLnBrk="1" hangingPunct="1">
              <a:defRPr/>
            </a:pPr>
            <a:r>
              <a:rPr lang="ja-JP" altLang="en-US" sz="4800">
                <a:latin typeface="Arial" charset="0"/>
                <a:ea typeface="ＭＳ Ｐゴシック" charset="0"/>
              </a:rPr>
              <a:t>急性期を指向する医師は、高度・専門化に対応し、医師数の多い病院に集まる</a:t>
            </a:r>
          </a:p>
        </p:txBody>
      </p:sp>
      <p:sp>
        <p:nvSpPr>
          <p:cNvPr id="27651" name="Rectangle 3"/>
          <p:cNvSpPr>
            <a:spLocks noGrp="1" noChangeArrowheads="1"/>
          </p:cNvSpPr>
          <p:nvPr>
            <p:ph type="body" idx="1"/>
          </p:nvPr>
        </p:nvSpPr>
        <p:spPr>
          <a:xfrm>
            <a:off x="0" y="2492375"/>
            <a:ext cx="9144000" cy="4365625"/>
          </a:xfrm>
        </p:spPr>
        <p:txBody>
          <a:bodyPr/>
          <a:lstStyle/>
          <a:p>
            <a:pPr eaLnBrk="1" hangingPunct="1">
              <a:defRPr/>
            </a:pPr>
            <a:r>
              <a:rPr lang="ja-JP" altLang="en-US" sz="3600">
                <a:latin typeface="Arial" charset="0"/>
                <a:ea typeface="ＭＳ Ｐゴシック" charset="0"/>
              </a:rPr>
              <a:t>医師は、高い専門知識の要求される職場であり、絶えず新しい知識や技術を身につけていく必要がある</a:t>
            </a:r>
          </a:p>
          <a:p>
            <a:pPr eaLnBrk="1" hangingPunct="1">
              <a:defRPr/>
            </a:pPr>
            <a:r>
              <a:rPr lang="ja-JP" altLang="en-US" sz="3600">
                <a:latin typeface="Arial" charset="0"/>
                <a:ea typeface="ＭＳ Ｐゴシック" charset="0"/>
              </a:rPr>
              <a:t>複数の医師が関わることで、緊急時の対応に余裕が生まれる、宿直等に余裕ができる</a:t>
            </a:r>
          </a:p>
          <a:p>
            <a:pPr eaLnBrk="1" hangingPunct="1">
              <a:defRPr/>
            </a:pPr>
            <a:r>
              <a:rPr lang="ja-JP" altLang="en-US" sz="3600">
                <a:latin typeface="Arial" charset="0"/>
                <a:ea typeface="ＭＳ Ｐゴシック" charset="0"/>
              </a:rPr>
              <a:t>医師の集まる病院に、さらに医師が集まるという構造になっている</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609600"/>
          </a:xfrm>
        </p:spPr>
        <p:txBody>
          <a:bodyPr/>
          <a:lstStyle/>
          <a:p>
            <a:pPr algn="l" eaLnBrk="1" hangingPunct="1">
              <a:defRPr/>
            </a:pPr>
            <a:r>
              <a:rPr lang="ja-JP" altLang="en-US" sz="2400">
                <a:solidFill>
                  <a:schemeClr val="tx1"/>
                </a:solidFill>
                <a:latin typeface="HGP創英角ﾎﾟｯﾌﾟ体" charset="0"/>
                <a:ea typeface="HGP創英角ﾎﾟｯﾌﾟ体" charset="0"/>
                <a:cs typeface="HGP創英角ﾎﾟｯﾌﾟ体" charset="0"/>
              </a:rPr>
              <a:t>定員充足施設と不足施設比較：一人あたりの当直（宅直）日数</a:t>
            </a:r>
          </a:p>
        </p:txBody>
      </p:sp>
      <p:sp>
        <p:nvSpPr>
          <p:cNvPr id="28675" name="Rectangle 3"/>
          <p:cNvSpPr>
            <a:spLocks noGrp="1" noChangeArrowheads="1"/>
          </p:cNvSpPr>
          <p:nvPr>
            <p:ph type="body" idx="1"/>
          </p:nvPr>
        </p:nvSpPr>
        <p:spPr>
          <a:xfrm>
            <a:off x="533400" y="6096000"/>
            <a:ext cx="8229600" cy="762000"/>
          </a:xfrm>
        </p:spPr>
        <p:txBody>
          <a:bodyPr/>
          <a:lstStyle/>
          <a:p>
            <a:pPr eaLnBrk="1" hangingPunct="1">
              <a:lnSpc>
                <a:spcPct val="90000"/>
              </a:lnSpc>
              <a:buFontTx/>
              <a:buNone/>
              <a:defRPr/>
            </a:pPr>
            <a:r>
              <a:rPr lang="ja-JP" altLang="en-US" sz="1600">
                <a:latin typeface="HGP創英角ﾎﾟｯﾌﾟ体" charset="0"/>
                <a:ea typeface="HGP創英角ﾎﾟｯﾌﾟ体" charset="0"/>
                <a:cs typeface="HGP創英角ﾎﾟｯﾌﾟ体" charset="0"/>
              </a:rPr>
              <a:t>厚生労働省「医師の需給に関する検討会第３回</a:t>
            </a:r>
          </a:p>
          <a:p>
            <a:pPr eaLnBrk="1" hangingPunct="1">
              <a:lnSpc>
                <a:spcPct val="90000"/>
              </a:lnSpc>
              <a:buFontTx/>
              <a:buNone/>
              <a:defRPr/>
            </a:pPr>
            <a:r>
              <a:rPr lang="ja-JP" altLang="en-US" sz="1600">
                <a:latin typeface="HGP創英角ﾎﾟｯﾌﾟ体" charset="0"/>
                <a:ea typeface="HGP創英角ﾎﾟｯﾌﾟ体" charset="0"/>
                <a:cs typeface="HGP創英角ﾎﾟｯﾌﾟ体" charset="0"/>
              </a:rPr>
              <a:t>京都大学大学院医学研究科器官外科学（婦人科学産科学教室）藤井信吾教授資料より</a:t>
            </a:r>
          </a:p>
        </p:txBody>
      </p:sp>
      <p:pic>
        <p:nvPicPr>
          <p:cNvPr id="59395" name="Picture 4" descr="定員充足施設と不足施設比較：一人あたりの当直（宅直）日数のグラフ"/>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92150"/>
            <a:ext cx="85344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7" name="AutoShape 5"/>
          <p:cNvSpPr>
            <a:spLocks noChangeArrowheads="1"/>
          </p:cNvSpPr>
          <p:nvPr/>
        </p:nvSpPr>
        <p:spPr bwMode="auto">
          <a:xfrm>
            <a:off x="3635375" y="549275"/>
            <a:ext cx="5329238" cy="1557338"/>
          </a:xfrm>
          <a:prstGeom prst="wedgeRoundRectCallout">
            <a:avLst>
              <a:gd name="adj1" fmla="val -59532"/>
              <a:gd name="adj2" fmla="val 25130"/>
              <a:gd name="adj3" fmla="val 16667"/>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ja-JP" altLang="en-US" sz="3600">
                <a:solidFill>
                  <a:srgbClr val="000000"/>
                </a:solidFill>
                <a:ea typeface="HGP創英角ﾎﾟｯﾌﾟ体" charset="0"/>
                <a:cs typeface="HGP創英角ﾎﾟｯﾌﾟ体" charset="0"/>
              </a:rPr>
              <a:t>医師２～３人では１３日近く病院に拘束される</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8229600" cy="1143000"/>
          </a:xfrm>
        </p:spPr>
        <p:txBody>
          <a:bodyPr/>
          <a:lstStyle/>
          <a:p>
            <a:pPr algn="l" eaLnBrk="1" hangingPunct="1">
              <a:defRPr/>
            </a:pPr>
            <a:r>
              <a:rPr lang="ja-JP" altLang="en-US" sz="5400">
                <a:latin typeface="Arial" charset="0"/>
                <a:ea typeface="ＭＳ Ｐゴシック" charset="0"/>
              </a:rPr>
              <a:t>病院の２極化現象</a:t>
            </a:r>
          </a:p>
        </p:txBody>
      </p:sp>
      <p:sp>
        <p:nvSpPr>
          <p:cNvPr id="29699" name="Rectangle 3"/>
          <p:cNvSpPr>
            <a:spLocks noGrp="1" noChangeArrowheads="1"/>
          </p:cNvSpPr>
          <p:nvPr>
            <p:ph type="body" idx="1"/>
          </p:nvPr>
        </p:nvSpPr>
        <p:spPr>
          <a:xfrm>
            <a:off x="0" y="1268413"/>
            <a:ext cx="9144000" cy="5589587"/>
          </a:xfrm>
        </p:spPr>
        <p:txBody>
          <a:bodyPr/>
          <a:lstStyle/>
          <a:p>
            <a:pPr eaLnBrk="1" hangingPunct="1">
              <a:lnSpc>
                <a:spcPct val="90000"/>
              </a:lnSpc>
              <a:defRPr/>
            </a:pPr>
            <a:r>
              <a:rPr lang="ja-JP" altLang="en-US" sz="4000">
                <a:latin typeface="Arial" charset="0"/>
                <a:ea typeface="ＭＳ Ｐゴシック" charset="0"/>
              </a:rPr>
              <a:t>医療の高度・専門化に対応し、医師・看護師が集まる病院は収益が上がり、医療機能の向上のための再投資がしやすい</a:t>
            </a:r>
          </a:p>
          <a:p>
            <a:pPr eaLnBrk="1" hangingPunct="1">
              <a:lnSpc>
                <a:spcPct val="90000"/>
              </a:lnSpc>
              <a:defRPr/>
            </a:pPr>
            <a:r>
              <a:rPr lang="ja-JP" altLang="en-US" sz="4000">
                <a:latin typeface="Arial" charset="0"/>
                <a:ea typeface="ＭＳ Ｐゴシック" charset="0"/>
              </a:rPr>
              <a:t>医師・看護師の集まらない病院は、収益が上がらず、医療機能向上のための再投資ができない</a:t>
            </a:r>
          </a:p>
          <a:p>
            <a:pPr eaLnBrk="1" hangingPunct="1">
              <a:lnSpc>
                <a:spcPct val="90000"/>
              </a:lnSpc>
              <a:defRPr/>
            </a:pPr>
            <a:r>
              <a:rPr lang="ja-JP" altLang="en-US" sz="4000">
                <a:latin typeface="Arial" charset="0"/>
                <a:ea typeface="ＭＳ Ｐゴシック" charset="0"/>
              </a:rPr>
              <a:t>成長する病院と衰退する病院に２極化している</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a:defRPr/>
            </a:pPr>
            <a:endParaRPr lang="ja-JP" altLang="en-US">
              <a:latin typeface="Arial" charset="0"/>
              <a:ea typeface="ＭＳ Ｐゴシック" charset="0"/>
            </a:endParaRPr>
          </a:p>
        </p:txBody>
      </p:sp>
      <p:pic>
        <p:nvPicPr>
          <p:cNvPr id="19458" name="Picture 3" descr="無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2611438"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59" name="Picture 4" descr="WS00000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24200" y="0"/>
            <a:ext cx="2690813"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0" name="Picture 7" descr="WS0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0"/>
            <a:ext cx="2663825"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1" name="スライド番号プレースホルダー 1"/>
          <p:cNvSpPr>
            <a:spLocks noGrp="1"/>
          </p:cNvSpPr>
          <p:nvPr>
            <p:ph type="sldNum" sz="quarter" idx="12"/>
          </p:nvPr>
        </p:nvSpPr>
        <p:spPr>
          <a:xfrm>
            <a:off x="6553200" y="6356350"/>
            <a:ext cx="2133600" cy="365125"/>
          </a:xfrm>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9F3A47D5-6C99-144A-8981-87348463D29D}" type="slidenum">
              <a:rPr kumimoji="0" lang="ja-JP" altLang="en-US" sz="1400">
                <a:solidFill>
                  <a:srgbClr val="898989"/>
                </a:solidFill>
              </a:rPr>
              <a:pPr/>
              <a:t>3</a:t>
            </a:fld>
            <a:endParaRPr kumimoji="0" lang="ja-JP" altLang="en-US" sz="1400">
              <a:solidFill>
                <a:srgbClr val="898989"/>
              </a:solidFill>
            </a:endParaRPr>
          </a:p>
        </p:txBody>
      </p:sp>
      <p:pic>
        <p:nvPicPr>
          <p:cNvPr id="9" name="コンテンツ プレースホルダー 3" descr="スクリーンショット 2015-08-26 13.45.08.png"/>
          <p:cNvPicPr>
            <a:picLocks noGrp="1" noChangeAspect="1"/>
          </p:cNvPicPr>
          <p:nvPr>
            <p:ph idx="1"/>
          </p:nvPr>
        </p:nvPicPr>
        <p:blipFill rotWithShape="1">
          <a:blip r:embed="rId6" cstate="email">
            <a:extLst>
              <a:ext uri="{28A0092B-C50C-407E-A947-70E740481C1C}">
                <a14:useLocalDpi xmlns:a14="http://schemas.microsoft.com/office/drawing/2010/main" val="0"/>
              </a:ext>
            </a:extLst>
          </a:blip>
          <a:srcRect t="-915" b="1079"/>
          <a:stretch/>
        </p:blipFill>
        <p:spPr>
          <a:xfrm>
            <a:off x="4419600" y="2997200"/>
            <a:ext cx="3009900" cy="3860800"/>
          </a:xfrm>
        </p:spPr>
      </p:pic>
      <p:pic>
        <p:nvPicPr>
          <p:cNvPr id="19463" name="Picture 2" descr="http://ecx.images-amazon.com/images/I/51ATW-2acHL._SS500_.jpg"/>
          <p:cNvPicPr>
            <a:picLocks noChangeAspect="1" noChangeArrowheads="1"/>
          </p:cNvPicPr>
          <p:nvPr/>
        </p:nvPicPr>
        <p:blipFill>
          <a:blip r:embed="rId7" cstate="email">
            <a:extLst>
              <a:ext uri="{28A0092B-C50C-407E-A947-70E740481C1C}">
                <a14:useLocalDpi xmlns:a14="http://schemas.microsoft.com/office/drawing/2010/main" val="0"/>
              </a:ext>
            </a:extLst>
          </a:blip>
          <a:srcRect l="14340" r="14185"/>
          <a:stretch>
            <a:fillRect/>
          </a:stretch>
        </p:blipFill>
        <p:spPr bwMode="auto">
          <a:xfrm>
            <a:off x="1371600" y="3040063"/>
            <a:ext cx="2728913" cy="3817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1143000"/>
          </a:xfrm>
        </p:spPr>
        <p:txBody>
          <a:bodyPr/>
          <a:lstStyle/>
          <a:p>
            <a:pPr algn="l" eaLnBrk="1" hangingPunct="1">
              <a:defRPr/>
            </a:pPr>
            <a:r>
              <a:rPr lang="ja-JP" altLang="en-US" sz="5400">
                <a:solidFill>
                  <a:schemeClr val="tx1"/>
                </a:solidFill>
                <a:latin typeface="HGP創英角ﾎﾟｯﾌﾟ体" charset="0"/>
                <a:ea typeface="ＭＳ Ｐゴシック" charset="0"/>
              </a:rPr>
              <a:t>病院の２極化現象</a:t>
            </a:r>
          </a:p>
        </p:txBody>
      </p:sp>
      <p:grpSp>
        <p:nvGrpSpPr>
          <p:cNvPr id="63490" name="McK Hito"/>
          <p:cNvGrpSpPr>
            <a:grpSpLocks noChangeAspect="1"/>
          </p:cNvGrpSpPr>
          <p:nvPr>
            <p:custDataLst>
              <p:tags r:id="rId1"/>
            </p:custDataLst>
          </p:nvPr>
        </p:nvGrpSpPr>
        <p:grpSpPr bwMode="auto">
          <a:xfrm>
            <a:off x="755650" y="3141663"/>
            <a:ext cx="520700" cy="865187"/>
            <a:chOff x="2448" y="1728"/>
            <a:chExt cx="864" cy="1440"/>
          </a:xfrm>
        </p:grpSpPr>
        <p:sp>
          <p:nvSpPr>
            <p:cNvPr id="30771" name="Oval 4"/>
            <p:cNvSpPr>
              <a:spLocks noChangeAspect="1" noChangeArrowheads="1"/>
            </p:cNvSpPr>
            <p:nvPr/>
          </p:nvSpPr>
          <p:spPr bwMode="auto">
            <a:xfrm>
              <a:off x="2617" y="1728"/>
              <a:ext cx="527" cy="528"/>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ja-JP" altLang="en-US">
                <a:solidFill>
                  <a:srgbClr val="000000"/>
                </a:solidFill>
              </a:endParaRPr>
            </a:p>
          </p:txBody>
        </p:sp>
        <p:sp>
          <p:nvSpPr>
            <p:cNvPr id="63539" name="Freeform 5"/>
            <p:cNvSpPr>
              <a:spLocks noChangeAspect="1"/>
            </p:cNvSpPr>
            <p:nvPr/>
          </p:nvSpPr>
          <p:spPr bwMode="auto">
            <a:xfrm>
              <a:off x="2448" y="2256"/>
              <a:ext cx="864" cy="912"/>
            </a:xfrm>
            <a:custGeom>
              <a:avLst/>
              <a:gdLst>
                <a:gd name="T0" fmla="*/ 0 w 864"/>
                <a:gd name="T1" fmla="*/ 912 h 912"/>
                <a:gd name="T2" fmla="*/ 0 w 864"/>
                <a:gd name="T3" fmla="*/ 480 h 912"/>
                <a:gd name="T4" fmla="*/ 0 w 864"/>
                <a:gd name="T5" fmla="*/ 288 h 912"/>
                <a:gd name="T6" fmla="*/ 432 w 864"/>
                <a:gd name="T7" fmla="*/ 0 h 912"/>
                <a:gd name="T8" fmla="*/ 864 w 864"/>
                <a:gd name="T9" fmla="*/ 288 h 912"/>
                <a:gd name="T10" fmla="*/ 864 w 864"/>
                <a:gd name="T11" fmla="*/ 480 h 912"/>
                <a:gd name="T12" fmla="*/ 864 w 864"/>
                <a:gd name="T13" fmla="*/ 912 h 912"/>
                <a:gd name="T14" fmla="*/ 432 w 864"/>
                <a:gd name="T15" fmla="*/ 912 h 912"/>
                <a:gd name="T16" fmla="*/ 0 w 864"/>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4" h="912">
                  <a:moveTo>
                    <a:pt x="0" y="912"/>
                  </a:moveTo>
                  <a:lnTo>
                    <a:pt x="0" y="480"/>
                  </a:lnTo>
                  <a:cubicBezTo>
                    <a:pt x="0" y="480"/>
                    <a:pt x="0" y="384"/>
                    <a:pt x="0" y="288"/>
                  </a:cubicBezTo>
                  <a:cubicBezTo>
                    <a:pt x="0" y="198"/>
                    <a:pt x="160" y="0"/>
                    <a:pt x="432" y="0"/>
                  </a:cubicBezTo>
                  <a:cubicBezTo>
                    <a:pt x="704" y="0"/>
                    <a:pt x="864" y="198"/>
                    <a:pt x="864" y="288"/>
                  </a:cubicBezTo>
                  <a:cubicBezTo>
                    <a:pt x="864" y="384"/>
                    <a:pt x="864" y="480"/>
                    <a:pt x="864" y="480"/>
                  </a:cubicBezTo>
                  <a:lnTo>
                    <a:pt x="864" y="912"/>
                  </a:lnTo>
                  <a:lnTo>
                    <a:pt x="432" y="912"/>
                  </a:lnTo>
                  <a:lnTo>
                    <a:pt x="0" y="912"/>
                  </a:lnTo>
                  <a:close/>
                </a:path>
              </a:pathLst>
            </a:custGeom>
            <a:solidFill>
              <a:schemeClr val="accent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6800" tIns="46800" rIns="46800" bIns="46800" anchor="ctr" anchorCtr="1"/>
            <a:lstStyle/>
            <a:p>
              <a:endParaRPr lang="ja-JP" altLang="en-US"/>
            </a:p>
          </p:txBody>
        </p:sp>
      </p:grpSp>
      <p:sp>
        <p:nvSpPr>
          <p:cNvPr id="30724" name="AutoShape 6"/>
          <p:cNvSpPr>
            <a:spLocks noChangeArrowheads="1"/>
          </p:cNvSpPr>
          <p:nvPr/>
        </p:nvSpPr>
        <p:spPr bwMode="auto">
          <a:xfrm>
            <a:off x="1835150" y="4868863"/>
            <a:ext cx="719138" cy="360362"/>
          </a:xfrm>
          <a:prstGeom prst="downArrow">
            <a:avLst>
              <a:gd name="adj1" fmla="val 50111"/>
              <a:gd name="adj2" fmla="val 47134"/>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defRPr/>
            </a:pPr>
            <a:endParaRPr lang="ja-JP" altLang="en-US">
              <a:solidFill>
                <a:srgbClr val="000000"/>
              </a:solidFill>
            </a:endParaRPr>
          </a:p>
        </p:txBody>
      </p:sp>
      <p:sp>
        <p:nvSpPr>
          <p:cNvPr id="30725" name="Text Box 7"/>
          <p:cNvSpPr txBox="1">
            <a:spLocks noChangeArrowheads="1"/>
          </p:cNvSpPr>
          <p:nvPr/>
        </p:nvSpPr>
        <p:spPr bwMode="auto">
          <a:xfrm>
            <a:off x="539750" y="4149725"/>
            <a:ext cx="3816350" cy="544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600" b="1" smtClean="0">
                <a:solidFill>
                  <a:srgbClr val="000000"/>
                </a:solidFill>
              </a:rPr>
              <a:t>手厚い医師・看護師、医療スタッフの配置</a:t>
            </a:r>
          </a:p>
          <a:p>
            <a:pPr>
              <a:lnSpc>
                <a:spcPct val="85000"/>
              </a:lnSpc>
              <a:defRPr/>
            </a:pPr>
            <a:r>
              <a:rPr lang="ja-JP" altLang="en-US" sz="1600" b="1" smtClean="0">
                <a:solidFill>
                  <a:srgbClr val="000000"/>
                </a:solidFill>
              </a:rPr>
              <a:t>高額な医療機器</a:t>
            </a:r>
          </a:p>
        </p:txBody>
      </p:sp>
      <p:grpSp>
        <p:nvGrpSpPr>
          <p:cNvPr id="63493" name="McK Hito"/>
          <p:cNvGrpSpPr>
            <a:grpSpLocks noChangeAspect="1"/>
          </p:cNvGrpSpPr>
          <p:nvPr>
            <p:custDataLst>
              <p:tags r:id="rId2"/>
            </p:custDataLst>
          </p:nvPr>
        </p:nvGrpSpPr>
        <p:grpSpPr bwMode="auto">
          <a:xfrm>
            <a:off x="1403350" y="3141663"/>
            <a:ext cx="520700" cy="865187"/>
            <a:chOff x="2448" y="1728"/>
            <a:chExt cx="864" cy="1440"/>
          </a:xfrm>
        </p:grpSpPr>
        <p:sp>
          <p:nvSpPr>
            <p:cNvPr id="30769" name="Oval 9"/>
            <p:cNvSpPr>
              <a:spLocks noChangeAspect="1" noChangeArrowheads="1"/>
            </p:cNvSpPr>
            <p:nvPr/>
          </p:nvSpPr>
          <p:spPr bwMode="auto">
            <a:xfrm>
              <a:off x="2617" y="1728"/>
              <a:ext cx="527" cy="528"/>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ja-JP" altLang="en-US">
                <a:solidFill>
                  <a:srgbClr val="000000"/>
                </a:solidFill>
              </a:endParaRPr>
            </a:p>
          </p:txBody>
        </p:sp>
        <p:sp>
          <p:nvSpPr>
            <p:cNvPr id="63537" name="Freeform 10"/>
            <p:cNvSpPr>
              <a:spLocks noChangeAspect="1"/>
            </p:cNvSpPr>
            <p:nvPr/>
          </p:nvSpPr>
          <p:spPr bwMode="auto">
            <a:xfrm>
              <a:off x="2448" y="2256"/>
              <a:ext cx="864" cy="912"/>
            </a:xfrm>
            <a:custGeom>
              <a:avLst/>
              <a:gdLst>
                <a:gd name="T0" fmla="*/ 0 w 864"/>
                <a:gd name="T1" fmla="*/ 912 h 912"/>
                <a:gd name="T2" fmla="*/ 0 w 864"/>
                <a:gd name="T3" fmla="*/ 480 h 912"/>
                <a:gd name="T4" fmla="*/ 0 w 864"/>
                <a:gd name="T5" fmla="*/ 288 h 912"/>
                <a:gd name="T6" fmla="*/ 432 w 864"/>
                <a:gd name="T7" fmla="*/ 0 h 912"/>
                <a:gd name="T8" fmla="*/ 864 w 864"/>
                <a:gd name="T9" fmla="*/ 288 h 912"/>
                <a:gd name="T10" fmla="*/ 864 w 864"/>
                <a:gd name="T11" fmla="*/ 480 h 912"/>
                <a:gd name="T12" fmla="*/ 864 w 864"/>
                <a:gd name="T13" fmla="*/ 912 h 912"/>
                <a:gd name="T14" fmla="*/ 432 w 864"/>
                <a:gd name="T15" fmla="*/ 912 h 912"/>
                <a:gd name="T16" fmla="*/ 0 w 864"/>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4" h="912">
                  <a:moveTo>
                    <a:pt x="0" y="912"/>
                  </a:moveTo>
                  <a:lnTo>
                    <a:pt x="0" y="480"/>
                  </a:lnTo>
                  <a:cubicBezTo>
                    <a:pt x="0" y="480"/>
                    <a:pt x="0" y="384"/>
                    <a:pt x="0" y="288"/>
                  </a:cubicBezTo>
                  <a:cubicBezTo>
                    <a:pt x="0" y="198"/>
                    <a:pt x="160" y="0"/>
                    <a:pt x="432" y="0"/>
                  </a:cubicBezTo>
                  <a:cubicBezTo>
                    <a:pt x="704" y="0"/>
                    <a:pt x="864" y="198"/>
                    <a:pt x="864" y="288"/>
                  </a:cubicBezTo>
                  <a:cubicBezTo>
                    <a:pt x="864" y="384"/>
                    <a:pt x="864" y="480"/>
                    <a:pt x="864" y="480"/>
                  </a:cubicBezTo>
                  <a:lnTo>
                    <a:pt x="864" y="912"/>
                  </a:lnTo>
                  <a:lnTo>
                    <a:pt x="432" y="912"/>
                  </a:lnTo>
                  <a:lnTo>
                    <a:pt x="0" y="912"/>
                  </a:lnTo>
                  <a:close/>
                </a:path>
              </a:pathLst>
            </a:custGeom>
            <a:solidFill>
              <a:schemeClr val="accent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6800" tIns="46800" rIns="46800" bIns="46800" anchor="ctr" anchorCtr="1"/>
            <a:lstStyle/>
            <a:p>
              <a:endParaRPr lang="ja-JP" altLang="en-US"/>
            </a:p>
          </p:txBody>
        </p:sp>
      </p:grpSp>
      <p:grpSp>
        <p:nvGrpSpPr>
          <p:cNvPr id="63494" name="McK Hito"/>
          <p:cNvGrpSpPr>
            <a:grpSpLocks noChangeAspect="1"/>
          </p:cNvGrpSpPr>
          <p:nvPr>
            <p:custDataLst>
              <p:tags r:id="rId3"/>
            </p:custDataLst>
          </p:nvPr>
        </p:nvGrpSpPr>
        <p:grpSpPr bwMode="auto">
          <a:xfrm>
            <a:off x="2484438" y="2133600"/>
            <a:ext cx="520700" cy="865188"/>
            <a:chOff x="2448" y="1728"/>
            <a:chExt cx="864" cy="1440"/>
          </a:xfrm>
        </p:grpSpPr>
        <p:sp>
          <p:nvSpPr>
            <p:cNvPr id="30767" name="Oval 12"/>
            <p:cNvSpPr>
              <a:spLocks noChangeAspect="1" noChangeArrowheads="1"/>
            </p:cNvSpPr>
            <p:nvPr/>
          </p:nvSpPr>
          <p:spPr bwMode="auto">
            <a:xfrm>
              <a:off x="2617" y="1728"/>
              <a:ext cx="527" cy="528"/>
            </a:xfrm>
            <a:prstGeom prst="ellipse">
              <a:avLst/>
            </a:prstGeom>
            <a:solidFill>
              <a:srgbClr val="FFFF99"/>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ja-JP" altLang="en-US">
                <a:solidFill>
                  <a:srgbClr val="000000"/>
                </a:solidFill>
              </a:endParaRPr>
            </a:p>
          </p:txBody>
        </p:sp>
        <p:sp>
          <p:nvSpPr>
            <p:cNvPr id="63535" name="Freeform 13"/>
            <p:cNvSpPr>
              <a:spLocks noChangeAspect="1"/>
            </p:cNvSpPr>
            <p:nvPr/>
          </p:nvSpPr>
          <p:spPr bwMode="auto">
            <a:xfrm>
              <a:off x="2448" y="2256"/>
              <a:ext cx="864" cy="912"/>
            </a:xfrm>
            <a:custGeom>
              <a:avLst/>
              <a:gdLst>
                <a:gd name="T0" fmla="*/ 0 w 864"/>
                <a:gd name="T1" fmla="*/ 912 h 912"/>
                <a:gd name="T2" fmla="*/ 0 w 864"/>
                <a:gd name="T3" fmla="*/ 480 h 912"/>
                <a:gd name="T4" fmla="*/ 0 w 864"/>
                <a:gd name="T5" fmla="*/ 288 h 912"/>
                <a:gd name="T6" fmla="*/ 432 w 864"/>
                <a:gd name="T7" fmla="*/ 0 h 912"/>
                <a:gd name="T8" fmla="*/ 864 w 864"/>
                <a:gd name="T9" fmla="*/ 288 h 912"/>
                <a:gd name="T10" fmla="*/ 864 w 864"/>
                <a:gd name="T11" fmla="*/ 480 h 912"/>
                <a:gd name="T12" fmla="*/ 864 w 864"/>
                <a:gd name="T13" fmla="*/ 912 h 912"/>
                <a:gd name="T14" fmla="*/ 432 w 864"/>
                <a:gd name="T15" fmla="*/ 912 h 912"/>
                <a:gd name="T16" fmla="*/ 0 w 864"/>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4" h="912">
                  <a:moveTo>
                    <a:pt x="0" y="912"/>
                  </a:moveTo>
                  <a:lnTo>
                    <a:pt x="0" y="480"/>
                  </a:lnTo>
                  <a:cubicBezTo>
                    <a:pt x="0" y="480"/>
                    <a:pt x="0" y="384"/>
                    <a:pt x="0" y="288"/>
                  </a:cubicBezTo>
                  <a:cubicBezTo>
                    <a:pt x="0" y="198"/>
                    <a:pt x="160" y="0"/>
                    <a:pt x="432" y="0"/>
                  </a:cubicBezTo>
                  <a:cubicBezTo>
                    <a:pt x="704" y="0"/>
                    <a:pt x="864" y="198"/>
                    <a:pt x="864" y="288"/>
                  </a:cubicBezTo>
                  <a:cubicBezTo>
                    <a:pt x="864" y="384"/>
                    <a:pt x="864" y="480"/>
                    <a:pt x="864" y="480"/>
                  </a:cubicBezTo>
                  <a:lnTo>
                    <a:pt x="864" y="912"/>
                  </a:lnTo>
                  <a:lnTo>
                    <a:pt x="432" y="912"/>
                  </a:lnTo>
                  <a:lnTo>
                    <a:pt x="0" y="912"/>
                  </a:lnTo>
                  <a:close/>
                </a:path>
              </a:pathLst>
            </a:custGeom>
            <a:solidFill>
              <a:srgbClr val="FFFF99"/>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6800" tIns="46800" rIns="46800" bIns="46800" anchor="ctr" anchorCtr="1"/>
            <a:lstStyle/>
            <a:p>
              <a:endParaRPr lang="ja-JP" altLang="en-US"/>
            </a:p>
          </p:txBody>
        </p:sp>
      </p:grpSp>
      <p:grpSp>
        <p:nvGrpSpPr>
          <p:cNvPr id="63495" name="McK Hito"/>
          <p:cNvGrpSpPr>
            <a:grpSpLocks noChangeAspect="1"/>
          </p:cNvGrpSpPr>
          <p:nvPr>
            <p:custDataLst>
              <p:tags r:id="rId4"/>
            </p:custDataLst>
          </p:nvPr>
        </p:nvGrpSpPr>
        <p:grpSpPr bwMode="auto">
          <a:xfrm>
            <a:off x="1835150" y="2133600"/>
            <a:ext cx="520700" cy="865188"/>
            <a:chOff x="2448" y="1728"/>
            <a:chExt cx="864" cy="1440"/>
          </a:xfrm>
        </p:grpSpPr>
        <p:sp>
          <p:nvSpPr>
            <p:cNvPr id="30765" name="Oval 15"/>
            <p:cNvSpPr>
              <a:spLocks noChangeAspect="1" noChangeArrowheads="1"/>
            </p:cNvSpPr>
            <p:nvPr/>
          </p:nvSpPr>
          <p:spPr bwMode="auto">
            <a:xfrm>
              <a:off x="2617" y="1728"/>
              <a:ext cx="527" cy="528"/>
            </a:xfrm>
            <a:prstGeom prst="ellipse">
              <a:avLst/>
            </a:prstGeom>
            <a:solidFill>
              <a:srgbClr val="FFFF99"/>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ja-JP" altLang="en-US">
                <a:solidFill>
                  <a:srgbClr val="000000"/>
                </a:solidFill>
              </a:endParaRPr>
            </a:p>
          </p:txBody>
        </p:sp>
        <p:sp>
          <p:nvSpPr>
            <p:cNvPr id="63533" name="Freeform 16"/>
            <p:cNvSpPr>
              <a:spLocks noChangeAspect="1"/>
            </p:cNvSpPr>
            <p:nvPr/>
          </p:nvSpPr>
          <p:spPr bwMode="auto">
            <a:xfrm>
              <a:off x="2448" y="2256"/>
              <a:ext cx="864" cy="912"/>
            </a:xfrm>
            <a:custGeom>
              <a:avLst/>
              <a:gdLst>
                <a:gd name="T0" fmla="*/ 0 w 864"/>
                <a:gd name="T1" fmla="*/ 912 h 912"/>
                <a:gd name="T2" fmla="*/ 0 w 864"/>
                <a:gd name="T3" fmla="*/ 480 h 912"/>
                <a:gd name="T4" fmla="*/ 0 w 864"/>
                <a:gd name="T5" fmla="*/ 288 h 912"/>
                <a:gd name="T6" fmla="*/ 432 w 864"/>
                <a:gd name="T7" fmla="*/ 0 h 912"/>
                <a:gd name="T8" fmla="*/ 864 w 864"/>
                <a:gd name="T9" fmla="*/ 288 h 912"/>
                <a:gd name="T10" fmla="*/ 864 w 864"/>
                <a:gd name="T11" fmla="*/ 480 h 912"/>
                <a:gd name="T12" fmla="*/ 864 w 864"/>
                <a:gd name="T13" fmla="*/ 912 h 912"/>
                <a:gd name="T14" fmla="*/ 432 w 864"/>
                <a:gd name="T15" fmla="*/ 912 h 912"/>
                <a:gd name="T16" fmla="*/ 0 w 864"/>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4" h="912">
                  <a:moveTo>
                    <a:pt x="0" y="912"/>
                  </a:moveTo>
                  <a:lnTo>
                    <a:pt x="0" y="480"/>
                  </a:lnTo>
                  <a:cubicBezTo>
                    <a:pt x="0" y="480"/>
                    <a:pt x="0" y="384"/>
                    <a:pt x="0" y="288"/>
                  </a:cubicBezTo>
                  <a:cubicBezTo>
                    <a:pt x="0" y="198"/>
                    <a:pt x="160" y="0"/>
                    <a:pt x="432" y="0"/>
                  </a:cubicBezTo>
                  <a:cubicBezTo>
                    <a:pt x="704" y="0"/>
                    <a:pt x="864" y="198"/>
                    <a:pt x="864" y="288"/>
                  </a:cubicBezTo>
                  <a:cubicBezTo>
                    <a:pt x="864" y="384"/>
                    <a:pt x="864" y="480"/>
                    <a:pt x="864" y="480"/>
                  </a:cubicBezTo>
                  <a:lnTo>
                    <a:pt x="864" y="912"/>
                  </a:lnTo>
                  <a:lnTo>
                    <a:pt x="432" y="912"/>
                  </a:lnTo>
                  <a:lnTo>
                    <a:pt x="0" y="912"/>
                  </a:lnTo>
                  <a:close/>
                </a:path>
              </a:pathLst>
            </a:custGeom>
            <a:solidFill>
              <a:srgbClr val="FFFF99"/>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6800" tIns="46800" rIns="46800" bIns="46800" anchor="ctr" anchorCtr="1"/>
            <a:lstStyle/>
            <a:p>
              <a:endParaRPr lang="ja-JP" altLang="en-US"/>
            </a:p>
          </p:txBody>
        </p:sp>
      </p:grpSp>
      <p:grpSp>
        <p:nvGrpSpPr>
          <p:cNvPr id="63496" name="McK Hito"/>
          <p:cNvGrpSpPr>
            <a:grpSpLocks noChangeAspect="1"/>
          </p:cNvGrpSpPr>
          <p:nvPr>
            <p:custDataLst>
              <p:tags r:id="rId5"/>
            </p:custDataLst>
          </p:nvPr>
        </p:nvGrpSpPr>
        <p:grpSpPr bwMode="auto">
          <a:xfrm>
            <a:off x="2051050" y="3141663"/>
            <a:ext cx="520700" cy="865187"/>
            <a:chOff x="2448" y="1728"/>
            <a:chExt cx="864" cy="1440"/>
          </a:xfrm>
        </p:grpSpPr>
        <p:sp>
          <p:nvSpPr>
            <p:cNvPr id="30763" name="Oval 18"/>
            <p:cNvSpPr>
              <a:spLocks noChangeAspect="1" noChangeArrowheads="1"/>
            </p:cNvSpPr>
            <p:nvPr/>
          </p:nvSpPr>
          <p:spPr bwMode="auto">
            <a:xfrm>
              <a:off x="2617" y="1728"/>
              <a:ext cx="527" cy="528"/>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ja-JP" altLang="en-US">
                <a:solidFill>
                  <a:srgbClr val="000000"/>
                </a:solidFill>
              </a:endParaRPr>
            </a:p>
          </p:txBody>
        </p:sp>
        <p:sp>
          <p:nvSpPr>
            <p:cNvPr id="63531" name="Freeform 19"/>
            <p:cNvSpPr>
              <a:spLocks noChangeAspect="1"/>
            </p:cNvSpPr>
            <p:nvPr/>
          </p:nvSpPr>
          <p:spPr bwMode="auto">
            <a:xfrm>
              <a:off x="2448" y="2256"/>
              <a:ext cx="864" cy="912"/>
            </a:xfrm>
            <a:custGeom>
              <a:avLst/>
              <a:gdLst>
                <a:gd name="T0" fmla="*/ 0 w 864"/>
                <a:gd name="T1" fmla="*/ 912 h 912"/>
                <a:gd name="T2" fmla="*/ 0 w 864"/>
                <a:gd name="T3" fmla="*/ 480 h 912"/>
                <a:gd name="T4" fmla="*/ 0 w 864"/>
                <a:gd name="T5" fmla="*/ 288 h 912"/>
                <a:gd name="T6" fmla="*/ 432 w 864"/>
                <a:gd name="T7" fmla="*/ 0 h 912"/>
                <a:gd name="T8" fmla="*/ 864 w 864"/>
                <a:gd name="T9" fmla="*/ 288 h 912"/>
                <a:gd name="T10" fmla="*/ 864 w 864"/>
                <a:gd name="T11" fmla="*/ 480 h 912"/>
                <a:gd name="T12" fmla="*/ 864 w 864"/>
                <a:gd name="T13" fmla="*/ 912 h 912"/>
                <a:gd name="T14" fmla="*/ 432 w 864"/>
                <a:gd name="T15" fmla="*/ 912 h 912"/>
                <a:gd name="T16" fmla="*/ 0 w 864"/>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4" h="912">
                  <a:moveTo>
                    <a:pt x="0" y="912"/>
                  </a:moveTo>
                  <a:lnTo>
                    <a:pt x="0" y="480"/>
                  </a:lnTo>
                  <a:cubicBezTo>
                    <a:pt x="0" y="480"/>
                    <a:pt x="0" y="384"/>
                    <a:pt x="0" y="288"/>
                  </a:cubicBezTo>
                  <a:cubicBezTo>
                    <a:pt x="0" y="198"/>
                    <a:pt x="160" y="0"/>
                    <a:pt x="432" y="0"/>
                  </a:cubicBezTo>
                  <a:cubicBezTo>
                    <a:pt x="704" y="0"/>
                    <a:pt x="864" y="198"/>
                    <a:pt x="864" y="288"/>
                  </a:cubicBezTo>
                  <a:cubicBezTo>
                    <a:pt x="864" y="384"/>
                    <a:pt x="864" y="480"/>
                    <a:pt x="864" y="480"/>
                  </a:cubicBezTo>
                  <a:lnTo>
                    <a:pt x="864" y="912"/>
                  </a:lnTo>
                  <a:lnTo>
                    <a:pt x="432" y="912"/>
                  </a:lnTo>
                  <a:lnTo>
                    <a:pt x="0" y="912"/>
                  </a:lnTo>
                  <a:close/>
                </a:path>
              </a:pathLst>
            </a:custGeom>
            <a:solidFill>
              <a:schemeClr val="accent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6800" tIns="46800" rIns="46800" bIns="46800" anchor="ctr" anchorCtr="1"/>
            <a:lstStyle/>
            <a:p>
              <a:endParaRPr lang="ja-JP" altLang="en-US"/>
            </a:p>
          </p:txBody>
        </p:sp>
      </p:grpSp>
      <p:grpSp>
        <p:nvGrpSpPr>
          <p:cNvPr id="63497" name="McK Hito"/>
          <p:cNvGrpSpPr>
            <a:grpSpLocks noChangeAspect="1"/>
          </p:cNvGrpSpPr>
          <p:nvPr>
            <p:custDataLst>
              <p:tags r:id="rId6"/>
            </p:custDataLst>
          </p:nvPr>
        </p:nvGrpSpPr>
        <p:grpSpPr bwMode="auto">
          <a:xfrm>
            <a:off x="1187450" y="2133600"/>
            <a:ext cx="520700" cy="865188"/>
            <a:chOff x="2448" y="1728"/>
            <a:chExt cx="864" cy="1440"/>
          </a:xfrm>
        </p:grpSpPr>
        <p:sp>
          <p:nvSpPr>
            <p:cNvPr id="30761" name="Oval 21"/>
            <p:cNvSpPr>
              <a:spLocks noChangeAspect="1" noChangeArrowheads="1"/>
            </p:cNvSpPr>
            <p:nvPr/>
          </p:nvSpPr>
          <p:spPr bwMode="auto">
            <a:xfrm>
              <a:off x="2617" y="1728"/>
              <a:ext cx="527" cy="528"/>
            </a:xfrm>
            <a:prstGeom prst="ellipse">
              <a:avLst/>
            </a:prstGeom>
            <a:solidFill>
              <a:srgbClr val="FFFF99"/>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ja-JP" altLang="en-US">
                <a:solidFill>
                  <a:srgbClr val="000000"/>
                </a:solidFill>
              </a:endParaRPr>
            </a:p>
          </p:txBody>
        </p:sp>
        <p:sp>
          <p:nvSpPr>
            <p:cNvPr id="63529" name="Freeform 22"/>
            <p:cNvSpPr>
              <a:spLocks noChangeAspect="1"/>
            </p:cNvSpPr>
            <p:nvPr/>
          </p:nvSpPr>
          <p:spPr bwMode="auto">
            <a:xfrm>
              <a:off x="2448" y="2256"/>
              <a:ext cx="864" cy="912"/>
            </a:xfrm>
            <a:custGeom>
              <a:avLst/>
              <a:gdLst>
                <a:gd name="T0" fmla="*/ 0 w 864"/>
                <a:gd name="T1" fmla="*/ 912 h 912"/>
                <a:gd name="T2" fmla="*/ 0 w 864"/>
                <a:gd name="T3" fmla="*/ 480 h 912"/>
                <a:gd name="T4" fmla="*/ 0 w 864"/>
                <a:gd name="T5" fmla="*/ 288 h 912"/>
                <a:gd name="T6" fmla="*/ 432 w 864"/>
                <a:gd name="T7" fmla="*/ 0 h 912"/>
                <a:gd name="T8" fmla="*/ 864 w 864"/>
                <a:gd name="T9" fmla="*/ 288 h 912"/>
                <a:gd name="T10" fmla="*/ 864 w 864"/>
                <a:gd name="T11" fmla="*/ 480 h 912"/>
                <a:gd name="T12" fmla="*/ 864 w 864"/>
                <a:gd name="T13" fmla="*/ 912 h 912"/>
                <a:gd name="T14" fmla="*/ 432 w 864"/>
                <a:gd name="T15" fmla="*/ 912 h 912"/>
                <a:gd name="T16" fmla="*/ 0 w 864"/>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4" h="912">
                  <a:moveTo>
                    <a:pt x="0" y="912"/>
                  </a:moveTo>
                  <a:lnTo>
                    <a:pt x="0" y="480"/>
                  </a:lnTo>
                  <a:cubicBezTo>
                    <a:pt x="0" y="480"/>
                    <a:pt x="0" y="384"/>
                    <a:pt x="0" y="288"/>
                  </a:cubicBezTo>
                  <a:cubicBezTo>
                    <a:pt x="0" y="198"/>
                    <a:pt x="160" y="0"/>
                    <a:pt x="432" y="0"/>
                  </a:cubicBezTo>
                  <a:cubicBezTo>
                    <a:pt x="704" y="0"/>
                    <a:pt x="864" y="198"/>
                    <a:pt x="864" y="288"/>
                  </a:cubicBezTo>
                  <a:cubicBezTo>
                    <a:pt x="864" y="384"/>
                    <a:pt x="864" y="480"/>
                    <a:pt x="864" y="480"/>
                  </a:cubicBezTo>
                  <a:lnTo>
                    <a:pt x="864" y="912"/>
                  </a:lnTo>
                  <a:lnTo>
                    <a:pt x="432" y="912"/>
                  </a:lnTo>
                  <a:lnTo>
                    <a:pt x="0" y="912"/>
                  </a:lnTo>
                  <a:close/>
                </a:path>
              </a:pathLst>
            </a:custGeom>
            <a:solidFill>
              <a:srgbClr val="FFFF99"/>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6800" tIns="46800" rIns="46800" bIns="46800" anchor="ctr" anchorCtr="1"/>
            <a:lstStyle/>
            <a:p>
              <a:endParaRPr lang="ja-JP" altLang="en-US"/>
            </a:p>
          </p:txBody>
        </p:sp>
      </p:grpSp>
      <p:grpSp>
        <p:nvGrpSpPr>
          <p:cNvPr id="63498" name="McK Hito"/>
          <p:cNvGrpSpPr>
            <a:grpSpLocks noChangeAspect="1"/>
          </p:cNvGrpSpPr>
          <p:nvPr>
            <p:custDataLst>
              <p:tags r:id="rId7"/>
            </p:custDataLst>
          </p:nvPr>
        </p:nvGrpSpPr>
        <p:grpSpPr bwMode="auto">
          <a:xfrm>
            <a:off x="2700338" y="3141663"/>
            <a:ext cx="520700" cy="865187"/>
            <a:chOff x="2448" y="1728"/>
            <a:chExt cx="864" cy="1440"/>
          </a:xfrm>
        </p:grpSpPr>
        <p:sp>
          <p:nvSpPr>
            <p:cNvPr id="30759" name="Oval 24"/>
            <p:cNvSpPr>
              <a:spLocks noChangeAspect="1" noChangeArrowheads="1"/>
            </p:cNvSpPr>
            <p:nvPr/>
          </p:nvSpPr>
          <p:spPr bwMode="auto">
            <a:xfrm>
              <a:off x="2617" y="1728"/>
              <a:ext cx="527" cy="528"/>
            </a:xfrm>
            <a:prstGeom prst="ellipse">
              <a:avLst/>
            </a:prstGeom>
            <a:solidFill>
              <a:srgbClr val="FF99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ja-JP" altLang="en-US">
                <a:solidFill>
                  <a:srgbClr val="000000"/>
                </a:solidFill>
              </a:endParaRPr>
            </a:p>
          </p:txBody>
        </p:sp>
        <p:sp>
          <p:nvSpPr>
            <p:cNvPr id="63527" name="Freeform 25"/>
            <p:cNvSpPr>
              <a:spLocks noChangeAspect="1"/>
            </p:cNvSpPr>
            <p:nvPr/>
          </p:nvSpPr>
          <p:spPr bwMode="auto">
            <a:xfrm>
              <a:off x="2448" y="2256"/>
              <a:ext cx="864" cy="912"/>
            </a:xfrm>
            <a:custGeom>
              <a:avLst/>
              <a:gdLst>
                <a:gd name="T0" fmla="*/ 0 w 864"/>
                <a:gd name="T1" fmla="*/ 912 h 912"/>
                <a:gd name="T2" fmla="*/ 0 w 864"/>
                <a:gd name="T3" fmla="*/ 480 h 912"/>
                <a:gd name="T4" fmla="*/ 0 w 864"/>
                <a:gd name="T5" fmla="*/ 288 h 912"/>
                <a:gd name="T6" fmla="*/ 432 w 864"/>
                <a:gd name="T7" fmla="*/ 0 h 912"/>
                <a:gd name="T8" fmla="*/ 864 w 864"/>
                <a:gd name="T9" fmla="*/ 288 h 912"/>
                <a:gd name="T10" fmla="*/ 864 w 864"/>
                <a:gd name="T11" fmla="*/ 480 h 912"/>
                <a:gd name="T12" fmla="*/ 864 w 864"/>
                <a:gd name="T13" fmla="*/ 912 h 912"/>
                <a:gd name="T14" fmla="*/ 432 w 864"/>
                <a:gd name="T15" fmla="*/ 912 h 912"/>
                <a:gd name="T16" fmla="*/ 0 w 864"/>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4" h="912">
                  <a:moveTo>
                    <a:pt x="0" y="912"/>
                  </a:moveTo>
                  <a:lnTo>
                    <a:pt x="0" y="480"/>
                  </a:lnTo>
                  <a:cubicBezTo>
                    <a:pt x="0" y="480"/>
                    <a:pt x="0" y="384"/>
                    <a:pt x="0" y="288"/>
                  </a:cubicBezTo>
                  <a:cubicBezTo>
                    <a:pt x="0" y="198"/>
                    <a:pt x="160" y="0"/>
                    <a:pt x="432" y="0"/>
                  </a:cubicBezTo>
                  <a:cubicBezTo>
                    <a:pt x="704" y="0"/>
                    <a:pt x="864" y="198"/>
                    <a:pt x="864" y="288"/>
                  </a:cubicBezTo>
                  <a:cubicBezTo>
                    <a:pt x="864" y="384"/>
                    <a:pt x="864" y="480"/>
                    <a:pt x="864" y="480"/>
                  </a:cubicBezTo>
                  <a:lnTo>
                    <a:pt x="864" y="912"/>
                  </a:lnTo>
                  <a:lnTo>
                    <a:pt x="432" y="912"/>
                  </a:lnTo>
                  <a:lnTo>
                    <a:pt x="0" y="912"/>
                  </a:lnTo>
                  <a:close/>
                </a:path>
              </a:pathLst>
            </a:custGeom>
            <a:solidFill>
              <a:srgbClr val="FF9900"/>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6800" tIns="46800" rIns="46800" bIns="46800" anchor="ctr" anchorCtr="1"/>
            <a:lstStyle/>
            <a:p>
              <a:endParaRPr lang="ja-JP" altLang="en-US"/>
            </a:p>
          </p:txBody>
        </p:sp>
      </p:grpSp>
      <p:grpSp>
        <p:nvGrpSpPr>
          <p:cNvPr id="63499" name="McK Hito"/>
          <p:cNvGrpSpPr>
            <a:grpSpLocks noChangeAspect="1"/>
          </p:cNvGrpSpPr>
          <p:nvPr>
            <p:custDataLst>
              <p:tags r:id="rId8"/>
            </p:custDataLst>
          </p:nvPr>
        </p:nvGrpSpPr>
        <p:grpSpPr bwMode="auto">
          <a:xfrm>
            <a:off x="6300788" y="3068638"/>
            <a:ext cx="520700" cy="865187"/>
            <a:chOff x="2448" y="1728"/>
            <a:chExt cx="864" cy="1440"/>
          </a:xfrm>
        </p:grpSpPr>
        <p:sp>
          <p:nvSpPr>
            <p:cNvPr id="30757" name="Oval 27"/>
            <p:cNvSpPr>
              <a:spLocks noChangeAspect="1" noChangeArrowheads="1"/>
            </p:cNvSpPr>
            <p:nvPr/>
          </p:nvSpPr>
          <p:spPr bwMode="auto">
            <a:xfrm>
              <a:off x="2617" y="1728"/>
              <a:ext cx="527" cy="528"/>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ja-JP" altLang="en-US">
                <a:solidFill>
                  <a:srgbClr val="000000"/>
                </a:solidFill>
              </a:endParaRPr>
            </a:p>
          </p:txBody>
        </p:sp>
        <p:sp>
          <p:nvSpPr>
            <p:cNvPr id="63525" name="Freeform 28"/>
            <p:cNvSpPr>
              <a:spLocks noChangeAspect="1"/>
            </p:cNvSpPr>
            <p:nvPr/>
          </p:nvSpPr>
          <p:spPr bwMode="auto">
            <a:xfrm>
              <a:off x="2448" y="2256"/>
              <a:ext cx="864" cy="912"/>
            </a:xfrm>
            <a:custGeom>
              <a:avLst/>
              <a:gdLst>
                <a:gd name="T0" fmla="*/ 0 w 864"/>
                <a:gd name="T1" fmla="*/ 912 h 912"/>
                <a:gd name="T2" fmla="*/ 0 w 864"/>
                <a:gd name="T3" fmla="*/ 480 h 912"/>
                <a:gd name="T4" fmla="*/ 0 w 864"/>
                <a:gd name="T5" fmla="*/ 288 h 912"/>
                <a:gd name="T6" fmla="*/ 432 w 864"/>
                <a:gd name="T7" fmla="*/ 0 h 912"/>
                <a:gd name="T8" fmla="*/ 864 w 864"/>
                <a:gd name="T9" fmla="*/ 288 h 912"/>
                <a:gd name="T10" fmla="*/ 864 w 864"/>
                <a:gd name="T11" fmla="*/ 480 h 912"/>
                <a:gd name="T12" fmla="*/ 864 w 864"/>
                <a:gd name="T13" fmla="*/ 912 h 912"/>
                <a:gd name="T14" fmla="*/ 432 w 864"/>
                <a:gd name="T15" fmla="*/ 912 h 912"/>
                <a:gd name="T16" fmla="*/ 0 w 864"/>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4" h="912">
                  <a:moveTo>
                    <a:pt x="0" y="912"/>
                  </a:moveTo>
                  <a:lnTo>
                    <a:pt x="0" y="480"/>
                  </a:lnTo>
                  <a:cubicBezTo>
                    <a:pt x="0" y="480"/>
                    <a:pt x="0" y="384"/>
                    <a:pt x="0" y="288"/>
                  </a:cubicBezTo>
                  <a:cubicBezTo>
                    <a:pt x="0" y="198"/>
                    <a:pt x="160" y="0"/>
                    <a:pt x="432" y="0"/>
                  </a:cubicBezTo>
                  <a:cubicBezTo>
                    <a:pt x="704" y="0"/>
                    <a:pt x="864" y="198"/>
                    <a:pt x="864" y="288"/>
                  </a:cubicBezTo>
                  <a:cubicBezTo>
                    <a:pt x="864" y="384"/>
                    <a:pt x="864" y="480"/>
                    <a:pt x="864" y="480"/>
                  </a:cubicBezTo>
                  <a:lnTo>
                    <a:pt x="864" y="912"/>
                  </a:lnTo>
                  <a:lnTo>
                    <a:pt x="432" y="912"/>
                  </a:lnTo>
                  <a:lnTo>
                    <a:pt x="0" y="912"/>
                  </a:lnTo>
                  <a:close/>
                </a:path>
              </a:pathLst>
            </a:custGeom>
            <a:solidFill>
              <a:schemeClr val="accent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6800" tIns="46800" rIns="46800" bIns="46800" anchor="ctr" anchorCtr="1"/>
            <a:lstStyle/>
            <a:p>
              <a:endParaRPr lang="ja-JP" altLang="en-US"/>
            </a:p>
          </p:txBody>
        </p:sp>
      </p:grpSp>
      <p:grpSp>
        <p:nvGrpSpPr>
          <p:cNvPr id="63500" name="McK Hito"/>
          <p:cNvGrpSpPr>
            <a:grpSpLocks noChangeAspect="1"/>
          </p:cNvGrpSpPr>
          <p:nvPr>
            <p:custDataLst>
              <p:tags r:id="rId9"/>
            </p:custDataLst>
          </p:nvPr>
        </p:nvGrpSpPr>
        <p:grpSpPr bwMode="auto">
          <a:xfrm>
            <a:off x="5651500" y="3068638"/>
            <a:ext cx="520700" cy="865187"/>
            <a:chOff x="2448" y="1728"/>
            <a:chExt cx="864" cy="1440"/>
          </a:xfrm>
        </p:grpSpPr>
        <p:sp>
          <p:nvSpPr>
            <p:cNvPr id="30755" name="Oval 30"/>
            <p:cNvSpPr>
              <a:spLocks noChangeAspect="1" noChangeArrowheads="1"/>
            </p:cNvSpPr>
            <p:nvPr/>
          </p:nvSpPr>
          <p:spPr bwMode="auto">
            <a:xfrm>
              <a:off x="2617" y="1728"/>
              <a:ext cx="527" cy="528"/>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ja-JP" altLang="en-US">
                <a:solidFill>
                  <a:srgbClr val="000000"/>
                </a:solidFill>
              </a:endParaRPr>
            </a:p>
          </p:txBody>
        </p:sp>
        <p:sp>
          <p:nvSpPr>
            <p:cNvPr id="63523" name="Freeform 31"/>
            <p:cNvSpPr>
              <a:spLocks noChangeAspect="1"/>
            </p:cNvSpPr>
            <p:nvPr/>
          </p:nvSpPr>
          <p:spPr bwMode="auto">
            <a:xfrm>
              <a:off x="2448" y="2256"/>
              <a:ext cx="864" cy="912"/>
            </a:xfrm>
            <a:custGeom>
              <a:avLst/>
              <a:gdLst>
                <a:gd name="T0" fmla="*/ 0 w 864"/>
                <a:gd name="T1" fmla="*/ 912 h 912"/>
                <a:gd name="T2" fmla="*/ 0 w 864"/>
                <a:gd name="T3" fmla="*/ 480 h 912"/>
                <a:gd name="T4" fmla="*/ 0 w 864"/>
                <a:gd name="T5" fmla="*/ 288 h 912"/>
                <a:gd name="T6" fmla="*/ 432 w 864"/>
                <a:gd name="T7" fmla="*/ 0 h 912"/>
                <a:gd name="T8" fmla="*/ 864 w 864"/>
                <a:gd name="T9" fmla="*/ 288 h 912"/>
                <a:gd name="T10" fmla="*/ 864 w 864"/>
                <a:gd name="T11" fmla="*/ 480 h 912"/>
                <a:gd name="T12" fmla="*/ 864 w 864"/>
                <a:gd name="T13" fmla="*/ 912 h 912"/>
                <a:gd name="T14" fmla="*/ 432 w 864"/>
                <a:gd name="T15" fmla="*/ 912 h 912"/>
                <a:gd name="T16" fmla="*/ 0 w 864"/>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4" h="912">
                  <a:moveTo>
                    <a:pt x="0" y="912"/>
                  </a:moveTo>
                  <a:lnTo>
                    <a:pt x="0" y="480"/>
                  </a:lnTo>
                  <a:cubicBezTo>
                    <a:pt x="0" y="480"/>
                    <a:pt x="0" y="384"/>
                    <a:pt x="0" y="288"/>
                  </a:cubicBezTo>
                  <a:cubicBezTo>
                    <a:pt x="0" y="198"/>
                    <a:pt x="160" y="0"/>
                    <a:pt x="432" y="0"/>
                  </a:cubicBezTo>
                  <a:cubicBezTo>
                    <a:pt x="704" y="0"/>
                    <a:pt x="864" y="198"/>
                    <a:pt x="864" y="288"/>
                  </a:cubicBezTo>
                  <a:cubicBezTo>
                    <a:pt x="864" y="384"/>
                    <a:pt x="864" y="480"/>
                    <a:pt x="864" y="480"/>
                  </a:cubicBezTo>
                  <a:lnTo>
                    <a:pt x="864" y="912"/>
                  </a:lnTo>
                  <a:lnTo>
                    <a:pt x="432" y="912"/>
                  </a:lnTo>
                  <a:lnTo>
                    <a:pt x="0" y="912"/>
                  </a:lnTo>
                  <a:close/>
                </a:path>
              </a:pathLst>
            </a:custGeom>
            <a:solidFill>
              <a:schemeClr val="accent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6800" tIns="46800" rIns="46800" bIns="46800" anchor="ctr" anchorCtr="1"/>
            <a:lstStyle/>
            <a:p>
              <a:endParaRPr lang="ja-JP" altLang="en-US"/>
            </a:p>
          </p:txBody>
        </p:sp>
      </p:grpSp>
      <p:grpSp>
        <p:nvGrpSpPr>
          <p:cNvPr id="63501" name="McK Hito"/>
          <p:cNvGrpSpPr>
            <a:grpSpLocks noChangeAspect="1"/>
          </p:cNvGrpSpPr>
          <p:nvPr>
            <p:custDataLst>
              <p:tags r:id="rId10"/>
            </p:custDataLst>
          </p:nvPr>
        </p:nvGrpSpPr>
        <p:grpSpPr bwMode="auto">
          <a:xfrm>
            <a:off x="6227763" y="2060575"/>
            <a:ext cx="520700" cy="865188"/>
            <a:chOff x="2448" y="1728"/>
            <a:chExt cx="864" cy="1440"/>
          </a:xfrm>
        </p:grpSpPr>
        <p:sp>
          <p:nvSpPr>
            <p:cNvPr id="30753" name="Oval 33"/>
            <p:cNvSpPr>
              <a:spLocks noChangeAspect="1" noChangeArrowheads="1"/>
            </p:cNvSpPr>
            <p:nvPr/>
          </p:nvSpPr>
          <p:spPr bwMode="auto">
            <a:xfrm>
              <a:off x="2617" y="1728"/>
              <a:ext cx="527" cy="528"/>
            </a:xfrm>
            <a:prstGeom prst="ellipse">
              <a:avLst/>
            </a:prstGeom>
            <a:solidFill>
              <a:srgbClr val="FFFF99"/>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ja-JP" altLang="en-US">
                <a:solidFill>
                  <a:srgbClr val="000000"/>
                </a:solidFill>
              </a:endParaRPr>
            </a:p>
          </p:txBody>
        </p:sp>
        <p:sp>
          <p:nvSpPr>
            <p:cNvPr id="63521" name="Freeform 34"/>
            <p:cNvSpPr>
              <a:spLocks noChangeAspect="1"/>
            </p:cNvSpPr>
            <p:nvPr/>
          </p:nvSpPr>
          <p:spPr bwMode="auto">
            <a:xfrm>
              <a:off x="2448" y="2256"/>
              <a:ext cx="864" cy="912"/>
            </a:xfrm>
            <a:custGeom>
              <a:avLst/>
              <a:gdLst>
                <a:gd name="T0" fmla="*/ 0 w 864"/>
                <a:gd name="T1" fmla="*/ 912 h 912"/>
                <a:gd name="T2" fmla="*/ 0 w 864"/>
                <a:gd name="T3" fmla="*/ 480 h 912"/>
                <a:gd name="T4" fmla="*/ 0 w 864"/>
                <a:gd name="T5" fmla="*/ 288 h 912"/>
                <a:gd name="T6" fmla="*/ 432 w 864"/>
                <a:gd name="T7" fmla="*/ 0 h 912"/>
                <a:gd name="T8" fmla="*/ 864 w 864"/>
                <a:gd name="T9" fmla="*/ 288 h 912"/>
                <a:gd name="T10" fmla="*/ 864 w 864"/>
                <a:gd name="T11" fmla="*/ 480 h 912"/>
                <a:gd name="T12" fmla="*/ 864 w 864"/>
                <a:gd name="T13" fmla="*/ 912 h 912"/>
                <a:gd name="T14" fmla="*/ 432 w 864"/>
                <a:gd name="T15" fmla="*/ 912 h 912"/>
                <a:gd name="T16" fmla="*/ 0 w 864"/>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4" h="912">
                  <a:moveTo>
                    <a:pt x="0" y="912"/>
                  </a:moveTo>
                  <a:lnTo>
                    <a:pt x="0" y="480"/>
                  </a:lnTo>
                  <a:cubicBezTo>
                    <a:pt x="0" y="480"/>
                    <a:pt x="0" y="384"/>
                    <a:pt x="0" y="288"/>
                  </a:cubicBezTo>
                  <a:cubicBezTo>
                    <a:pt x="0" y="198"/>
                    <a:pt x="160" y="0"/>
                    <a:pt x="432" y="0"/>
                  </a:cubicBezTo>
                  <a:cubicBezTo>
                    <a:pt x="704" y="0"/>
                    <a:pt x="864" y="198"/>
                    <a:pt x="864" y="288"/>
                  </a:cubicBezTo>
                  <a:cubicBezTo>
                    <a:pt x="864" y="384"/>
                    <a:pt x="864" y="480"/>
                    <a:pt x="864" y="480"/>
                  </a:cubicBezTo>
                  <a:lnTo>
                    <a:pt x="864" y="912"/>
                  </a:lnTo>
                  <a:lnTo>
                    <a:pt x="432" y="912"/>
                  </a:lnTo>
                  <a:lnTo>
                    <a:pt x="0" y="912"/>
                  </a:lnTo>
                  <a:close/>
                </a:path>
              </a:pathLst>
            </a:custGeom>
            <a:solidFill>
              <a:srgbClr val="FFFF99"/>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6800" tIns="46800" rIns="46800" bIns="46800" anchor="ctr" anchorCtr="1"/>
            <a:lstStyle/>
            <a:p>
              <a:endParaRPr lang="ja-JP" altLang="en-US"/>
            </a:p>
          </p:txBody>
        </p:sp>
      </p:grpSp>
      <p:sp>
        <p:nvSpPr>
          <p:cNvPr id="30735" name="Text Box 35"/>
          <p:cNvSpPr txBox="1">
            <a:spLocks noChangeArrowheads="1"/>
          </p:cNvSpPr>
          <p:nvPr/>
        </p:nvSpPr>
        <p:spPr bwMode="auto">
          <a:xfrm>
            <a:off x="971550" y="3573463"/>
            <a:ext cx="14398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b="1" smtClean="0">
                <a:solidFill>
                  <a:srgbClr val="000000"/>
                </a:solidFill>
              </a:rPr>
              <a:t>看　護　師</a:t>
            </a:r>
          </a:p>
        </p:txBody>
      </p:sp>
      <p:sp>
        <p:nvSpPr>
          <p:cNvPr id="30736" name="Text Box 36"/>
          <p:cNvSpPr txBox="1">
            <a:spLocks noChangeArrowheads="1"/>
          </p:cNvSpPr>
          <p:nvPr/>
        </p:nvSpPr>
        <p:spPr bwMode="auto">
          <a:xfrm>
            <a:off x="1692275" y="2565400"/>
            <a:ext cx="10080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b="1" smtClean="0">
                <a:solidFill>
                  <a:srgbClr val="000000"/>
                </a:solidFill>
              </a:rPr>
              <a:t>医　師</a:t>
            </a:r>
          </a:p>
        </p:txBody>
      </p:sp>
      <p:sp>
        <p:nvSpPr>
          <p:cNvPr id="30737" name="Text Box 37"/>
          <p:cNvSpPr txBox="1">
            <a:spLocks noChangeArrowheads="1"/>
          </p:cNvSpPr>
          <p:nvPr/>
        </p:nvSpPr>
        <p:spPr bwMode="auto">
          <a:xfrm>
            <a:off x="539750" y="1196975"/>
            <a:ext cx="3095625"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2400" b="1" smtClean="0">
                <a:solidFill>
                  <a:srgbClr val="000000"/>
                </a:solidFill>
              </a:rPr>
              <a:t>医療の高度・専門化に対応した急性期病院</a:t>
            </a:r>
          </a:p>
        </p:txBody>
      </p:sp>
      <p:sp>
        <p:nvSpPr>
          <p:cNvPr id="30738" name="Text Box 38"/>
          <p:cNvSpPr txBox="1">
            <a:spLocks noChangeArrowheads="1"/>
          </p:cNvSpPr>
          <p:nvPr/>
        </p:nvSpPr>
        <p:spPr bwMode="auto">
          <a:xfrm>
            <a:off x="4716463" y="1196975"/>
            <a:ext cx="3095625"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2400" b="1" smtClean="0">
                <a:solidFill>
                  <a:srgbClr val="000000"/>
                </a:solidFill>
              </a:rPr>
              <a:t>医療の高度・専門化に対応できない病院</a:t>
            </a:r>
          </a:p>
        </p:txBody>
      </p:sp>
      <p:sp>
        <p:nvSpPr>
          <p:cNvPr id="30739" name="Text Box 39"/>
          <p:cNvSpPr txBox="1">
            <a:spLocks noChangeArrowheads="1"/>
          </p:cNvSpPr>
          <p:nvPr/>
        </p:nvSpPr>
        <p:spPr bwMode="auto">
          <a:xfrm>
            <a:off x="6084888" y="2492375"/>
            <a:ext cx="100806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b="1" smtClean="0">
                <a:solidFill>
                  <a:srgbClr val="000000"/>
                </a:solidFill>
              </a:rPr>
              <a:t>医　師</a:t>
            </a:r>
          </a:p>
        </p:txBody>
      </p:sp>
      <p:sp>
        <p:nvSpPr>
          <p:cNvPr id="30740" name="Text Box 40"/>
          <p:cNvSpPr txBox="1">
            <a:spLocks noChangeArrowheads="1"/>
          </p:cNvSpPr>
          <p:nvPr/>
        </p:nvSpPr>
        <p:spPr bwMode="auto">
          <a:xfrm>
            <a:off x="5651500" y="3500438"/>
            <a:ext cx="14398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b="1" smtClean="0">
                <a:solidFill>
                  <a:srgbClr val="000000"/>
                </a:solidFill>
              </a:rPr>
              <a:t>看　護　師</a:t>
            </a:r>
          </a:p>
        </p:txBody>
      </p:sp>
      <p:sp>
        <p:nvSpPr>
          <p:cNvPr id="30741" name="Text Box 41"/>
          <p:cNvSpPr txBox="1">
            <a:spLocks noChangeArrowheads="1"/>
          </p:cNvSpPr>
          <p:nvPr/>
        </p:nvSpPr>
        <p:spPr bwMode="auto">
          <a:xfrm>
            <a:off x="4787900" y="4005263"/>
            <a:ext cx="3600450" cy="960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600" b="1" smtClean="0">
                <a:solidFill>
                  <a:srgbClr val="000000"/>
                </a:solidFill>
              </a:rPr>
              <a:t>少ない医師・看護師などの医療スタッフ</a:t>
            </a:r>
          </a:p>
          <a:p>
            <a:pPr>
              <a:lnSpc>
                <a:spcPct val="85000"/>
              </a:lnSpc>
              <a:defRPr/>
            </a:pPr>
            <a:r>
              <a:rPr lang="ja-JP" altLang="en-US" sz="1600" b="1" smtClean="0">
                <a:solidFill>
                  <a:srgbClr val="000000"/>
                </a:solidFill>
              </a:rPr>
              <a:t>人数が少なく、高額な医療機器を十分使いこなせない、採算割れとなることも多い</a:t>
            </a:r>
          </a:p>
        </p:txBody>
      </p:sp>
      <p:sp>
        <p:nvSpPr>
          <p:cNvPr id="30742" name="Text Box 42"/>
          <p:cNvSpPr txBox="1">
            <a:spLocks noChangeArrowheads="1"/>
          </p:cNvSpPr>
          <p:nvPr/>
        </p:nvSpPr>
        <p:spPr bwMode="auto">
          <a:xfrm>
            <a:off x="539750" y="5300663"/>
            <a:ext cx="3529013" cy="1131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lnSpc>
                <a:spcPct val="85000"/>
              </a:lnSpc>
              <a:defRPr/>
            </a:pPr>
            <a:r>
              <a:rPr lang="ja-JP" altLang="en-US" sz="1600" b="1" smtClean="0">
                <a:solidFill>
                  <a:srgbClr val="000000"/>
                </a:solidFill>
              </a:rPr>
              <a:t>最新の高度・専門医療を提供</a:t>
            </a:r>
          </a:p>
          <a:p>
            <a:pPr>
              <a:lnSpc>
                <a:spcPct val="85000"/>
              </a:lnSpc>
              <a:defRPr/>
            </a:pPr>
            <a:r>
              <a:rPr lang="ja-JP" altLang="en-US" sz="1600" b="1" smtClean="0">
                <a:solidFill>
                  <a:srgbClr val="000000"/>
                </a:solidFill>
              </a:rPr>
              <a:t>短い平均在院日数、大量の患者を早いベッドの回転数で受け入れ</a:t>
            </a:r>
          </a:p>
          <a:p>
            <a:pPr>
              <a:lnSpc>
                <a:spcPct val="85000"/>
              </a:lnSpc>
              <a:defRPr/>
            </a:pPr>
            <a:r>
              <a:rPr lang="ja-JP" altLang="en-US" sz="1600" b="1" smtClean="0">
                <a:solidFill>
                  <a:srgbClr val="000000"/>
                </a:solidFill>
              </a:rPr>
              <a:t>高い診療報酬（高い入院基本料＋医療加算）</a:t>
            </a:r>
          </a:p>
        </p:txBody>
      </p:sp>
      <p:grpSp>
        <p:nvGrpSpPr>
          <p:cNvPr id="63510" name="McK Hito"/>
          <p:cNvGrpSpPr>
            <a:grpSpLocks noChangeAspect="1"/>
          </p:cNvGrpSpPr>
          <p:nvPr>
            <p:custDataLst>
              <p:tags r:id="rId11"/>
            </p:custDataLst>
          </p:nvPr>
        </p:nvGrpSpPr>
        <p:grpSpPr bwMode="auto">
          <a:xfrm>
            <a:off x="3276600" y="3141663"/>
            <a:ext cx="520700" cy="865187"/>
            <a:chOff x="2448" y="1728"/>
            <a:chExt cx="864" cy="1440"/>
          </a:xfrm>
        </p:grpSpPr>
        <p:sp>
          <p:nvSpPr>
            <p:cNvPr id="30751" name="Oval 44"/>
            <p:cNvSpPr>
              <a:spLocks noChangeAspect="1" noChangeArrowheads="1"/>
            </p:cNvSpPr>
            <p:nvPr/>
          </p:nvSpPr>
          <p:spPr bwMode="auto">
            <a:xfrm>
              <a:off x="2617" y="1728"/>
              <a:ext cx="527" cy="528"/>
            </a:xfrm>
            <a:prstGeom prst="ellipse">
              <a:avLst/>
            </a:prstGeom>
            <a:solidFill>
              <a:srgbClr val="FF99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ja-JP" altLang="en-US">
                <a:solidFill>
                  <a:srgbClr val="000000"/>
                </a:solidFill>
              </a:endParaRPr>
            </a:p>
          </p:txBody>
        </p:sp>
        <p:sp>
          <p:nvSpPr>
            <p:cNvPr id="63519" name="Freeform 45"/>
            <p:cNvSpPr>
              <a:spLocks noChangeAspect="1"/>
            </p:cNvSpPr>
            <p:nvPr/>
          </p:nvSpPr>
          <p:spPr bwMode="auto">
            <a:xfrm>
              <a:off x="2448" y="2256"/>
              <a:ext cx="864" cy="912"/>
            </a:xfrm>
            <a:custGeom>
              <a:avLst/>
              <a:gdLst>
                <a:gd name="T0" fmla="*/ 0 w 864"/>
                <a:gd name="T1" fmla="*/ 912 h 912"/>
                <a:gd name="T2" fmla="*/ 0 w 864"/>
                <a:gd name="T3" fmla="*/ 480 h 912"/>
                <a:gd name="T4" fmla="*/ 0 w 864"/>
                <a:gd name="T5" fmla="*/ 288 h 912"/>
                <a:gd name="T6" fmla="*/ 432 w 864"/>
                <a:gd name="T7" fmla="*/ 0 h 912"/>
                <a:gd name="T8" fmla="*/ 864 w 864"/>
                <a:gd name="T9" fmla="*/ 288 h 912"/>
                <a:gd name="T10" fmla="*/ 864 w 864"/>
                <a:gd name="T11" fmla="*/ 480 h 912"/>
                <a:gd name="T12" fmla="*/ 864 w 864"/>
                <a:gd name="T13" fmla="*/ 912 h 912"/>
                <a:gd name="T14" fmla="*/ 432 w 864"/>
                <a:gd name="T15" fmla="*/ 912 h 912"/>
                <a:gd name="T16" fmla="*/ 0 w 864"/>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4" h="912">
                  <a:moveTo>
                    <a:pt x="0" y="912"/>
                  </a:moveTo>
                  <a:lnTo>
                    <a:pt x="0" y="480"/>
                  </a:lnTo>
                  <a:cubicBezTo>
                    <a:pt x="0" y="480"/>
                    <a:pt x="0" y="384"/>
                    <a:pt x="0" y="288"/>
                  </a:cubicBezTo>
                  <a:cubicBezTo>
                    <a:pt x="0" y="198"/>
                    <a:pt x="160" y="0"/>
                    <a:pt x="432" y="0"/>
                  </a:cubicBezTo>
                  <a:cubicBezTo>
                    <a:pt x="704" y="0"/>
                    <a:pt x="864" y="198"/>
                    <a:pt x="864" y="288"/>
                  </a:cubicBezTo>
                  <a:cubicBezTo>
                    <a:pt x="864" y="384"/>
                    <a:pt x="864" y="480"/>
                    <a:pt x="864" y="480"/>
                  </a:cubicBezTo>
                  <a:lnTo>
                    <a:pt x="864" y="912"/>
                  </a:lnTo>
                  <a:lnTo>
                    <a:pt x="432" y="912"/>
                  </a:lnTo>
                  <a:lnTo>
                    <a:pt x="0" y="912"/>
                  </a:lnTo>
                  <a:close/>
                </a:path>
              </a:pathLst>
            </a:custGeom>
            <a:solidFill>
              <a:srgbClr val="FF9900"/>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6800" tIns="46800" rIns="46800" bIns="46800" anchor="ctr" anchorCtr="1"/>
            <a:lstStyle/>
            <a:p>
              <a:endParaRPr lang="ja-JP" altLang="en-US"/>
            </a:p>
          </p:txBody>
        </p:sp>
      </p:grpSp>
      <p:sp>
        <p:nvSpPr>
          <p:cNvPr id="30744" name="Text Box 46"/>
          <p:cNvSpPr txBox="1">
            <a:spLocks noChangeArrowheads="1"/>
          </p:cNvSpPr>
          <p:nvPr/>
        </p:nvSpPr>
        <p:spPr bwMode="auto">
          <a:xfrm>
            <a:off x="2627313" y="3573463"/>
            <a:ext cx="1439862"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b="1" smtClean="0">
                <a:solidFill>
                  <a:srgbClr val="000000"/>
                </a:solidFill>
              </a:rPr>
              <a:t>専門スタッフ</a:t>
            </a:r>
          </a:p>
        </p:txBody>
      </p:sp>
      <p:grpSp>
        <p:nvGrpSpPr>
          <p:cNvPr id="63512" name="McK Hito"/>
          <p:cNvGrpSpPr>
            <a:grpSpLocks noChangeAspect="1"/>
          </p:cNvGrpSpPr>
          <p:nvPr>
            <p:custDataLst>
              <p:tags r:id="rId12"/>
            </p:custDataLst>
          </p:nvPr>
        </p:nvGrpSpPr>
        <p:grpSpPr bwMode="auto">
          <a:xfrm>
            <a:off x="6948488" y="3068638"/>
            <a:ext cx="503237" cy="865187"/>
            <a:chOff x="2448" y="1728"/>
            <a:chExt cx="864" cy="1440"/>
          </a:xfrm>
        </p:grpSpPr>
        <p:sp>
          <p:nvSpPr>
            <p:cNvPr id="30749" name="Oval 48"/>
            <p:cNvSpPr>
              <a:spLocks noChangeAspect="1" noChangeArrowheads="1"/>
            </p:cNvSpPr>
            <p:nvPr/>
          </p:nvSpPr>
          <p:spPr bwMode="auto">
            <a:xfrm>
              <a:off x="2617" y="1728"/>
              <a:ext cx="526" cy="528"/>
            </a:xfrm>
            <a:prstGeom prst="ellipse">
              <a:avLst/>
            </a:prstGeom>
            <a:solidFill>
              <a:srgbClr val="FF99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ja-JP" altLang="en-US">
                <a:solidFill>
                  <a:srgbClr val="000000"/>
                </a:solidFill>
              </a:endParaRPr>
            </a:p>
          </p:txBody>
        </p:sp>
        <p:sp>
          <p:nvSpPr>
            <p:cNvPr id="63517" name="Freeform 49"/>
            <p:cNvSpPr>
              <a:spLocks noChangeAspect="1"/>
            </p:cNvSpPr>
            <p:nvPr/>
          </p:nvSpPr>
          <p:spPr bwMode="auto">
            <a:xfrm>
              <a:off x="2448" y="2256"/>
              <a:ext cx="864" cy="912"/>
            </a:xfrm>
            <a:custGeom>
              <a:avLst/>
              <a:gdLst>
                <a:gd name="T0" fmla="*/ 0 w 864"/>
                <a:gd name="T1" fmla="*/ 912 h 912"/>
                <a:gd name="T2" fmla="*/ 0 w 864"/>
                <a:gd name="T3" fmla="*/ 480 h 912"/>
                <a:gd name="T4" fmla="*/ 0 w 864"/>
                <a:gd name="T5" fmla="*/ 288 h 912"/>
                <a:gd name="T6" fmla="*/ 432 w 864"/>
                <a:gd name="T7" fmla="*/ 0 h 912"/>
                <a:gd name="T8" fmla="*/ 864 w 864"/>
                <a:gd name="T9" fmla="*/ 288 h 912"/>
                <a:gd name="T10" fmla="*/ 864 w 864"/>
                <a:gd name="T11" fmla="*/ 480 h 912"/>
                <a:gd name="T12" fmla="*/ 864 w 864"/>
                <a:gd name="T13" fmla="*/ 912 h 912"/>
                <a:gd name="T14" fmla="*/ 432 w 864"/>
                <a:gd name="T15" fmla="*/ 912 h 912"/>
                <a:gd name="T16" fmla="*/ 0 w 864"/>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4" h="912">
                  <a:moveTo>
                    <a:pt x="0" y="912"/>
                  </a:moveTo>
                  <a:lnTo>
                    <a:pt x="0" y="480"/>
                  </a:lnTo>
                  <a:cubicBezTo>
                    <a:pt x="0" y="480"/>
                    <a:pt x="0" y="384"/>
                    <a:pt x="0" y="288"/>
                  </a:cubicBezTo>
                  <a:cubicBezTo>
                    <a:pt x="0" y="198"/>
                    <a:pt x="160" y="0"/>
                    <a:pt x="432" y="0"/>
                  </a:cubicBezTo>
                  <a:cubicBezTo>
                    <a:pt x="704" y="0"/>
                    <a:pt x="864" y="198"/>
                    <a:pt x="864" y="288"/>
                  </a:cubicBezTo>
                  <a:cubicBezTo>
                    <a:pt x="864" y="384"/>
                    <a:pt x="864" y="480"/>
                    <a:pt x="864" y="480"/>
                  </a:cubicBezTo>
                  <a:lnTo>
                    <a:pt x="864" y="912"/>
                  </a:lnTo>
                  <a:lnTo>
                    <a:pt x="432" y="912"/>
                  </a:lnTo>
                  <a:lnTo>
                    <a:pt x="0" y="912"/>
                  </a:lnTo>
                  <a:close/>
                </a:path>
              </a:pathLst>
            </a:custGeom>
            <a:solidFill>
              <a:srgbClr val="FF9900"/>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6800" tIns="46800" rIns="46800" bIns="46800" anchor="ctr" anchorCtr="1"/>
            <a:lstStyle/>
            <a:p>
              <a:endParaRPr lang="ja-JP" altLang="en-US"/>
            </a:p>
          </p:txBody>
        </p:sp>
      </p:grpSp>
      <p:sp>
        <p:nvSpPr>
          <p:cNvPr id="30746" name="Text Box 50"/>
          <p:cNvSpPr txBox="1">
            <a:spLocks noChangeArrowheads="1"/>
          </p:cNvSpPr>
          <p:nvPr/>
        </p:nvSpPr>
        <p:spPr bwMode="auto">
          <a:xfrm>
            <a:off x="6877050" y="3500438"/>
            <a:ext cx="14398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spcBef>
                <a:spcPct val="50000"/>
              </a:spcBef>
              <a:defRPr/>
            </a:pPr>
            <a:r>
              <a:rPr lang="ja-JP" altLang="en-US" sz="1800" b="1" smtClean="0">
                <a:solidFill>
                  <a:srgbClr val="000000"/>
                </a:solidFill>
              </a:rPr>
              <a:t>専門スタッフ</a:t>
            </a:r>
          </a:p>
        </p:txBody>
      </p:sp>
      <p:sp>
        <p:nvSpPr>
          <p:cNvPr id="30747" name="Text Box 51"/>
          <p:cNvSpPr txBox="1">
            <a:spLocks noChangeArrowheads="1"/>
          </p:cNvSpPr>
          <p:nvPr/>
        </p:nvSpPr>
        <p:spPr bwMode="auto">
          <a:xfrm>
            <a:off x="4859338" y="5310188"/>
            <a:ext cx="4284662" cy="1547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lnSpc>
                <a:spcPct val="85000"/>
              </a:lnSpc>
              <a:defRPr/>
            </a:pPr>
            <a:r>
              <a:rPr lang="ja-JP" altLang="en-US" sz="1600" b="1" smtClean="0">
                <a:solidFill>
                  <a:srgbClr val="000000"/>
                </a:solidFill>
              </a:rPr>
              <a:t>人員が少なく、最新の高度・専門医療を提供できない</a:t>
            </a:r>
          </a:p>
          <a:p>
            <a:pPr>
              <a:lnSpc>
                <a:spcPct val="85000"/>
              </a:lnSpc>
              <a:defRPr/>
            </a:pPr>
            <a:r>
              <a:rPr lang="ja-JP" altLang="en-US" sz="1600" b="1" smtClean="0">
                <a:solidFill>
                  <a:srgbClr val="000000"/>
                </a:solidFill>
              </a:rPr>
              <a:t>平均在院日数は長くなる、患者も他の医療機関に流れやすくなる、社会的入院で病床を埋めることも多い</a:t>
            </a:r>
          </a:p>
          <a:p>
            <a:pPr>
              <a:lnSpc>
                <a:spcPct val="85000"/>
              </a:lnSpc>
              <a:defRPr/>
            </a:pPr>
            <a:r>
              <a:rPr lang="ja-JP" altLang="en-US" sz="1600" b="1" smtClean="0">
                <a:solidFill>
                  <a:srgbClr val="000000"/>
                </a:solidFill>
              </a:rPr>
              <a:t>低い診療報酬（低い入院基本料＋医療加算を取れない）</a:t>
            </a:r>
          </a:p>
        </p:txBody>
      </p:sp>
      <p:sp>
        <p:nvSpPr>
          <p:cNvPr id="30748" name="AutoShape 52"/>
          <p:cNvSpPr>
            <a:spLocks noChangeArrowheads="1"/>
          </p:cNvSpPr>
          <p:nvPr/>
        </p:nvSpPr>
        <p:spPr bwMode="auto">
          <a:xfrm>
            <a:off x="6227763" y="4868863"/>
            <a:ext cx="719137" cy="360362"/>
          </a:xfrm>
          <a:prstGeom prst="downArrow">
            <a:avLst>
              <a:gd name="adj1" fmla="val 50111"/>
              <a:gd name="adj2" fmla="val 47134"/>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defRPr/>
            </a:pPr>
            <a:endParaRPr lang="ja-JP" altLang="en-US">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0" y="0"/>
            <a:ext cx="9251950" cy="404813"/>
          </a:xfrm>
        </p:spPr>
        <p:txBody>
          <a:bodyPr/>
          <a:lstStyle/>
          <a:p>
            <a:pPr algn="l" eaLnBrk="1" hangingPunct="1">
              <a:defRPr/>
            </a:pPr>
            <a:r>
              <a:rPr lang="ja-JP" altLang="en-US" sz="2800">
                <a:latin typeface="Arial" charset="0"/>
                <a:ea typeface="ＭＳ Ｐゴシック" charset="0"/>
              </a:rPr>
              <a:t>病床規模別１病院</a:t>
            </a:r>
            <a:r>
              <a:rPr lang="en-US" altLang="ja-JP" sz="2800">
                <a:latin typeface="Arial" charset="0"/>
                <a:ea typeface="ＭＳ Ｐゴシック" charset="0"/>
              </a:rPr>
              <a:t>100</a:t>
            </a:r>
            <a:r>
              <a:rPr lang="ja-JP" altLang="en-US" sz="2800">
                <a:latin typeface="Arial" charset="0"/>
                <a:ea typeface="ＭＳ Ｐゴシック" charset="0"/>
              </a:rPr>
              <a:t>床当り常勤換算医師数の推移</a:t>
            </a:r>
          </a:p>
        </p:txBody>
      </p:sp>
      <p:sp>
        <p:nvSpPr>
          <p:cNvPr id="65538" name="テキスト ボックス 5"/>
          <p:cNvSpPr txBox="1">
            <a:spLocks noChangeArrowheads="1"/>
          </p:cNvSpPr>
          <p:nvPr/>
        </p:nvSpPr>
        <p:spPr bwMode="auto">
          <a:xfrm>
            <a:off x="134938" y="6570663"/>
            <a:ext cx="9037637"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100">
                <a:solidFill>
                  <a:srgbClr val="000000"/>
                </a:solidFill>
                <a:latin typeface="Calibri" charset="0"/>
              </a:rPr>
              <a:t>厚生労働省医政局指導課「近年行われた病院の合併・再編成等に係る調査研究」</a:t>
            </a:r>
            <a:r>
              <a:rPr lang="zh-TW" altLang="en-US" sz="1100">
                <a:solidFill>
                  <a:srgbClr val="000000"/>
                </a:solidFill>
                <a:latin typeface="Calibri" charset="0"/>
              </a:rPr>
              <a:t>医療施設調査</a:t>
            </a:r>
            <a:r>
              <a:rPr lang="ja-JP" altLang="en-US" sz="1100">
                <a:solidFill>
                  <a:srgbClr val="000000"/>
                </a:solidFill>
                <a:latin typeface="Calibri" charset="0"/>
              </a:rPr>
              <a:t>「</a:t>
            </a:r>
            <a:r>
              <a:rPr lang="zh-TW" altLang="en-US" sz="1100">
                <a:solidFill>
                  <a:srgbClr val="000000"/>
                </a:solidFill>
                <a:latin typeface="Calibri" charset="0"/>
              </a:rPr>
              <a:t>病院報告</a:t>
            </a:r>
            <a:r>
              <a:rPr lang="ja-JP" altLang="en-US" sz="1100">
                <a:solidFill>
                  <a:srgbClr val="000000"/>
                </a:solidFill>
                <a:latin typeface="Calibri" charset="0"/>
              </a:rPr>
              <a:t>」より作成</a:t>
            </a:r>
          </a:p>
        </p:txBody>
      </p:sp>
      <p:graphicFrame>
        <p:nvGraphicFramePr>
          <p:cNvPr id="65539" name="グラフ 6"/>
          <p:cNvGraphicFramePr>
            <a:graphicFrameLocks/>
          </p:cNvGraphicFramePr>
          <p:nvPr/>
        </p:nvGraphicFramePr>
        <p:xfrm>
          <a:off x="-50800" y="269875"/>
          <a:ext cx="9245600" cy="6318250"/>
        </p:xfrm>
        <a:graphic>
          <a:graphicData uri="http://schemas.openxmlformats.org/presentationml/2006/ole">
            <mc:AlternateContent xmlns:mc="http://schemas.openxmlformats.org/markup-compatibility/2006">
              <mc:Choice xmlns:v="urn:schemas-microsoft-com:vml" Requires="v">
                <p:oleObj spid="_x0000_s65542" name="グラフ" r:id="rId4" imgW="9242337" imgH="6322100" progId="Excel.Chart.8">
                  <p:embed/>
                </p:oleObj>
              </mc:Choice>
              <mc:Fallback>
                <p:oleObj name="グラフ" r:id="rId4" imgW="9242337" imgH="6322100" progId="Excel.Chart.8">
                  <p:embed/>
                  <p:pic>
                    <p:nvPicPr>
                      <p:cNvPr id="0" name="グラフ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269875"/>
                        <a:ext cx="9245600" cy="6318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pic>
        <p:nvPicPr>
          <p:cNvPr id="4" name="コンテンツ プレースホルダー 3" descr="スクリーンショット 2015-12-14 13.04.38.png"/>
          <p:cNvPicPr>
            <a:picLocks noGrp="1" noChangeAspect="1"/>
          </p:cNvPicPr>
          <p:nvPr>
            <p:ph idx="1"/>
          </p:nvPr>
        </p:nvPicPr>
        <p:blipFill rotWithShape="1">
          <a:blip r:embed="rId3">
            <a:extLst>
              <a:ext uri="{28A0092B-C50C-407E-A947-70E740481C1C}">
                <a14:useLocalDpi xmlns:a14="http://schemas.microsoft.com/office/drawing/2010/main" val="0"/>
              </a:ext>
            </a:extLst>
          </a:blip>
          <a:srcRect l="340" t="1061" r="-990" b="2969"/>
          <a:stretch/>
        </p:blipFill>
        <p:spPr>
          <a:xfrm>
            <a:off x="0" y="0"/>
            <a:ext cx="9144000" cy="6477000"/>
          </a:xfrm>
        </p:spPr>
      </p:pic>
      <p:sp>
        <p:nvSpPr>
          <p:cNvPr id="66563" name="テキスト ボックス 4"/>
          <p:cNvSpPr txBox="1">
            <a:spLocks noChangeArrowheads="1"/>
          </p:cNvSpPr>
          <p:nvPr/>
        </p:nvSpPr>
        <p:spPr bwMode="auto">
          <a:xfrm>
            <a:off x="1828800" y="6400800"/>
            <a:ext cx="7315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総務省準公営企業室「 公立病院改革の取組について（</a:t>
            </a:r>
            <a:r>
              <a:rPr lang="en-US" altLang="ja-JP" sz="1800"/>
              <a:t>2015</a:t>
            </a:r>
            <a:r>
              <a:rPr lang="ja-JP" altLang="en-US" sz="1800"/>
              <a:t>年</a:t>
            </a:r>
            <a:r>
              <a:rPr lang="en-US" altLang="ja-JP" sz="1800"/>
              <a:t>10</a:t>
            </a:r>
            <a:r>
              <a:rPr lang="ja-JP" altLang="en-US" sz="1800"/>
              <a:t>月）」</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2209800"/>
          </a:xfrm>
        </p:spPr>
        <p:txBody>
          <a:bodyPr/>
          <a:lstStyle/>
          <a:p>
            <a:pPr algn="l">
              <a:defRPr/>
            </a:pPr>
            <a:r>
              <a:rPr lang="ja-JP" altLang="en-US" sz="6600" dirty="0" smtClean="0"/>
              <a:t>これから一層深刻化する</a:t>
            </a:r>
            <a:r>
              <a:rPr lang="en-US" altLang="ja-JP" sz="6600" dirty="0" smtClean="0"/>
              <a:t/>
            </a:r>
            <a:br>
              <a:rPr lang="en-US" altLang="ja-JP" sz="6600" dirty="0" smtClean="0"/>
            </a:br>
            <a:r>
              <a:rPr lang="ja-JP" altLang="en-US" sz="6600" dirty="0" smtClean="0"/>
              <a:t>看護師不足</a:t>
            </a:r>
            <a:endParaRPr lang="ja-JP" altLang="en-US" sz="6600" dirty="0"/>
          </a:p>
        </p:txBody>
      </p:sp>
      <p:sp>
        <p:nvSpPr>
          <p:cNvPr id="3" name="コンテンツ プレースホルダー 2"/>
          <p:cNvSpPr>
            <a:spLocks noGrp="1"/>
          </p:cNvSpPr>
          <p:nvPr>
            <p:ph idx="1"/>
          </p:nvPr>
        </p:nvSpPr>
        <p:spPr>
          <a:xfrm>
            <a:off x="0" y="2133600"/>
            <a:ext cx="9448800" cy="4724400"/>
          </a:xfrm>
        </p:spPr>
        <p:txBody>
          <a:bodyPr/>
          <a:lstStyle/>
          <a:p>
            <a:pPr>
              <a:defRPr/>
            </a:pPr>
            <a:r>
              <a:rPr lang="ja-JP" altLang="en-US" sz="4800" dirty="0"/>
              <a:t>今後、急激に進む超少子高齢化のため</a:t>
            </a:r>
            <a:r>
              <a:rPr lang="ja-JP" altLang="en-US" sz="4800" dirty="0" smtClean="0"/>
              <a:t>、都市部を中心に看護師</a:t>
            </a:r>
            <a:r>
              <a:rPr lang="ja-JP" altLang="en-US" sz="4800" dirty="0"/>
              <a:t>の需要が急増することが予想</a:t>
            </a:r>
            <a:r>
              <a:rPr lang="ja-JP" altLang="en-US" sz="4800" dirty="0" smtClean="0"/>
              <a:t>される</a:t>
            </a:r>
            <a:endParaRPr lang="en-US" altLang="ja-JP" sz="4800" dirty="0" smtClean="0"/>
          </a:p>
          <a:p>
            <a:pPr>
              <a:defRPr/>
            </a:pPr>
            <a:r>
              <a:rPr lang="ja-JP" altLang="en-US" sz="4800" dirty="0" smtClean="0"/>
              <a:t>子どもの絶対数が少ないため、看護師の養成数も限界がある</a:t>
            </a:r>
            <a:endParaRPr lang="en-US" altLang="ja-JP" sz="4800" dirty="0"/>
          </a:p>
          <a:p>
            <a:pPr>
              <a:defRPr/>
            </a:pPr>
            <a:endParaRPr lang="ja-JP" altLang="en-US" sz="4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2362200"/>
          </a:xfrm>
        </p:spPr>
        <p:txBody>
          <a:bodyPr/>
          <a:lstStyle/>
          <a:p>
            <a:pPr algn="l">
              <a:defRPr/>
            </a:pPr>
            <a:r>
              <a:rPr lang="ja-JP" altLang="en-US" sz="7200" dirty="0" smtClean="0"/>
              <a:t>看護師不足で運営を</a:t>
            </a:r>
            <a:r>
              <a:rPr lang="en-US" altLang="ja-JP" sz="7200" dirty="0" smtClean="0"/>
              <a:t/>
            </a:r>
            <a:br>
              <a:rPr lang="en-US" altLang="ja-JP" sz="7200" dirty="0" smtClean="0"/>
            </a:br>
            <a:r>
              <a:rPr lang="ja-JP" altLang="en-US" sz="7200" dirty="0" smtClean="0"/>
              <a:t>できなくなる病院も</a:t>
            </a:r>
            <a:endParaRPr lang="ja-JP" altLang="en-US" sz="7200" dirty="0"/>
          </a:p>
        </p:txBody>
      </p:sp>
      <p:sp>
        <p:nvSpPr>
          <p:cNvPr id="3" name="コンテンツ プレースホルダー 2"/>
          <p:cNvSpPr>
            <a:spLocks noGrp="1"/>
          </p:cNvSpPr>
          <p:nvPr>
            <p:ph idx="1"/>
          </p:nvPr>
        </p:nvSpPr>
        <p:spPr>
          <a:xfrm>
            <a:off x="9525" y="2362200"/>
            <a:ext cx="9134475" cy="4495800"/>
          </a:xfrm>
        </p:spPr>
        <p:txBody>
          <a:bodyPr>
            <a:normAutofit fontScale="85000" lnSpcReduction="10000"/>
          </a:bodyPr>
          <a:lstStyle/>
          <a:p>
            <a:pPr>
              <a:defRPr/>
            </a:pPr>
            <a:r>
              <a:rPr lang="ja-JP" altLang="en-US" sz="5400" dirty="0" smtClean="0"/>
              <a:t>地方の中小自治体病院では、若い看護師が勤務せず、看護師の平均年齢が高い病院も少なくない</a:t>
            </a:r>
            <a:endParaRPr lang="en-US" altLang="ja-JP" sz="5400" dirty="0" smtClean="0"/>
          </a:p>
          <a:p>
            <a:pPr>
              <a:defRPr/>
            </a:pPr>
            <a:r>
              <a:rPr lang="ja-JP" altLang="en-US" sz="5400" dirty="0" smtClean="0"/>
              <a:t>これらの看護師が定年退職すると医療を提供できなくなるという病院も少なくない</a:t>
            </a:r>
            <a:endParaRPr lang="en-US" altLang="ja-JP" sz="5400"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1750"/>
            <a:ext cx="9144000" cy="804863"/>
          </a:xfrm>
        </p:spPr>
        <p:txBody>
          <a:bodyPr/>
          <a:lstStyle/>
          <a:p>
            <a:pPr algn="l">
              <a:defRPr/>
            </a:pPr>
            <a:r>
              <a:rPr lang="ja-JP" altLang="en-US" dirty="0" smtClean="0"/>
              <a:t>ある自治体病院の看護師数の推移</a:t>
            </a:r>
            <a:endParaRPr lang="ja-JP" altLang="en-US" dirty="0"/>
          </a:p>
        </p:txBody>
      </p:sp>
      <p:graphicFrame>
        <p:nvGraphicFramePr>
          <p:cNvPr id="4" name="グラフ 3"/>
          <p:cNvGraphicFramePr>
            <a:graphicFrameLocks/>
          </p:cNvGraphicFramePr>
          <p:nvPr/>
        </p:nvGraphicFramePr>
        <p:xfrm>
          <a:off x="123119" y="908720"/>
          <a:ext cx="9036496"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70659" name="テキスト ボックス 4"/>
          <p:cNvSpPr txBox="1">
            <a:spLocks noChangeArrowheads="1"/>
          </p:cNvSpPr>
          <p:nvPr/>
        </p:nvSpPr>
        <p:spPr bwMode="auto">
          <a:xfrm>
            <a:off x="539750" y="765175"/>
            <a:ext cx="6477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人</a:t>
            </a:r>
          </a:p>
        </p:txBody>
      </p:sp>
      <p:sp>
        <p:nvSpPr>
          <p:cNvPr id="70660" name="テキスト ボックス 6"/>
          <p:cNvSpPr txBox="1">
            <a:spLocks noChangeArrowheads="1"/>
          </p:cNvSpPr>
          <p:nvPr/>
        </p:nvSpPr>
        <p:spPr bwMode="auto">
          <a:xfrm>
            <a:off x="6084888" y="5732463"/>
            <a:ext cx="28797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地方公営企業年鑑より作成</a:t>
            </a:r>
          </a:p>
        </p:txBody>
      </p:sp>
      <p:sp>
        <p:nvSpPr>
          <p:cNvPr id="70661" name="テキスト ボックス 7"/>
          <p:cNvSpPr txBox="1">
            <a:spLocks noChangeArrowheads="1"/>
          </p:cNvSpPr>
          <p:nvPr/>
        </p:nvSpPr>
        <p:spPr bwMode="auto">
          <a:xfrm>
            <a:off x="179388" y="6237288"/>
            <a:ext cx="83534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a:t>看護師の減少が著しく、減少の度合いに拍車がかかっている</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371600"/>
          </a:xfrm>
        </p:spPr>
        <p:txBody>
          <a:bodyPr/>
          <a:lstStyle/>
          <a:p>
            <a:pPr algn="l">
              <a:defRPr/>
            </a:pPr>
            <a:r>
              <a:rPr lang="ja-JP" altLang="en-US" sz="7200" dirty="0" smtClean="0"/>
              <a:t>研修機能の充実</a:t>
            </a:r>
            <a:endParaRPr lang="ja-JP" altLang="en-US" sz="7200" dirty="0"/>
          </a:p>
        </p:txBody>
      </p:sp>
      <p:sp>
        <p:nvSpPr>
          <p:cNvPr id="3" name="コンテンツ プレースホルダー 2"/>
          <p:cNvSpPr>
            <a:spLocks noGrp="1"/>
          </p:cNvSpPr>
          <p:nvPr>
            <p:ph idx="1"/>
          </p:nvPr>
        </p:nvSpPr>
        <p:spPr>
          <a:xfrm>
            <a:off x="0" y="1524000"/>
            <a:ext cx="9144000" cy="5334000"/>
          </a:xfrm>
        </p:spPr>
        <p:txBody>
          <a:bodyPr>
            <a:normAutofit/>
          </a:bodyPr>
          <a:lstStyle/>
          <a:p>
            <a:pPr>
              <a:defRPr/>
            </a:pPr>
            <a:r>
              <a:rPr lang="ja-JP" altLang="en-US" sz="4400" dirty="0" smtClean="0"/>
              <a:t>医師・看護師など医療者の不足は若手医療者の不足と言い換えることができる</a:t>
            </a:r>
            <a:endParaRPr lang="en-US" altLang="ja-JP" sz="4400" dirty="0" smtClean="0"/>
          </a:p>
          <a:p>
            <a:pPr>
              <a:defRPr/>
            </a:pPr>
            <a:r>
              <a:rPr lang="ja-JP" altLang="en-US" sz="4400" dirty="0" smtClean="0"/>
              <a:t>条件の悪い地方の病院こそ医師・看護師を始めとする医療者の研修機能を充実させ、医療者を集める病院にしなければならない</a:t>
            </a:r>
            <a:endParaRPr lang="en-US" altLang="ja-JP" sz="4400"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タイトル 1"/>
          <p:cNvSpPr>
            <a:spLocks noGrp="1"/>
          </p:cNvSpPr>
          <p:nvPr>
            <p:ph type="title" idx="4294967295"/>
          </p:nvPr>
        </p:nvSpPr>
        <p:spPr>
          <a:xfrm>
            <a:off x="0" y="0"/>
            <a:ext cx="8229600" cy="806450"/>
          </a:xfrm>
        </p:spPr>
        <p:txBody>
          <a:bodyPr/>
          <a:lstStyle/>
          <a:p>
            <a:pPr algn="l">
              <a:defRPr/>
            </a:pPr>
            <a:r>
              <a:rPr lang="zh-CN" altLang="en-US">
                <a:latin typeface="Arial" charset="0"/>
                <a:ea typeface="ＭＳ Ｐゴシック" charset="0"/>
              </a:rPr>
              <a:t>日本内科学会教育病院</a:t>
            </a:r>
            <a:endParaRPr lang="ja-JP" altLang="en-US">
              <a:latin typeface="Arial" charset="0"/>
              <a:ea typeface="ＭＳ Ｐゴシック" charset="0"/>
            </a:endParaRPr>
          </a:p>
        </p:txBody>
      </p:sp>
      <p:pic>
        <p:nvPicPr>
          <p:cNvPr id="72706" name="図 2" descr="スクリーンショット 2015-07-26 10.41.1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213" y="912813"/>
            <a:ext cx="8840787" cy="594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07" name="テキスト ボックス 3"/>
          <p:cNvSpPr txBox="1">
            <a:spLocks noChangeArrowheads="1"/>
          </p:cNvSpPr>
          <p:nvPr/>
        </p:nvSpPr>
        <p:spPr bwMode="auto">
          <a:xfrm>
            <a:off x="5257800" y="6400800"/>
            <a:ext cx="3886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日本内科学会</a:t>
            </a:r>
            <a:r>
              <a:rPr lang="en-US" altLang="ja-JP" sz="1800"/>
              <a:t>HP</a:t>
            </a:r>
            <a:r>
              <a:rPr lang="ja-JP" altLang="en-US" sz="1800"/>
              <a:t>より（</a:t>
            </a:r>
            <a:r>
              <a:rPr lang="en-US" altLang="ja-JP" sz="1800"/>
              <a:t>27.7.26</a:t>
            </a:r>
            <a:r>
              <a:rPr lang="ja-JP" altLang="en-US" sz="1800"/>
              <a:t>閲覧）</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タイトル 1"/>
          <p:cNvSpPr>
            <a:spLocks noGrp="1"/>
          </p:cNvSpPr>
          <p:nvPr>
            <p:ph type="title"/>
          </p:nvPr>
        </p:nvSpPr>
        <p:spPr>
          <a:xfrm>
            <a:off x="0" y="-6350"/>
            <a:ext cx="8229600" cy="842963"/>
          </a:xfrm>
        </p:spPr>
        <p:txBody>
          <a:bodyPr/>
          <a:lstStyle/>
          <a:p>
            <a:pPr algn="l">
              <a:defRPr/>
            </a:pPr>
            <a:r>
              <a:rPr lang="ja-JP" altLang="en-US">
                <a:latin typeface="Arial" charset="0"/>
                <a:ea typeface="ＭＳ Ｐゴシック" charset="0"/>
              </a:rPr>
              <a:t>京都府・福知山市民病院（</a:t>
            </a:r>
            <a:r>
              <a:rPr lang="en-US" altLang="ja-JP">
                <a:latin typeface="Arial" charset="0"/>
                <a:ea typeface="ＭＳ Ｐゴシック" charset="0"/>
              </a:rPr>
              <a:t>354</a:t>
            </a:r>
            <a:r>
              <a:rPr lang="ja-JP" altLang="en-US">
                <a:latin typeface="Arial" charset="0"/>
                <a:ea typeface="ＭＳ Ｐゴシック" charset="0"/>
              </a:rPr>
              <a:t>床）</a:t>
            </a:r>
          </a:p>
        </p:txBody>
      </p:sp>
      <p:sp>
        <p:nvSpPr>
          <p:cNvPr id="124931" name="コンテンツ プレースホルダー 2"/>
          <p:cNvSpPr>
            <a:spLocks noGrp="1"/>
          </p:cNvSpPr>
          <p:nvPr>
            <p:ph idx="1"/>
          </p:nvPr>
        </p:nvSpPr>
        <p:spPr>
          <a:xfrm>
            <a:off x="-23813" y="836613"/>
            <a:ext cx="9167813" cy="6021387"/>
          </a:xfrm>
        </p:spPr>
        <p:txBody>
          <a:bodyPr>
            <a:normAutofit lnSpcReduction="10000"/>
          </a:bodyPr>
          <a:lstStyle/>
          <a:p>
            <a:pPr>
              <a:defRPr/>
            </a:pPr>
            <a:r>
              <a:rPr lang="ja-JP" altLang="en-US" sz="3600" dirty="0">
                <a:latin typeface="Arial" charset="0"/>
                <a:ea typeface="ＭＳ Ｐゴシック" charset="0"/>
              </a:rPr>
              <a:t>「教育力がなければ病院に未来はない」と考え、</a:t>
            </a:r>
            <a:r>
              <a:rPr lang="en-US" altLang="ja-JP" sz="3600" dirty="0">
                <a:latin typeface="Arial" charset="0"/>
                <a:ea typeface="ＭＳ Ｐゴシック" charset="0"/>
              </a:rPr>
              <a:t>2008</a:t>
            </a:r>
            <a:r>
              <a:rPr lang="ja-JP" altLang="en-US" sz="3600" dirty="0">
                <a:latin typeface="Arial" charset="0"/>
                <a:ea typeface="ＭＳ Ｐゴシック" charset="0"/>
              </a:rPr>
              <a:t>年度に医長２名で総合内科を立ち上げ、</a:t>
            </a:r>
            <a:r>
              <a:rPr lang="ja-JP" altLang="en-US" sz="3600" dirty="0" smtClean="0">
                <a:latin typeface="Arial" charset="0"/>
                <a:ea typeface="ＭＳ Ｐゴシック" charset="0"/>
              </a:rPr>
              <a:t>医師研修を</a:t>
            </a:r>
            <a:r>
              <a:rPr lang="ja-JP" altLang="en-US" sz="3600" dirty="0">
                <a:latin typeface="Arial" charset="0"/>
                <a:ea typeface="ＭＳ Ｐゴシック" charset="0"/>
              </a:rPr>
              <a:t>積極的に行う</a:t>
            </a:r>
            <a:endParaRPr lang="en-US" altLang="ja-JP" sz="3600" dirty="0">
              <a:latin typeface="Arial" charset="0"/>
              <a:ea typeface="ＭＳ Ｐゴシック" charset="0"/>
            </a:endParaRPr>
          </a:p>
          <a:p>
            <a:pPr>
              <a:defRPr/>
            </a:pPr>
            <a:r>
              <a:rPr lang="ja-JP" altLang="en-US" sz="3600" dirty="0">
                <a:latin typeface="Arial" charset="0"/>
                <a:ea typeface="ＭＳ Ｐゴシック" charset="0"/>
              </a:rPr>
              <a:t>熱心な指導が評判となり</a:t>
            </a:r>
            <a:r>
              <a:rPr lang="ja-JP" altLang="en-US" sz="3600" dirty="0" smtClean="0">
                <a:latin typeface="Arial" charset="0"/>
                <a:ea typeface="ＭＳ Ｐゴシック" charset="0"/>
              </a:rPr>
              <a:t>、総合内科を志望する医師が多数集まる病院となる</a:t>
            </a:r>
            <a:endParaRPr lang="en-US" altLang="ja-JP" sz="3600" dirty="0" smtClean="0">
              <a:latin typeface="Arial" charset="0"/>
              <a:ea typeface="ＭＳ Ｐゴシック" charset="0"/>
            </a:endParaRPr>
          </a:p>
          <a:p>
            <a:pPr>
              <a:defRPr/>
            </a:pPr>
            <a:r>
              <a:rPr lang="ja-JP" altLang="en-US" sz="3600" dirty="0" smtClean="0">
                <a:latin typeface="Arial" charset="0"/>
                <a:ea typeface="ＭＳ Ｐゴシック" charset="0"/>
              </a:rPr>
              <a:t>総合</a:t>
            </a:r>
            <a:r>
              <a:rPr lang="ja-JP" altLang="en-US" sz="3600" dirty="0">
                <a:latin typeface="Arial" charset="0"/>
                <a:ea typeface="ＭＳ Ｐゴシック" charset="0"/>
              </a:rPr>
              <a:t>内科の医師が誤嚥</a:t>
            </a:r>
            <a:r>
              <a:rPr lang="ja-JP" altLang="en-US" sz="3600" dirty="0" smtClean="0">
                <a:latin typeface="Arial" charset="0"/>
                <a:ea typeface="ＭＳ Ｐゴシック" charset="0"/>
              </a:rPr>
              <a:t>性肺炎</a:t>
            </a:r>
            <a:r>
              <a:rPr lang="ja-JP" altLang="en-US" sz="3600" dirty="0">
                <a:latin typeface="Arial" charset="0"/>
                <a:ea typeface="ＭＳ Ｐゴシック" charset="0"/>
              </a:rPr>
              <a:t>や複数臓器にまたがる疾患など、高齢者に多く見られる病気の相当数を担当</a:t>
            </a:r>
          </a:p>
          <a:p>
            <a:pPr>
              <a:defRPr/>
            </a:pPr>
            <a:r>
              <a:rPr lang="ja-JP" altLang="en-US" sz="3600" dirty="0">
                <a:latin typeface="Arial" charset="0"/>
                <a:ea typeface="ＭＳ Ｐゴシック" charset="0"/>
              </a:rPr>
              <a:t>消化器内科や循環器内科などの専門医は、それぞれの専門医療に特化でき、モチベーションの向上と共に収益も向上する結果を生む</a:t>
            </a:r>
          </a:p>
          <a:p>
            <a:pPr>
              <a:defRPr/>
            </a:pPr>
            <a:endParaRPr lang="en-US" altLang="ja-JP" sz="3600" dirty="0">
              <a:latin typeface="Arial" charset="0"/>
              <a:ea typeface="ＭＳ Ｐゴシック"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タイトル 1"/>
          <p:cNvSpPr>
            <a:spLocks noGrp="1"/>
          </p:cNvSpPr>
          <p:nvPr>
            <p:ph type="title"/>
          </p:nvPr>
        </p:nvSpPr>
        <p:spPr/>
        <p:txBody>
          <a:bodyPr/>
          <a:lstStyle/>
          <a:p>
            <a:pPr>
              <a:defRPr/>
            </a:pPr>
            <a:endParaRPr lang="ja-JP" altLang="en-US">
              <a:latin typeface="Arial" charset="0"/>
              <a:ea typeface="ＭＳ Ｐゴシック" charset="0"/>
            </a:endParaRPr>
          </a:p>
        </p:txBody>
      </p:sp>
      <p:sp>
        <p:nvSpPr>
          <p:cNvPr id="129027" name="コンテンツ プレースホルダー 2"/>
          <p:cNvSpPr>
            <a:spLocks noGrp="1"/>
          </p:cNvSpPr>
          <p:nvPr>
            <p:ph idx="1"/>
          </p:nvPr>
        </p:nvSpPr>
        <p:spPr/>
        <p:txBody>
          <a:bodyPr/>
          <a:lstStyle/>
          <a:p>
            <a:pPr>
              <a:defRPr/>
            </a:pPr>
            <a:endParaRPr lang="ja-JP" altLang="en-US">
              <a:latin typeface="Arial" charset="0"/>
              <a:ea typeface="ＭＳ Ｐゴシック" charset="0"/>
            </a:endParaRPr>
          </a:p>
        </p:txBody>
      </p:sp>
      <p:sp>
        <p:nvSpPr>
          <p:cNvPr id="129028" name="スライド番号プレースホルダー 3"/>
          <p:cNvSpPr>
            <a:spLocks noGrp="1"/>
          </p:cNvSpPr>
          <p:nvPr>
            <p:ph type="sldNum" sz="quarter" idx="1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3200">
                <a:solidFill>
                  <a:schemeClr val="tx1"/>
                </a:solidFill>
                <a:latin typeface="Arial" charset="0"/>
                <a:ea typeface="ＭＳ Ｐゴシック" charset="0"/>
                <a:cs typeface="ＭＳ Ｐゴシック" charset="0"/>
              </a:defRPr>
            </a:lvl1pPr>
            <a:lvl2pPr>
              <a:defRPr kumimoji="1" sz="28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eaLnBrk="0" hangingPunct="0">
              <a:defRPr kumimoji="1" sz="2000">
                <a:solidFill>
                  <a:schemeClr val="tx1"/>
                </a:solidFill>
                <a:latin typeface="Arial" charset="0"/>
                <a:ea typeface="ＭＳ Ｐゴシック" charset="0"/>
              </a:defRPr>
            </a:lvl6pPr>
            <a:lvl7pPr eaLnBrk="0" hangingPunct="0">
              <a:defRPr kumimoji="1" sz="2000">
                <a:solidFill>
                  <a:schemeClr val="tx1"/>
                </a:solidFill>
                <a:latin typeface="Arial" charset="0"/>
                <a:ea typeface="ＭＳ Ｐゴシック" charset="0"/>
              </a:defRPr>
            </a:lvl7pPr>
            <a:lvl8pPr eaLnBrk="0" hangingPunct="0">
              <a:defRPr kumimoji="1" sz="2000">
                <a:solidFill>
                  <a:schemeClr val="tx1"/>
                </a:solidFill>
                <a:latin typeface="Arial" charset="0"/>
                <a:ea typeface="ＭＳ Ｐゴシック" charset="0"/>
              </a:defRPr>
            </a:lvl8pPr>
            <a:lvl9pPr eaLnBrk="0" hangingPunct="0">
              <a:defRPr kumimoji="1" sz="2000">
                <a:solidFill>
                  <a:schemeClr val="tx1"/>
                </a:solidFill>
                <a:latin typeface="Arial" charset="0"/>
                <a:ea typeface="ＭＳ Ｐゴシック" charset="0"/>
              </a:defRPr>
            </a:lvl9pPr>
          </a:lstStyle>
          <a:p>
            <a:pPr>
              <a:defRPr/>
            </a:pPr>
            <a:fld id="{DD8D0259-4C21-2A4D-96FB-22570D267931}" type="slidenum">
              <a:rPr kumimoji="0" lang="en-US" altLang="ja-JP" sz="1400" smtClean="0"/>
              <a:pPr>
                <a:defRPr/>
              </a:pPr>
              <a:t>39</a:t>
            </a:fld>
            <a:endParaRPr kumimoji="0" lang="en-US" altLang="ja-JP" sz="1400" smtClean="0"/>
          </a:p>
        </p:txBody>
      </p:sp>
      <p:pic>
        <p:nvPicPr>
          <p:cNvPr id="74756" name="Picture 2" descr="http://3.bp.blogspot.com/-iBSIN8Wqm2s/U78ohFg7yuI/AAAAAAAACnM/iGWPaznS3vI/s1600/20140614_%E6%97%A5%E6%9C%AC%EF%BE%8F%EF%BE%88%EF%BD%BC%EF%BE%9E%EF%BE%92%EF%BE%9D%EF%BE%84%E5%AD%A6%E4%BC%9A_%E5%B7%9D%E5%B3%B6_F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875"/>
            <a:ext cx="8686800" cy="651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4757" name="テキスト ボックス 4"/>
          <p:cNvSpPr txBox="1">
            <a:spLocks noChangeArrowheads="1"/>
          </p:cNvSpPr>
          <p:nvPr/>
        </p:nvSpPr>
        <p:spPr bwMode="auto">
          <a:xfrm>
            <a:off x="1447800" y="6400800"/>
            <a:ext cx="7696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福知山市民病院研修管理委員会 副プログラム責任者川島 篤志医師資料</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sp>
        <p:nvSpPr>
          <p:cNvPr id="3" name="コンテンツ プレースホルダー 2"/>
          <p:cNvSpPr>
            <a:spLocks noGrp="1"/>
          </p:cNvSpPr>
          <p:nvPr>
            <p:ph idx="1"/>
          </p:nvPr>
        </p:nvSpPr>
        <p:spPr/>
        <p:txBody>
          <a:bodyPr/>
          <a:lstStyle/>
          <a:p>
            <a:pPr>
              <a:defRPr/>
            </a:pPr>
            <a:endParaRPr lang="ja-JP" altLang="en-US"/>
          </a:p>
        </p:txBody>
      </p:sp>
      <p:pic>
        <p:nvPicPr>
          <p:cNvPr id="21507" name="Picture 2" descr="http://ecx.images-amazon.com/images/I/51ATW-2acHL._SS500_.jpg"/>
          <p:cNvPicPr>
            <a:picLocks noChangeAspect="1" noChangeArrowheads="1"/>
          </p:cNvPicPr>
          <p:nvPr/>
        </p:nvPicPr>
        <p:blipFill>
          <a:blip r:embed="rId2">
            <a:extLst>
              <a:ext uri="{28A0092B-C50C-407E-A947-70E740481C1C}">
                <a14:useLocalDpi xmlns:a14="http://schemas.microsoft.com/office/drawing/2010/main" val="0"/>
              </a:ext>
            </a:extLst>
          </a:blip>
          <a:srcRect l="14340" r="14185"/>
          <a:stretch>
            <a:fillRect/>
          </a:stretch>
        </p:blipFill>
        <p:spPr bwMode="auto">
          <a:xfrm>
            <a:off x="2057400" y="17463"/>
            <a:ext cx="4916488" cy="6878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448800" cy="2514600"/>
          </a:xfrm>
        </p:spPr>
        <p:txBody>
          <a:bodyPr/>
          <a:lstStyle/>
          <a:p>
            <a:pPr algn="l">
              <a:defRPr/>
            </a:pPr>
            <a:r>
              <a:rPr lang="ja-JP" altLang="en-US" sz="6000" dirty="0" smtClean="0"/>
              <a:t>戦後わが国の病院は</a:t>
            </a:r>
            <a:r>
              <a:rPr lang="en-US" altLang="ja-JP" sz="6000" dirty="0" smtClean="0"/>
              <a:t/>
            </a:r>
            <a:br>
              <a:rPr lang="en-US" altLang="ja-JP" sz="6000" dirty="0" smtClean="0"/>
            </a:br>
            <a:r>
              <a:rPr lang="ja-JP" altLang="en-US" sz="6000" dirty="0" smtClean="0"/>
              <a:t>どのように作られてきたか</a:t>
            </a:r>
            <a:endParaRPr lang="ja-JP" altLang="en-US" sz="6000" dirty="0"/>
          </a:p>
        </p:txBody>
      </p:sp>
      <p:sp>
        <p:nvSpPr>
          <p:cNvPr id="3" name="コンテンツ プレースホルダー 2"/>
          <p:cNvSpPr>
            <a:spLocks noGrp="1"/>
          </p:cNvSpPr>
          <p:nvPr>
            <p:ph idx="1"/>
          </p:nvPr>
        </p:nvSpPr>
        <p:spPr>
          <a:xfrm>
            <a:off x="9525" y="3276600"/>
            <a:ext cx="8229600" cy="2925763"/>
          </a:xfrm>
        </p:spPr>
        <p:txBody>
          <a:bodyPr/>
          <a:lstStyle/>
          <a:p>
            <a:pPr>
              <a:defRPr/>
            </a:pPr>
            <a:endParaRPr lang="ja-JP"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50"/>
            <a:ext cx="9144000" cy="1131888"/>
          </a:xfrm>
        </p:spPr>
        <p:txBody>
          <a:bodyPr>
            <a:noAutofit/>
          </a:bodyPr>
          <a:lstStyle/>
          <a:p>
            <a:pPr algn="l">
              <a:defRPr/>
            </a:pPr>
            <a:r>
              <a:rPr lang="en-US" altLang="ja-JP" sz="6600" dirty="0" smtClean="0"/>
              <a:t>GHQ</a:t>
            </a:r>
            <a:r>
              <a:rPr lang="ja-JP" altLang="en-US" sz="6600" dirty="0" smtClean="0"/>
              <a:t>による医療改革</a:t>
            </a:r>
            <a:endParaRPr lang="ja-JP" altLang="en-US" sz="6600" dirty="0"/>
          </a:p>
        </p:txBody>
      </p:sp>
      <p:sp>
        <p:nvSpPr>
          <p:cNvPr id="3" name="コンテンツ プレースホルダー 2"/>
          <p:cNvSpPr>
            <a:spLocks noGrp="1"/>
          </p:cNvSpPr>
          <p:nvPr>
            <p:ph idx="1"/>
          </p:nvPr>
        </p:nvSpPr>
        <p:spPr>
          <a:xfrm>
            <a:off x="0" y="981075"/>
            <a:ext cx="9372600" cy="5876925"/>
          </a:xfrm>
        </p:spPr>
        <p:txBody>
          <a:bodyPr>
            <a:noAutofit/>
          </a:bodyPr>
          <a:lstStyle/>
          <a:p>
            <a:pPr>
              <a:defRPr/>
            </a:pPr>
            <a:r>
              <a:rPr lang="ja-JP" altLang="en-US" sz="4000" dirty="0" smtClean="0"/>
              <a:t>敗戦</a:t>
            </a:r>
            <a:r>
              <a:rPr lang="ja-JP" altLang="en-US" sz="4000" dirty="0"/>
              <a:t>により、わが国</a:t>
            </a:r>
            <a:r>
              <a:rPr lang="ja-JP" altLang="en-US" sz="4000" dirty="0" smtClean="0"/>
              <a:t>は連合国最高司令官総司令部（</a:t>
            </a:r>
            <a:r>
              <a:rPr lang="en-US" altLang="ja-JP" sz="4000" dirty="0"/>
              <a:t>GHQ)</a:t>
            </a:r>
            <a:r>
              <a:rPr lang="ja-JP" altLang="en-US" sz="4000" dirty="0"/>
              <a:t>の占領下に</a:t>
            </a:r>
            <a:r>
              <a:rPr lang="ja-JP" altLang="en-US" sz="4000" dirty="0" smtClean="0"/>
              <a:t>置かれる</a:t>
            </a:r>
            <a:endParaRPr lang="en-US" altLang="ja-JP" sz="4000" dirty="0" smtClean="0"/>
          </a:p>
          <a:p>
            <a:pPr>
              <a:defRPr/>
            </a:pPr>
            <a:r>
              <a:rPr lang="ja-JP" altLang="en-US" sz="4000" dirty="0" smtClean="0"/>
              <a:t>医療</a:t>
            </a:r>
            <a:r>
              <a:rPr lang="ja-JP" altLang="en-US" sz="4000" dirty="0"/>
              <a:t>政策については、公衆衛生福祉局（</a:t>
            </a:r>
            <a:r>
              <a:rPr lang="en-US" altLang="ja-JP" sz="4000" dirty="0" smtClean="0"/>
              <a:t>PHW</a:t>
            </a:r>
            <a:r>
              <a:rPr lang="ja-JP" altLang="en-US" sz="4000" dirty="0" smtClean="0"/>
              <a:t>）</a:t>
            </a:r>
            <a:r>
              <a:rPr lang="ja-JP" altLang="en-US" sz="4000" dirty="0"/>
              <a:t>の局長で医師の</a:t>
            </a:r>
            <a:r>
              <a:rPr lang="en-US" altLang="ja-JP" sz="4000" dirty="0"/>
              <a:t>C.F.</a:t>
            </a:r>
            <a:r>
              <a:rPr lang="ja-JP" altLang="en-US" sz="4000" dirty="0"/>
              <a:t>サムスの指導を</a:t>
            </a:r>
            <a:r>
              <a:rPr lang="ja-JP" altLang="en-US" sz="4000" dirty="0" smtClean="0"/>
              <a:t>受ける</a:t>
            </a:r>
            <a:endParaRPr lang="en-US" altLang="ja-JP" sz="4000" dirty="0" smtClean="0"/>
          </a:p>
          <a:p>
            <a:pPr>
              <a:defRPr/>
            </a:pPr>
            <a:r>
              <a:rPr lang="ja-JP" altLang="en-US" sz="4000" dirty="0" smtClean="0"/>
              <a:t>サムスは</a:t>
            </a:r>
            <a:r>
              <a:rPr lang="ja-JP" altLang="en-US" sz="4000" dirty="0"/>
              <a:t>、日本の</a:t>
            </a:r>
            <a:r>
              <a:rPr lang="ja-JP" altLang="en-US" sz="4000" dirty="0" smtClean="0"/>
              <a:t>病院現場</a:t>
            </a:r>
            <a:r>
              <a:rPr lang="ja-JP" altLang="en-US" sz="4000" dirty="0"/>
              <a:t>を視察し</a:t>
            </a:r>
            <a:r>
              <a:rPr lang="ja-JP" altLang="en-US" sz="4000" dirty="0" smtClean="0"/>
              <a:t>、医療水準</a:t>
            </a:r>
            <a:r>
              <a:rPr lang="ja-JP" altLang="en-US" sz="4000" dirty="0"/>
              <a:t>の低さを問題にし、アメリカを模範とした医療制度の改革を</a:t>
            </a:r>
            <a:r>
              <a:rPr lang="ja-JP" altLang="en-US" sz="4000" dirty="0" smtClean="0"/>
              <a:t>目指す</a:t>
            </a:r>
            <a:endParaRPr lang="en-US" altLang="ja-JP" sz="40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sp>
        <p:nvSpPr>
          <p:cNvPr id="3" name="コンテンツ プレースホルダー 2"/>
          <p:cNvSpPr>
            <a:spLocks noGrp="1"/>
          </p:cNvSpPr>
          <p:nvPr>
            <p:ph idx="1"/>
          </p:nvPr>
        </p:nvSpPr>
        <p:spPr>
          <a:xfrm>
            <a:off x="-14288" y="0"/>
            <a:ext cx="9158288" cy="6858000"/>
          </a:xfrm>
        </p:spPr>
        <p:txBody>
          <a:bodyPr>
            <a:normAutofit/>
          </a:bodyPr>
          <a:lstStyle/>
          <a:p>
            <a:pPr>
              <a:defRPr/>
            </a:pPr>
            <a:r>
              <a:rPr lang="en-US" altLang="ja-JP" sz="5400" dirty="0"/>
              <a:t>PHW</a:t>
            </a:r>
            <a:r>
              <a:rPr lang="ja-JP" altLang="en-US" sz="5400" dirty="0"/>
              <a:t>は医師の国家試験や実地修練制度（インターン制度）の導入などを</a:t>
            </a:r>
            <a:r>
              <a:rPr lang="ja-JP" altLang="en-US" sz="5400" dirty="0" smtClean="0"/>
              <a:t>提案</a:t>
            </a:r>
            <a:endParaRPr lang="en-US" altLang="ja-JP" sz="5400" dirty="0" smtClean="0"/>
          </a:p>
          <a:p>
            <a:pPr>
              <a:defRPr/>
            </a:pPr>
            <a:r>
              <a:rPr lang="ja-JP" altLang="en-US" sz="5400" dirty="0" smtClean="0"/>
              <a:t>昭和</a:t>
            </a:r>
            <a:r>
              <a:rPr lang="en-US" altLang="ja-JP" sz="5400" dirty="0"/>
              <a:t>23</a:t>
            </a:r>
            <a:r>
              <a:rPr lang="ja-JP" altLang="en-US" sz="5400" dirty="0"/>
              <a:t>年には国民医療法が全面改正され、「医師法」「医療法」が制定</a:t>
            </a:r>
            <a:r>
              <a:rPr lang="ja-JP" altLang="en-US" sz="5400" dirty="0" smtClean="0"/>
              <a:t>される</a:t>
            </a:r>
            <a:endParaRPr lang="ja-JP" altLang="en-US" sz="5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463"/>
            <a:ext cx="8229600" cy="890587"/>
          </a:xfrm>
        </p:spPr>
        <p:txBody>
          <a:bodyPr>
            <a:noAutofit/>
          </a:bodyPr>
          <a:lstStyle/>
          <a:p>
            <a:pPr algn="l">
              <a:defRPr/>
            </a:pPr>
            <a:r>
              <a:rPr lang="ja-JP" altLang="en-US" sz="5400" dirty="0" smtClean="0"/>
              <a:t>医療制度審議会</a:t>
            </a:r>
            <a:endParaRPr lang="ja-JP" altLang="en-US" sz="5400" dirty="0"/>
          </a:p>
        </p:txBody>
      </p:sp>
      <p:sp>
        <p:nvSpPr>
          <p:cNvPr id="3" name="コンテンツ プレースホルダー 2"/>
          <p:cNvSpPr>
            <a:spLocks noGrp="1"/>
          </p:cNvSpPr>
          <p:nvPr>
            <p:ph idx="1"/>
          </p:nvPr>
        </p:nvSpPr>
        <p:spPr>
          <a:xfrm>
            <a:off x="0" y="981075"/>
            <a:ext cx="9144000" cy="5876925"/>
          </a:xfrm>
        </p:spPr>
        <p:txBody>
          <a:bodyPr>
            <a:noAutofit/>
          </a:bodyPr>
          <a:lstStyle/>
          <a:p>
            <a:pPr>
              <a:defRPr/>
            </a:pPr>
            <a:r>
              <a:rPr lang="ja-JP" altLang="en-US" sz="4400" dirty="0"/>
              <a:t>昭和</a:t>
            </a:r>
            <a:r>
              <a:rPr lang="en-US" altLang="ja-JP" sz="4400" dirty="0" smtClean="0"/>
              <a:t>23</a:t>
            </a:r>
            <a:r>
              <a:rPr lang="ja-JP" altLang="en-US" sz="4400" dirty="0" smtClean="0"/>
              <a:t>年、医療</a:t>
            </a:r>
            <a:r>
              <a:rPr lang="ja-JP" altLang="en-US" sz="4400" dirty="0"/>
              <a:t>制度審</a:t>
            </a:r>
            <a:r>
              <a:rPr lang="ja-JP" altLang="en-US" sz="4400" dirty="0" smtClean="0"/>
              <a:t>議会は「</a:t>
            </a:r>
            <a:r>
              <a:rPr lang="ja-JP" altLang="en-US" sz="4400" dirty="0"/>
              <a:t>医療機関の整備改善方策」</a:t>
            </a:r>
            <a:r>
              <a:rPr lang="ja-JP" altLang="en-US" sz="4400" dirty="0" smtClean="0"/>
              <a:t>を答申</a:t>
            </a:r>
            <a:endParaRPr lang="en-US" altLang="ja-JP" sz="4400" dirty="0" smtClean="0"/>
          </a:p>
          <a:p>
            <a:pPr>
              <a:defRPr/>
            </a:pPr>
            <a:r>
              <a:rPr lang="ja-JP" altLang="en-US" sz="4400" dirty="0" smtClean="0"/>
              <a:t>公的</a:t>
            </a:r>
            <a:r>
              <a:rPr lang="ja-JP" altLang="en-US" sz="4400" dirty="0"/>
              <a:t>医療機関を速やかに設置する</a:t>
            </a:r>
            <a:r>
              <a:rPr lang="ja-JP" altLang="en-US" sz="4400" dirty="0" smtClean="0"/>
              <a:t>こと、開業医</a:t>
            </a:r>
            <a:r>
              <a:rPr lang="ja-JP" altLang="en-US" sz="4400" dirty="0"/>
              <a:t>制度は、その長所を助長し欠陥を補正して公的医療機関の及ばない場合及びこれを必要としない対象に対する医療機関として存置する</a:t>
            </a:r>
            <a:r>
              <a:rPr lang="ja-JP" altLang="en-US" sz="4400" dirty="0" smtClean="0"/>
              <a:t>ことが答申された</a:t>
            </a:r>
            <a:endParaRPr lang="en-US" altLang="ja-JP" sz="44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sp>
        <p:nvSpPr>
          <p:cNvPr id="3" name="コンテンツ プレースホルダー 2"/>
          <p:cNvSpPr>
            <a:spLocks noGrp="1"/>
          </p:cNvSpPr>
          <p:nvPr>
            <p:ph idx="1"/>
          </p:nvPr>
        </p:nvSpPr>
        <p:spPr>
          <a:xfrm>
            <a:off x="0" y="0"/>
            <a:ext cx="9144000" cy="6858000"/>
          </a:xfrm>
        </p:spPr>
        <p:txBody>
          <a:bodyPr>
            <a:normAutofit/>
          </a:bodyPr>
          <a:lstStyle/>
          <a:p>
            <a:pPr>
              <a:defRPr/>
            </a:pPr>
            <a:r>
              <a:rPr lang="ja-JP" altLang="en-US" sz="4800" dirty="0"/>
              <a:t>医療法は、答申を踏まえ公的医療機関の制度を採用</a:t>
            </a:r>
          </a:p>
          <a:p>
            <a:pPr>
              <a:defRPr/>
            </a:pPr>
            <a:r>
              <a:rPr lang="ja-JP" altLang="en-US" sz="4800" dirty="0"/>
              <a:t>公的医療機関は「都道府県、市町村その他厚生大臣の定める者の開設する病院又は診療をいう」</a:t>
            </a:r>
          </a:p>
          <a:p>
            <a:pPr>
              <a:defRPr/>
            </a:pPr>
            <a:r>
              <a:rPr lang="ja-JP" altLang="en-US" sz="4800" dirty="0"/>
              <a:t>公的医療機関の設置に要する費用に対して国庫補助をなし得ることが</a:t>
            </a:r>
            <a:r>
              <a:rPr lang="ja-JP" altLang="en-US" sz="4800" dirty="0" smtClean="0"/>
              <a:t>定められた</a:t>
            </a:r>
            <a:endParaRPr lang="ja-JP" altLang="en-US" sz="4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25" y="-28575"/>
            <a:ext cx="9134475" cy="1143000"/>
          </a:xfrm>
        </p:spPr>
        <p:txBody>
          <a:bodyPr>
            <a:normAutofit/>
          </a:bodyPr>
          <a:lstStyle/>
          <a:p>
            <a:pPr algn="l">
              <a:defRPr/>
            </a:pPr>
            <a:r>
              <a:rPr lang="ja-JP" altLang="en-US" sz="6600" dirty="0"/>
              <a:t>公的医療機関の九</a:t>
            </a:r>
            <a:r>
              <a:rPr lang="ja-JP" altLang="en-US" sz="6600" dirty="0" smtClean="0"/>
              <a:t>原則</a:t>
            </a:r>
            <a:endParaRPr lang="ja-JP" altLang="en-US" sz="6600" dirty="0"/>
          </a:p>
        </p:txBody>
      </p:sp>
      <p:sp>
        <p:nvSpPr>
          <p:cNvPr id="3" name="コンテンツ プレースホルダー 2"/>
          <p:cNvSpPr>
            <a:spLocks noGrp="1"/>
          </p:cNvSpPr>
          <p:nvPr>
            <p:ph idx="1"/>
          </p:nvPr>
        </p:nvSpPr>
        <p:spPr>
          <a:xfrm>
            <a:off x="0" y="1052513"/>
            <a:ext cx="9144000" cy="5805487"/>
          </a:xfrm>
        </p:spPr>
        <p:txBody>
          <a:bodyPr>
            <a:normAutofit/>
          </a:bodyPr>
          <a:lstStyle/>
          <a:p>
            <a:pPr marL="514350" indent="-514350">
              <a:lnSpc>
                <a:spcPct val="80000"/>
              </a:lnSpc>
              <a:buFontTx/>
              <a:buAutoNum type="arabicPeriod"/>
              <a:defRPr/>
            </a:pPr>
            <a:r>
              <a:rPr lang="ja-JP" altLang="en-US" sz="2500">
                <a:latin typeface="Arial" charset="0"/>
                <a:ea typeface="ＭＳ Ｐゴシック" charset="0"/>
              </a:rPr>
              <a:t>普遍的且つ平等に利用し得るものであること。</a:t>
            </a:r>
          </a:p>
          <a:p>
            <a:pPr marL="514350" indent="-514350">
              <a:lnSpc>
                <a:spcPct val="80000"/>
              </a:lnSpc>
              <a:buFontTx/>
              <a:buAutoNum type="arabicPeriod"/>
              <a:defRPr/>
            </a:pPr>
            <a:r>
              <a:rPr lang="ja-JP" altLang="en-US" sz="2500">
                <a:latin typeface="Arial" charset="0"/>
                <a:ea typeface="ＭＳ Ｐゴシック" charset="0"/>
              </a:rPr>
              <a:t>常に適正な医療の実行が期待しうること。</a:t>
            </a:r>
          </a:p>
          <a:p>
            <a:pPr marL="514350" indent="-514350">
              <a:lnSpc>
                <a:spcPct val="80000"/>
              </a:lnSpc>
              <a:buFontTx/>
              <a:buAutoNum type="arabicPeriod"/>
              <a:defRPr/>
            </a:pPr>
            <a:r>
              <a:rPr lang="ja-JP" altLang="en-US" sz="2500">
                <a:latin typeface="Arial" charset="0"/>
                <a:ea typeface="ＭＳ Ｐゴシック" charset="0"/>
              </a:rPr>
              <a:t>医療費負担の軽減を期待しうること。</a:t>
            </a:r>
          </a:p>
          <a:p>
            <a:pPr marL="514350" indent="-514350">
              <a:lnSpc>
                <a:spcPct val="80000"/>
              </a:lnSpc>
              <a:buFontTx/>
              <a:buAutoNum type="arabicPeriod"/>
              <a:defRPr/>
            </a:pPr>
            <a:r>
              <a:rPr lang="ja-JP" altLang="en-US" sz="2500">
                <a:latin typeface="Arial" charset="0"/>
                <a:ea typeface="ＭＳ Ｐゴシック" charset="0"/>
              </a:rPr>
              <a:t>その経営主体は当該医療機関の経営が経済的変動によって左右されないような財政的基礎を有し、且つ今後必要に応じ公的医療機関を整備しうる能力（特に財政的な能力）を有する者であること。</a:t>
            </a:r>
          </a:p>
          <a:p>
            <a:pPr marL="514350" indent="-514350">
              <a:lnSpc>
                <a:spcPct val="80000"/>
              </a:lnSpc>
              <a:buFontTx/>
              <a:buAutoNum type="arabicPeriod"/>
              <a:defRPr/>
            </a:pPr>
            <a:r>
              <a:rPr lang="ja-JP" altLang="en-US" sz="2500">
                <a:latin typeface="Arial" charset="0"/>
                <a:ea typeface="ＭＳ Ｐゴシック" charset="0"/>
              </a:rPr>
              <a:t>当該医療機関の経営により生ずる利益をその医療機関の内容の改善のための用途以外に使用しないような経営主体であること。</a:t>
            </a:r>
          </a:p>
          <a:p>
            <a:pPr marL="514350" indent="-514350">
              <a:lnSpc>
                <a:spcPct val="80000"/>
              </a:lnSpc>
              <a:buFontTx/>
              <a:buAutoNum type="arabicPeriod"/>
              <a:defRPr/>
            </a:pPr>
            <a:r>
              <a:rPr lang="ja-JP" altLang="en-US" sz="2500">
                <a:latin typeface="Arial" charset="0"/>
                <a:ea typeface="ＭＳ Ｐゴシック" charset="0"/>
              </a:rPr>
              <a:t>社会保険制度と密接に連携協力し得ること。</a:t>
            </a:r>
          </a:p>
          <a:p>
            <a:pPr marL="514350" indent="-514350">
              <a:lnSpc>
                <a:spcPct val="80000"/>
              </a:lnSpc>
              <a:buFontTx/>
              <a:buAutoNum type="arabicPeriod"/>
              <a:defRPr/>
            </a:pPr>
            <a:r>
              <a:rPr lang="ja-JP" altLang="en-US" sz="2500">
                <a:latin typeface="Arial" charset="0"/>
                <a:ea typeface="ＭＳ Ｐゴシック" charset="0"/>
              </a:rPr>
              <a:t>医療と保健予防の一体的運営によって経営上、矛盾を来さないような経営主体であること</a:t>
            </a:r>
          </a:p>
          <a:p>
            <a:pPr marL="514350" indent="-514350">
              <a:lnSpc>
                <a:spcPct val="80000"/>
              </a:lnSpc>
              <a:buFontTx/>
              <a:buAutoNum type="arabicPeriod"/>
              <a:defRPr/>
            </a:pPr>
            <a:r>
              <a:rPr lang="ja-JP" altLang="en-US" sz="2500">
                <a:latin typeface="Arial" charset="0"/>
                <a:ea typeface="ＭＳ Ｐゴシック" charset="0"/>
              </a:rPr>
              <a:t>人事行務等に関し、他の公的医療機関と連携、交流が可能であること。</a:t>
            </a:r>
          </a:p>
          <a:p>
            <a:pPr marL="514350" indent="-514350">
              <a:lnSpc>
                <a:spcPct val="80000"/>
              </a:lnSpc>
              <a:buFontTx/>
              <a:buAutoNum type="arabicPeriod"/>
              <a:defRPr/>
            </a:pPr>
            <a:r>
              <a:rPr lang="ja-JP" altLang="en-US" sz="2500">
                <a:latin typeface="Arial" charset="0"/>
                <a:ea typeface="ＭＳ Ｐゴシック" charset="0"/>
              </a:rPr>
              <a:t>地方事情と遊離しないこと。</a:t>
            </a:r>
          </a:p>
          <a:p>
            <a:pPr marL="514350" indent="-514350">
              <a:lnSpc>
                <a:spcPct val="80000"/>
              </a:lnSpc>
              <a:defRPr/>
            </a:pPr>
            <a:endParaRPr lang="ja-JP" altLang="en-US" sz="2500">
              <a:latin typeface="Arial" charset="0"/>
              <a:ea typeface="ＭＳ Ｐゴシック"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813" y="0"/>
            <a:ext cx="9167813" cy="981075"/>
          </a:xfrm>
        </p:spPr>
        <p:txBody>
          <a:bodyPr>
            <a:normAutofit/>
          </a:bodyPr>
          <a:lstStyle/>
          <a:p>
            <a:pPr algn="l">
              <a:defRPr/>
            </a:pPr>
            <a:r>
              <a:rPr lang="ja-JP" altLang="en-US" sz="5400" dirty="0" smtClean="0"/>
              <a:t>国保直診病院の相次ぐ設立</a:t>
            </a:r>
            <a:endParaRPr lang="ja-JP" altLang="en-US" sz="5400" dirty="0"/>
          </a:p>
        </p:txBody>
      </p:sp>
      <p:sp>
        <p:nvSpPr>
          <p:cNvPr id="3" name="コンテンツ プレースホルダー 2"/>
          <p:cNvSpPr>
            <a:spLocks noGrp="1"/>
          </p:cNvSpPr>
          <p:nvPr>
            <p:ph idx="1"/>
          </p:nvPr>
        </p:nvSpPr>
        <p:spPr>
          <a:xfrm>
            <a:off x="0" y="981075"/>
            <a:ext cx="9144000" cy="5876925"/>
          </a:xfrm>
        </p:spPr>
        <p:txBody>
          <a:bodyPr>
            <a:normAutofit fontScale="92500"/>
          </a:bodyPr>
          <a:lstStyle/>
          <a:p>
            <a:pPr>
              <a:defRPr/>
            </a:pPr>
            <a:r>
              <a:rPr lang="ja-JP" altLang="en-US" sz="4400" dirty="0" smtClean="0"/>
              <a:t>戦後、国民健康保険事業</a:t>
            </a:r>
            <a:r>
              <a:rPr lang="ja-JP" altLang="en-US" sz="4400" dirty="0"/>
              <a:t>の診療報酬は安い</a:t>
            </a:r>
            <a:r>
              <a:rPr lang="ja-JP" altLang="en-US" sz="4400" dirty="0" smtClean="0"/>
              <a:t>ため開業医</a:t>
            </a:r>
            <a:r>
              <a:rPr lang="ja-JP" altLang="en-US" sz="4400" dirty="0"/>
              <a:t>に嫌われ</a:t>
            </a:r>
            <a:r>
              <a:rPr lang="ja-JP" altLang="en-US" sz="4400" dirty="0" smtClean="0"/>
              <a:t>、保険証はあっても医療はない状況となり、事業</a:t>
            </a:r>
            <a:r>
              <a:rPr lang="ja-JP" altLang="en-US" sz="4400" dirty="0"/>
              <a:t>中止に追い込まれる地域が</a:t>
            </a:r>
            <a:r>
              <a:rPr lang="ja-JP" altLang="en-US" sz="4400" dirty="0" smtClean="0"/>
              <a:t>続出</a:t>
            </a:r>
            <a:endParaRPr lang="en-US" altLang="ja-JP" sz="4400" dirty="0" smtClean="0"/>
          </a:p>
          <a:p>
            <a:pPr>
              <a:defRPr/>
            </a:pPr>
            <a:r>
              <a:rPr lang="ja-JP" altLang="en-US" sz="4400" dirty="0" smtClean="0"/>
              <a:t>国保が直接診病院</a:t>
            </a:r>
            <a:r>
              <a:rPr lang="ja-JP" altLang="en-US" sz="4400" dirty="0"/>
              <a:t>・施設を持つ組合は、被保険者自ら医療を行える強みから、事業を休止することなく続けられ、国保事業崩壊の</a:t>
            </a:r>
            <a:r>
              <a:rPr lang="ja-JP" altLang="en-US" sz="4400" dirty="0" smtClean="0"/>
              <a:t>防波堤の役割</a:t>
            </a:r>
            <a:r>
              <a:rPr lang="ja-JP" altLang="en-US" sz="4400" dirty="0"/>
              <a:t>を</a:t>
            </a:r>
            <a:r>
              <a:rPr lang="ja-JP" altLang="en-US" sz="4400" dirty="0" smtClean="0"/>
              <a:t>果たす</a:t>
            </a:r>
            <a:endParaRPr lang="ja-JP" altLang="en-US" sz="4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0"/>
            <a:ext cx="8229600" cy="836613"/>
          </a:xfrm>
        </p:spPr>
        <p:txBody>
          <a:bodyPr/>
          <a:lstStyle/>
          <a:p>
            <a:pPr algn="l">
              <a:defRPr/>
            </a:pPr>
            <a:r>
              <a:rPr lang="ja-JP" altLang="en-US" dirty="0" smtClean="0"/>
              <a:t>国保直診施設の推移</a:t>
            </a:r>
            <a:endParaRPr lang="ja-JP" altLang="en-US" dirty="0"/>
          </a:p>
        </p:txBody>
      </p:sp>
      <p:sp>
        <p:nvSpPr>
          <p:cNvPr id="82946" name="テキスト ボックス 4"/>
          <p:cNvSpPr txBox="1">
            <a:spLocks noChangeArrowheads="1"/>
          </p:cNvSpPr>
          <p:nvPr/>
        </p:nvSpPr>
        <p:spPr bwMode="auto">
          <a:xfrm>
            <a:off x="755650" y="6453188"/>
            <a:ext cx="727233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solidFill>
                  <a:srgbClr val="000000"/>
                </a:solidFill>
              </a:rPr>
              <a:t>吉澤國雄</a:t>
            </a:r>
            <a:r>
              <a:rPr lang="en-US" altLang="ja-JP" sz="1800">
                <a:solidFill>
                  <a:srgbClr val="000000"/>
                </a:solidFill>
              </a:rPr>
              <a:t>『</a:t>
            </a:r>
            <a:r>
              <a:rPr lang="ja-JP" altLang="en-US" sz="1800">
                <a:solidFill>
                  <a:srgbClr val="000000"/>
                </a:solidFill>
              </a:rPr>
              <a:t>検証地域医療　国民健康保険と保健予防活動の成果</a:t>
            </a:r>
            <a:r>
              <a:rPr lang="en-US" altLang="ja-JP" sz="1800">
                <a:solidFill>
                  <a:srgbClr val="000000"/>
                </a:solidFill>
              </a:rPr>
              <a:t>』30</a:t>
            </a:r>
            <a:r>
              <a:rPr lang="ja-JP" altLang="en-US" sz="1800">
                <a:solidFill>
                  <a:srgbClr val="000000"/>
                </a:solidFill>
              </a:rPr>
              <a:t>頁</a:t>
            </a:r>
          </a:p>
        </p:txBody>
      </p:sp>
      <p:sp>
        <p:nvSpPr>
          <p:cNvPr id="6" name="コンテンツ プレースホルダー 5"/>
          <p:cNvSpPr>
            <a:spLocks noGrp="1"/>
          </p:cNvSpPr>
          <p:nvPr>
            <p:ph idx="1"/>
          </p:nvPr>
        </p:nvSpPr>
        <p:spPr/>
        <p:txBody>
          <a:bodyPr/>
          <a:lstStyle/>
          <a:p>
            <a:pPr>
              <a:defRPr/>
            </a:pPr>
            <a:endParaRPr lang="ja-JP" altLang="en-US"/>
          </a:p>
        </p:txBody>
      </p:sp>
      <p:graphicFrame>
        <p:nvGraphicFramePr>
          <p:cNvPr id="82948" name="オブジェクト 9"/>
          <p:cNvGraphicFramePr>
            <a:graphicFrameLocks noChangeAspect="1"/>
          </p:cNvGraphicFramePr>
          <p:nvPr/>
        </p:nvGraphicFramePr>
        <p:xfrm>
          <a:off x="468313" y="1052513"/>
          <a:ext cx="7999412" cy="5113337"/>
        </p:xfrm>
        <a:graphic>
          <a:graphicData uri="http://schemas.openxmlformats.org/presentationml/2006/ole">
            <mc:AlternateContent xmlns:mc="http://schemas.openxmlformats.org/markup-compatibility/2006">
              <mc:Choice xmlns:v="urn:schemas-microsoft-com:vml" Requires="v">
                <p:oleObj spid="_x0000_s82951" name="ワークシート" r:id="rId4" imgW="2120900" imgH="1358900" progId="Excel.Sheet.12">
                  <p:embed/>
                </p:oleObj>
              </mc:Choice>
              <mc:Fallback>
                <p:oleObj name="ワークシート" r:id="rId4" imgW="2120900" imgH="1358900" progId="Excel.Sheet.12">
                  <p:embed/>
                  <p:pic>
                    <p:nvPicPr>
                      <p:cNvPr id="0" name="オブジェクト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052513"/>
                        <a:ext cx="7999412" cy="5113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916113"/>
          </a:xfrm>
        </p:spPr>
        <p:txBody>
          <a:bodyPr>
            <a:noAutofit/>
          </a:bodyPr>
          <a:lstStyle/>
          <a:p>
            <a:pPr algn="l">
              <a:defRPr/>
            </a:pPr>
            <a:r>
              <a:rPr lang="ja-JP" altLang="en-US" sz="6600" dirty="0"/>
              <a:t>国保</a:t>
            </a:r>
            <a:r>
              <a:rPr lang="ja-JP" altLang="en-US" sz="6600" dirty="0" smtClean="0"/>
              <a:t>病院・診療所新設を</a:t>
            </a:r>
            <a:r>
              <a:rPr lang="en-US" altLang="ja-JP" sz="6600" dirty="0" smtClean="0"/>
              <a:t/>
            </a:r>
            <a:br>
              <a:rPr lang="en-US" altLang="ja-JP" sz="6600" dirty="0" smtClean="0"/>
            </a:br>
            <a:r>
              <a:rPr lang="ja-JP" altLang="en-US" sz="6600" dirty="0" smtClean="0"/>
              <a:t>支えた医師過剰</a:t>
            </a:r>
            <a:endParaRPr lang="ja-JP" altLang="en-US" sz="6600" dirty="0"/>
          </a:p>
        </p:txBody>
      </p:sp>
      <p:sp>
        <p:nvSpPr>
          <p:cNvPr id="3" name="コンテンツ プレースホルダー 2"/>
          <p:cNvSpPr>
            <a:spLocks noGrp="1"/>
          </p:cNvSpPr>
          <p:nvPr>
            <p:ph idx="1"/>
          </p:nvPr>
        </p:nvSpPr>
        <p:spPr>
          <a:xfrm>
            <a:off x="0" y="1989138"/>
            <a:ext cx="9144000" cy="4868862"/>
          </a:xfrm>
        </p:spPr>
        <p:txBody>
          <a:bodyPr>
            <a:noAutofit/>
          </a:bodyPr>
          <a:lstStyle/>
          <a:p>
            <a:pPr>
              <a:defRPr/>
            </a:pPr>
            <a:r>
              <a:rPr lang="ja-JP" altLang="en-US" sz="4400" dirty="0"/>
              <a:t>国保直診病院・診療所が増えた要因の一つに</a:t>
            </a:r>
            <a:r>
              <a:rPr lang="ja-JP" altLang="en-US" sz="4400" dirty="0" smtClean="0"/>
              <a:t>、医師</a:t>
            </a:r>
            <a:r>
              <a:rPr lang="ja-JP" altLang="en-US" sz="4400" dirty="0"/>
              <a:t>の雇用が容易であったこと</a:t>
            </a:r>
            <a:r>
              <a:rPr lang="ja-JP" altLang="en-US" sz="4400" dirty="0" smtClean="0"/>
              <a:t>がある</a:t>
            </a:r>
            <a:endParaRPr lang="en-US" altLang="ja-JP" sz="4400" dirty="0" smtClean="0"/>
          </a:p>
          <a:p>
            <a:pPr>
              <a:defRPr/>
            </a:pPr>
            <a:r>
              <a:rPr lang="ja-JP" altLang="en-US" sz="4400" dirty="0" smtClean="0"/>
              <a:t>敗戦</a:t>
            </a:r>
            <a:r>
              <a:rPr lang="ja-JP" altLang="en-US" sz="4400" dirty="0"/>
              <a:t>で、外地の軍医や開業医が内地に引き揚げて来たことに加え、医専の卒業生が卒業し</a:t>
            </a:r>
            <a:r>
              <a:rPr lang="ja-JP" altLang="en-US" sz="4400" dirty="0" smtClean="0"/>
              <a:t>、医療</a:t>
            </a:r>
            <a:r>
              <a:rPr lang="ja-JP" altLang="en-US" sz="4400" dirty="0"/>
              <a:t>の現場に</a:t>
            </a:r>
            <a:r>
              <a:rPr lang="ja-JP" altLang="en-US" sz="4400" dirty="0" smtClean="0"/>
              <a:t>参入し、医師が過剰になった</a:t>
            </a:r>
            <a:endParaRPr lang="ja-JP" altLang="en-US" sz="4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875" y="0"/>
            <a:ext cx="8229600" cy="836613"/>
          </a:xfrm>
        </p:spPr>
        <p:txBody>
          <a:bodyPr/>
          <a:lstStyle/>
          <a:p>
            <a:pPr algn="l">
              <a:defRPr/>
            </a:pPr>
            <a:r>
              <a:rPr lang="ja-JP" altLang="en-US" dirty="0" smtClean="0"/>
              <a:t>戦前戦後の医師数の推移</a:t>
            </a:r>
            <a:endParaRPr lang="ja-JP" altLang="en-US" dirty="0"/>
          </a:p>
        </p:txBody>
      </p:sp>
      <p:sp>
        <p:nvSpPr>
          <p:cNvPr id="3" name="コンテンツ プレースホルダー 2"/>
          <p:cNvSpPr>
            <a:spLocks noGrp="1"/>
          </p:cNvSpPr>
          <p:nvPr>
            <p:ph idx="1"/>
          </p:nvPr>
        </p:nvSpPr>
        <p:spPr/>
        <p:txBody>
          <a:bodyPr/>
          <a:lstStyle/>
          <a:p>
            <a:pPr>
              <a:defRPr/>
            </a:pPr>
            <a:endParaRPr lang="ja-JP" altLang="en-US"/>
          </a:p>
        </p:txBody>
      </p:sp>
      <p:graphicFrame>
        <p:nvGraphicFramePr>
          <p:cNvPr id="84995" name="グラフ 3"/>
          <p:cNvGraphicFramePr>
            <a:graphicFrameLocks/>
          </p:cNvGraphicFramePr>
          <p:nvPr/>
        </p:nvGraphicFramePr>
        <p:xfrm>
          <a:off x="-50800" y="1074738"/>
          <a:ext cx="9245600" cy="5429250"/>
        </p:xfrm>
        <a:graphic>
          <a:graphicData uri="http://schemas.openxmlformats.org/presentationml/2006/ole">
            <mc:AlternateContent xmlns:mc="http://schemas.openxmlformats.org/markup-compatibility/2006">
              <mc:Choice xmlns:v="urn:schemas-microsoft-com:vml" Requires="v">
                <p:oleObj spid="_x0000_s84999" name="グラフ" r:id="rId4" imgW="9240772" imgH="5431087" progId="Excel.Chart.8">
                  <p:embed/>
                </p:oleObj>
              </mc:Choice>
              <mc:Fallback>
                <p:oleObj name="グラフ" r:id="rId4" imgW="9240772" imgH="5431087" progId="Excel.Chart.8">
                  <p:embed/>
                  <p:pic>
                    <p:nvPicPr>
                      <p:cNvPr id="0" name="グラフ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074738"/>
                        <a:ext cx="9245600" cy="542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84996" name="テキスト ボックス 4"/>
          <p:cNvSpPr txBox="1">
            <a:spLocks noChangeArrowheads="1"/>
          </p:cNvSpPr>
          <p:nvPr/>
        </p:nvSpPr>
        <p:spPr bwMode="auto">
          <a:xfrm>
            <a:off x="6156325" y="6524625"/>
            <a:ext cx="29876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厚生省「医制百年」データ</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2971800"/>
          </a:xfrm>
        </p:spPr>
        <p:txBody>
          <a:bodyPr/>
          <a:lstStyle/>
          <a:p>
            <a:pPr algn="l">
              <a:defRPr/>
            </a:pPr>
            <a:r>
              <a:rPr lang="ja-JP" altLang="en-US" sz="8000" dirty="0" smtClean="0"/>
              <a:t>自治体病院の歴史</a:t>
            </a:r>
            <a:r>
              <a:rPr lang="en-US" altLang="ja-JP" sz="8000" dirty="0" smtClean="0"/>
              <a:t/>
            </a:r>
            <a:br>
              <a:rPr lang="en-US" altLang="ja-JP" sz="8000" dirty="0" smtClean="0"/>
            </a:br>
            <a:r>
              <a:rPr lang="ja-JP" altLang="en-US" sz="5400" dirty="0" smtClean="0"/>
              <a:t>ー住民医療の歩みとこれから</a:t>
            </a:r>
            <a:endParaRPr lang="ja-JP" altLang="en-US" sz="5400" dirty="0"/>
          </a:p>
        </p:txBody>
      </p:sp>
      <p:sp>
        <p:nvSpPr>
          <p:cNvPr id="3" name="コンテンツ プレースホルダー 2"/>
          <p:cNvSpPr>
            <a:spLocks noGrp="1"/>
          </p:cNvSpPr>
          <p:nvPr>
            <p:ph idx="1"/>
          </p:nvPr>
        </p:nvSpPr>
        <p:spPr>
          <a:xfrm>
            <a:off x="-11113" y="2743200"/>
            <a:ext cx="9155113" cy="4114800"/>
          </a:xfrm>
        </p:spPr>
        <p:txBody>
          <a:bodyPr>
            <a:normAutofit fontScale="92500"/>
          </a:bodyPr>
          <a:lstStyle/>
          <a:p>
            <a:pPr>
              <a:defRPr/>
            </a:pPr>
            <a:r>
              <a:rPr lang="ja-JP" altLang="en-US" sz="4400" dirty="0" smtClean="0"/>
              <a:t>４年をかけて明治維新以降の地域医療の歴史を整理</a:t>
            </a:r>
            <a:endParaRPr lang="en-US" altLang="ja-JP" sz="4400" dirty="0" smtClean="0"/>
          </a:p>
          <a:p>
            <a:pPr>
              <a:defRPr/>
            </a:pPr>
            <a:r>
              <a:rPr lang="ja-JP" altLang="en-US" sz="4400" dirty="0" smtClean="0"/>
              <a:t>自治体病院で働くことに誇りをもたせてくれる本という評価をいただいている</a:t>
            </a:r>
            <a:endParaRPr lang="en-US" altLang="ja-JP" sz="4400" dirty="0" smtClean="0"/>
          </a:p>
          <a:p>
            <a:pPr>
              <a:defRPr/>
            </a:pPr>
            <a:r>
              <a:rPr lang="ja-JP" altLang="en-US" sz="4400" dirty="0" smtClean="0"/>
              <a:t>ぜひ全国の自治体病院で購入いただきたい</a:t>
            </a:r>
            <a:endParaRPr lang="ja-JP" altLang="en-US" sz="4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400" y="31750"/>
            <a:ext cx="8229600" cy="1143000"/>
          </a:xfrm>
        </p:spPr>
        <p:txBody>
          <a:bodyPr>
            <a:normAutofit/>
          </a:bodyPr>
          <a:lstStyle/>
          <a:p>
            <a:pPr algn="l">
              <a:defRPr/>
            </a:pPr>
            <a:r>
              <a:rPr lang="ja-JP" altLang="en-US" sz="6600" dirty="0" smtClean="0"/>
              <a:t>国民皆保険の達成</a:t>
            </a:r>
            <a:endParaRPr lang="ja-JP" altLang="en-US" sz="6600" dirty="0"/>
          </a:p>
        </p:txBody>
      </p:sp>
      <p:sp>
        <p:nvSpPr>
          <p:cNvPr id="3" name="コンテンツ プレースホルダー 2"/>
          <p:cNvSpPr>
            <a:spLocks noGrp="1"/>
          </p:cNvSpPr>
          <p:nvPr>
            <p:ph idx="1"/>
          </p:nvPr>
        </p:nvSpPr>
        <p:spPr>
          <a:xfrm>
            <a:off x="0" y="1412875"/>
            <a:ext cx="9144000" cy="5445125"/>
          </a:xfrm>
        </p:spPr>
        <p:txBody>
          <a:bodyPr>
            <a:noAutofit/>
          </a:bodyPr>
          <a:lstStyle/>
          <a:p>
            <a:pPr>
              <a:defRPr/>
            </a:pPr>
            <a:r>
              <a:rPr lang="ja-JP" altLang="en-US" sz="4800" dirty="0" smtClean="0"/>
              <a:t>昭和</a:t>
            </a:r>
            <a:r>
              <a:rPr lang="en-US" altLang="ja-JP" sz="4800" dirty="0" smtClean="0"/>
              <a:t>36</a:t>
            </a:r>
            <a:r>
              <a:rPr lang="ja-JP" altLang="en-US" sz="4800" dirty="0" smtClean="0"/>
              <a:t>年４月</a:t>
            </a:r>
            <a:r>
              <a:rPr lang="ja-JP" altLang="en-US" sz="4800" dirty="0"/>
              <a:t>、横浜・名古屋・京都・</a:t>
            </a:r>
            <a:r>
              <a:rPr lang="ja-JP" altLang="en-US" sz="4800" dirty="0" smtClean="0"/>
              <a:t>大阪など都市部の自治体において国民健康保険制度が実施される</a:t>
            </a:r>
            <a:endParaRPr lang="en-US" altLang="ja-JP" sz="4800" dirty="0" smtClean="0"/>
          </a:p>
          <a:p>
            <a:pPr>
              <a:defRPr/>
            </a:pPr>
            <a:r>
              <a:rPr lang="ja-JP" altLang="en-US" sz="4800" dirty="0" smtClean="0"/>
              <a:t>国民</a:t>
            </a:r>
            <a:r>
              <a:rPr lang="ja-JP" altLang="en-US" sz="4800" dirty="0"/>
              <a:t>皆保険</a:t>
            </a:r>
            <a:r>
              <a:rPr lang="ja-JP" altLang="en-US" sz="4800" dirty="0" smtClean="0"/>
              <a:t>の</a:t>
            </a:r>
            <a:r>
              <a:rPr lang="ja-JP" altLang="en-US" sz="4800" dirty="0"/>
              <a:t>達成</a:t>
            </a:r>
            <a:r>
              <a:rPr lang="ja-JP" altLang="en-US" sz="4800" dirty="0" smtClean="0"/>
              <a:t>を契機に日本の医療の流れが大きく変わる</a:t>
            </a:r>
            <a:endParaRPr lang="ja-JP" altLang="en-US" sz="4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88" y="0"/>
            <a:ext cx="8229600" cy="1143000"/>
          </a:xfrm>
        </p:spPr>
        <p:txBody>
          <a:bodyPr>
            <a:normAutofit/>
          </a:bodyPr>
          <a:lstStyle/>
          <a:p>
            <a:pPr algn="l">
              <a:defRPr/>
            </a:pPr>
            <a:r>
              <a:rPr lang="ja-JP" altLang="en-US" sz="6600" dirty="0" smtClean="0"/>
              <a:t>私的医療機関の伸張</a:t>
            </a:r>
            <a:endParaRPr lang="ja-JP" altLang="en-US" sz="6600" dirty="0"/>
          </a:p>
        </p:txBody>
      </p:sp>
      <p:sp>
        <p:nvSpPr>
          <p:cNvPr id="3" name="コンテンツ プレースホルダー 2"/>
          <p:cNvSpPr>
            <a:spLocks noGrp="1"/>
          </p:cNvSpPr>
          <p:nvPr>
            <p:ph idx="1"/>
          </p:nvPr>
        </p:nvSpPr>
        <p:spPr>
          <a:xfrm>
            <a:off x="4763" y="1268413"/>
            <a:ext cx="9139237" cy="5589587"/>
          </a:xfrm>
        </p:spPr>
        <p:txBody>
          <a:bodyPr>
            <a:normAutofit/>
          </a:bodyPr>
          <a:lstStyle/>
          <a:p>
            <a:pPr>
              <a:defRPr/>
            </a:pPr>
            <a:r>
              <a:rPr lang="ja-JP" altLang="en-US" sz="4400" dirty="0" smtClean="0"/>
              <a:t>昭和</a:t>
            </a:r>
            <a:r>
              <a:rPr lang="en-US" altLang="ja-JP" sz="4400" dirty="0"/>
              <a:t>32</a:t>
            </a:r>
            <a:r>
              <a:rPr lang="ja-JP" altLang="en-US" sz="4400" dirty="0"/>
              <a:t>年に、武見太郎が日本医師会の会長に就任</a:t>
            </a:r>
          </a:p>
          <a:p>
            <a:pPr>
              <a:defRPr/>
            </a:pPr>
            <a:r>
              <a:rPr lang="ja-JP" altLang="en-US" sz="4400" dirty="0"/>
              <a:t>武見会長は、官僚に対する不信感が強く、厚生省に敵対的な行動を取る</a:t>
            </a:r>
          </a:p>
          <a:p>
            <a:pPr>
              <a:defRPr/>
            </a:pPr>
            <a:r>
              <a:rPr lang="ja-JP" altLang="en-US" sz="4400" dirty="0"/>
              <a:t>武見会長</a:t>
            </a:r>
            <a:r>
              <a:rPr lang="ja-JP" altLang="en-US" sz="4400" dirty="0" smtClean="0"/>
              <a:t>は、私的医療機関が有利な政策誘導を進める</a:t>
            </a:r>
            <a:endParaRPr lang="ja-JP" altLang="en-US" sz="4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338" y="0"/>
            <a:ext cx="9110662" cy="1143000"/>
          </a:xfrm>
        </p:spPr>
        <p:txBody>
          <a:bodyPr>
            <a:normAutofit fontScale="90000"/>
          </a:bodyPr>
          <a:lstStyle/>
          <a:p>
            <a:pPr algn="l">
              <a:defRPr/>
            </a:pPr>
            <a:r>
              <a:rPr lang="ja-JP" altLang="en-US" sz="5400" dirty="0" smtClean="0"/>
              <a:t>昭和</a:t>
            </a:r>
            <a:r>
              <a:rPr lang="en-US" altLang="ja-JP" sz="5400" dirty="0" smtClean="0"/>
              <a:t>38</a:t>
            </a:r>
            <a:r>
              <a:rPr lang="ja-JP" altLang="en-US" sz="5400" dirty="0" smtClean="0"/>
              <a:t>年医療</a:t>
            </a:r>
            <a:r>
              <a:rPr lang="ja-JP" altLang="en-US" sz="5400" dirty="0"/>
              <a:t>制度</a:t>
            </a:r>
            <a:r>
              <a:rPr lang="ja-JP" altLang="en-US" sz="5400" dirty="0" smtClean="0"/>
              <a:t>調査会答申</a:t>
            </a:r>
            <a:endParaRPr lang="ja-JP" altLang="en-US" sz="5400" dirty="0"/>
          </a:p>
        </p:txBody>
      </p:sp>
      <p:sp>
        <p:nvSpPr>
          <p:cNvPr id="3" name="コンテンツ プレースホルダー 2"/>
          <p:cNvSpPr>
            <a:spLocks noGrp="1"/>
          </p:cNvSpPr>
          <p:nvPr>
            <p:ph idx="1"/>
          </p:nvPr>
        </p:nvSpPr>
        <p:spPr>
          <a:xfrm>
            <a:off x="0" y="1052513"/>
            <a:ext cx="9144000" cy="5805487"/>
          </a:xfrm>
        </p:spPr>
        <p:txBody>
          <a:bodyPr>
            <a:normAutofit/>
          </a:bodyPr>
          <a:lstStyle/>
          <a:p>
            <a:pPr>
              <a:defRPr/>
            </a:pPr>
            <a:r>
              <a:rPr lang="ja-JP" altLang="en-US" sz="4400" dirty="0" smtClean="0"/>
              <a:t>開業医</a:t>
            </a:r>
            <a:r>
              <a:rPr lang="ja-JP" altLang="en-US" sz="4400" dirty="0"/>
              <a:t>を主軸とした医療体系の強化の方向性が強い答申が</a:t>
            </a:r>
            <a:r>
              <a:rPr lang="ja-JP" altLang="en-US" sz="4400" dirty="0" smtClean="0"/>
              <a:t>なされる</a:t>
            </a:r>
            <a:endParaRPr lang="en-US" altLang="ja-JP" sz="4400" dirty="0" smtClean="0"/>
          </a:p>
          <a:p>
            <a:pPr>
              <a:defRPr/>
            </a:pPr>
            <a:r>
              <a:rPr lang="ja-JP" altLang="en-US" sz="4400" dirty="0" smtClean="0"/>
              <a:t>「公的な資本による医療施設は、原則として開放型として地域の医師・歯科医師の利用に供するとともに、医療水準の向上に協力すべきであり、</a:t>
            </a:r>
            <a:r>
              <a:rPr lang="ja-JP" altLang="en-US" sz="4400" u="sng" dirty="0" smtClean="0"/>
              <a:t>原則として外来診療を行わないことにすることが望ましい</a:t>
            </a:r>
            <a:r>
              <a:rPr lang="ja-JP" altLang="en-US" sz="4400" dirty="0" smtClean="0"/>
              <a:t>」</a:t>
            </a:r>
            <a:endParaRPr lang="ja-JP" altLang="en-US" sz="4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a:xfrm>
            <a:off x="0" y="0"/>
            <a:ext cx="8229600" cy="836613"/>
          </a:xfrm>
        </p:spPr>
        <p:txBody>
          <a:bodyPr/>
          <a:lstStyle/>
          <a:p>
            <a:pPr algn="l">
              <a:defRPr/>
            </a:pPr>
            <a:r>
              <a:rPr lang="ja-JP" altLang="en-US" sz="3600">
                <a:latin typeface="Arial" charset="0"/>
                <a:ea typeface="ＭＳ Ｐゴシック" charset="0"/>
              </a:rPr>
              <a:t>医療費</a:t>
            </a:r>
            <a:r>
              <a:rPr lang="en-US" altLang="ja-JP" sz="3600">
                <a:latin typeface="Arial" charset="0"/>
                <a:ea typeface="ＭＳ Ｐゴシック" charset="0"/>
              </a:rPr>
              <a:t>1</a:t>
            </a:r>
            <a:r>
              <a:rPr lang="ja-JP" altLang="en-US" sz="3600">
                <a:latin typeface="Arial" charset="0"/>
                <a:ea typeface="ＭＳ Ｐゴシック" charset="0"/>
              </a:rPr>
              <a:t>件当たりの寄与度</a:t>
            </a:r>
          </a:p>
        </p:txBody>
      </p:sp>
      <p:pic>
        <p:nvPicPr>
          <p:cNvPr id="65539"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113" y="981075"/>
            <a:ext cx="9148762" cy="5400675"/>
          </a:xfrm>
        </p:spPr>
      </p:pic>
      <p:sp>
        <p:nvSpPr>
          <p:cNvPr id="89091" name="テキスト ボックス 2"/>
          <p:cNvSpPr txBox="1">
            <a:spLocks noChangeArrowheads="1"/>
          </p:cNvSpPr>
          <p:nvPr/>
        </p:nvSpPr>
        <p:spPr bwMode="auto">
          <a:xfrm>
            <a:off x="2843213" y="6410325"/>
            <a:ext cx="6121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厚生労働省「</a:t>
            </a:r>
            <a:r>
              <a:rPr lang="zh-TW" altLang="en-US" sz="1800"/>
              <a:t>社会医療診療行為別調査</a:t>
            </a:r>
            <a:r>
              <a:rPr lang="ja-JP" altLang="en-US" sz="1800"/>
              <a:t>」より作成</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143000"/>
          </a:xfrm>
        </p:spPr>
        <p:txBody>
          <a:bodyPr>
            <a:normAutofit/>
          </a:bodyPr>
          <a:lstStyle/>
          <a:p>
            <a:pPr algn="l">
              <a:defRPr/>
            </a:pPr>
            <a:r>
              <a:rPr lang="ja-JP" altLang="en-US" sz="6000" dirty="0" smtClean="0"/>
              <a:t>公的病院の病床規制</a:t>
            </a:r>
            <a:endParaRPr lang="ja-JP" altLang="en-US" sz="6000" dirty="0"/>
          </a:p>
        </p:txBody>
      </p:sp>
      <p:sp>
        <p:nvSpPr>
          <p:cNvPr id="3" name="コンテンツ プレースホルダー 2"/>
          <p:cNvSpPr>
            <a:spLocks noGrp="1"/>
          </p:cNvSpPr>
          <p:nvPr>
            <p:ph idx="1"/>
          </p:nvPr>
        </p:nvSpPr>
        <p:spPr>
          <a:xfrm>
            <a:off x="0" y="1052513"/>
            <a:ext cx="9144000" cy="5805487"/>
          </a:xfrm>
        </p:spPr>
        <p:txBody>
          <a:bodyPr>
            <a:normAutofit/>
          </a:bodyPr>
          <a:lstStyle/>
          <a:p>
            <a:pPr>
              <a:defRPr/>
            </a:pPr>
            <a:r>
              <a:rPr lang="ja-JP" altLang="en-US" sz="4400" dirty="0" smtClean="0"/>
              <a:t>昭和</a:t>
            </a:r>
            <a:r>
              <a:rPr lang="en-US" altLang="ja-JP" sz="4400" dirty="0" smtClean="0"/>
              <a:t>37</a:t>
            </a:r>
            <a:r>
              <a:rPr lang="ja-JP" altLang="en-US" sz="4400" dirty="0" smtClean="0"/>
              <a:t>年、</a:t>
            </a:r>
            <a:r>
              <a:rPr lang="ja-JP" altLang="en-US" sz="4400" dirty="0"/>
              <a:t>「公的性格を有する病院の開設等を規制し医療機関の地域的偏在を防止するとともにその計画的整備を図ることを目的とする医療法の一部改正法案」が議員提出法案として可決</a:t>
            </a:r>
            <a:r>
              <a:rPr lang="ja-JP" altLang="en-US" sz="4400" dirty="0" smtClean="0"/>
              <a:t>成立</a:t>
            </a:r>
            <a:endParaRPr lang="en-US" altLang="ja-JP" sz="4400" dirty="0" smtClean="0"/>
          </a:p>
          <a:p>
            <a:pPr>
              <a:defRPr/>
            </a:pPr>
            <a:r>
              <a:rPr lang="ja-JP" altLang="en-US" sz="4400" dirty="0" smtClean="0"/>
              <a:t>法律</a:t>
            </a:r>
            <a:r>
              <a:rPr lang="ja-JP" altLang="en-US" sz="4400" dirty="0"/>
              <a:t>は</a:t>
            </a:r>
            <a:r>
              <a:rPr lang="ja-JP" altLang="en-US" sz="4400" dirty="0" smtClean="0"/>
              <a:t>、自治体病院を含む公的病院の病床を規制するものであった</a:t>
            </a:r>
            <a:endParaRPr lang="en-US" altLang="ja-JP" sz="44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229600" cy="1143000"/>
          </a:xfrm>
        </p:spPr>
        <p:txBody>
          <a:bodyPr/>
          <a:lstStyle/>
          <a:p>
            <a:pPr algn="l">
              <a:defRPr/>
            </a:pPr>
            <a:r>
              <a:rPr lang="ja-JP" altLang="en-US" sz="6000" dirty="0" smtClean="0"/>
              <a:t>私的病院の伸張</a:t>
            </a:r>
            <a:endParaRPr lang="ja-JP" altLang="en-US" sz="6000" dirty="0"/>
          </a:p>
        </p:txBody>
      </p:sp>
      <p:sp>
        <p:nvSpPr>
          <p:cNvPr id="3" name="コンテンツ プレースホルダー 2"/>
          <p:cNvSpPr>
            <a:spLocks noGrp="1"/>
          </p:cNvSpPr>
          <p:nvPr>
            <p:ph idx="1"/>
          </p:nvPr>
        </p:nvSpPr>
        <p:spPr>
          <a:xfrm>
            <a:off x="33338" y="1219200"/>
            <a:ext cx="9110662" cy="5638800"/>
          </a:xfrm>
        </p:spPr>
        <p:txBody>
          <a:bodyPr/>
          <a:lstStyle/>
          <a:p>
            <a:pPr>
              <a:defRPr/>
            </a:pPr>
            <a:r>
              <a:rPr lang="ja-JP" altLang="en-US" sz="4400" dirty="0" smtClean="0"/>
              <a:t>公的病院が病床規制を受ける一方、私的医療機関は職業選択の自由を論拠に規制の対象外とされた</a:t>
            </a:r>
            <a:endParaRPr lang="en-US" altLang="ja-JP" sz="4400" dirty="0" smtClean="0"/>
          </a:p>
          <a:p>
            <a:pPr>
              <a:defRPr/>
            </a:pPr>
            <a:r>
              <a:rPr lang="ja-JP" altLang="en-US" sz="4400" dirty="0" smtClean="0"/>
              <a:t>私的病院は、開業医が病院を新たに開設し、病院の規模を拡大するという形で増加</a:t>
            </a:r>
            <a:endParaRPr lang="en-US" altLang="ja-JP" sz="4400" dirty="0" smtClean="0"/>
          </a:p>
          <a:p>
            <a:pPr>
              <a:defRPr/>
            </a:pPr>
            <a:endParaRPr lang="ja-JP" altLang="en-US" sz="4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765175"/>
          </a:xfrm>
        </p:spPr>
        <p:txBody>
          <a:bodyPr/>
          <a:lstStyle/>
          <a:p>
            <a:pPr algn="l">
              <a:defRPr/>
            </a:pPr>
            <a:r>
              <a:rPr lang="ja-JP" altLang="en-US" sz="4000" dirty="0" smtClean="0"/>
              <a:t>自治体病院と民間病院の数</a:t>
            </a:r>
            <a:endParaRPr lang="ja-JP" altLang="en-US" sz="4000" dirty="0"/>
          </a:p>
        </p:txBody>
      </p:sp>
      <p:sp>
        <p:nvSpPr>
          <p:cNvPr id="3" name="コンテンツ プレースホルダー 2"/>
          <p:cNvSpPr>
            <a:spLocks noGrp="1"/>
          </p:cNvSpPr>
          <p:nvPr>
            <p:ph idx="1"/>
          </p:nvPr>
        </p:nvSpPr>
        <p:spPr/>
        <p:txBody>
          <a:bodyPr/>
          <a:lstStyle/>
          <a:p>
            <a:pPr>
              <a:defRPr/>
            </a:pPr>
            <a:endParaRPr lang="ja-JP" altLang="en-US"/>
          </a:p>
        </p:txBody>
      </p:sp>
      <p:graphicFrame>
        <p:nvGraphicFramePr>
          <p:cNvPr id="92163" name="グラフ 3"/>
          <p:cNvGraphicFramePr>
            <a:graphicFrameLocks/>
          </p:cNvGraphicFramePr>
          <p:nvPr/>
        </p:nvGraphicFramePr>
        <p:xfrm>
          <a:off x="-52388" y="714375"/>
          <a:ext cx="9247188" cy="5718175"/>
        </p:xfrm>
        <a:graphic>
          <a:graphicData uri="http://schemas.openxmlformats.org/presentationml/2006/ole">
            <mc:AlternateContent xmlns:mc="http://schemas.openxmlformats.org/markup-compatibility/2006">
              <mc:Choice xmlns:v="urn:schemas-microsoft-com:vml" Requires="v">
                <p:oleObj spid="_x0000_s92167" name="グラフ" r:id="rId4" imgW="9246868" imgH="5717575" progId="Excel.Chart.8">
                  <p:embed/>
                </p:oleObj>
              </mc:Choice>
              <mc:Fallback>
                <p:oleObj name="グラフ" r:id="rId4" imgW="9246868" imgH="5717575" progId="Excel.Chart.8">
                  <p:embed/>
                  <p:pic>
                    <p:nvPicPr>
                      <p:cNvPr id="0" name="グラフ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8" y="714375"/>
                        <a:ext cx="9247188" cy="571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92164" name="テキスト ボックス 4"/>
          <p:cNvSpPr txBox="1">
            <a:spLocks noChangeArrowheads="1"/>
          </p:cNvSpPr>
          <p:nvPr/>
        </p:nvSpPr>
        <p:spPr bwMode="auto">
          <a:xfrm>
            <a:off x="1547813" y="6453188"/>
            <a:ext cx="73453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solidFill>
                  <a:srgbClr val="000000"/>
                </a:solidFill>
              </a:rPr>
              <a:t>厚生労働省「医療施設調査」より作成</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5" name="グラフ 3"/>
          <p:cNvGraphicFramePr>
            <a:graphicFrameLocks/>
          </p:cNvGraphicFramePr>
          <p:nvPr/>
        </p:nvGraphicFramePr>
        <p:xfrm>
          <a:off x="-33338" y="714375"/>
          <a:ext cx="9228138" cy="5645150"/>
        </p:xfrm>
        <a:graphic>
          <a:graphicData uri="http://schemas.openxmlformats.org/presentationml/2006/ole">
            <mc:AlternateContent xmlns:mc="http://schemas.openxmlformats.org/markup-compatibility/2006">
              <mc:Choice xmlns:v="urn:schemas-microsoft-com:vml" Requires="v">
                <p:oleObj spid="_x0000_s93190" name="グラフ" r:id="rId4" imgW="9222486" imgH="5644429" progId="Excel.Chart.8">
                  <p:embed/>
                </p:oleObj>
              </mc:Choice>
              <mc:Fallback>
                <p:oleObj name="グラフ" r:id="rId4" imgW="9222486" imgH="5644429" progId="Excel.Chart.8">
                  <p:embed/>
                  <p:pic>
                    <p:nvPicPr>
                      <p:cNvPr id="0" name="グラフ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 y="714375"/>
                        <a:ext cx="9228138" cy="564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 name="タイトル 1"/>
          <p:cNvSpPr>
            <a:spLocks noGrp="1"/>
          </p:cNvSpPr>
          <p:nvPr>
            <p:ph type="title"/>
          </p:nvPr>
        </p:nvSpPr>
        <p:spPr>
          <a:xfrm>
            <a:off x="0" y="0"/>
            <a:ext cx="9144000" cy="692150"/>
          </a:xfrm>
        </p:spPr>
        <p:txBody>
          <a:bodyPr/>
          <a:lstStyle/>
          <a:p>
            <a:pPr algn="l">
              <a:defRPr/>
            </a:pPr>
            <a:r>
              <a:rPr lang="ja-JP" altLang="en-US" sz="3200" dirty="0" smtClean="0">
                <a:solidFill>
                  <a:srgbClr val="000000"/>
                </a:solidFill>
              </a:rPr>
              <a:t>自治体</a:t>
            </a:r>
            <a:r>
              <a:rPr lang="ja-JP" altLang="en-US" sz="3200" dirty="0">
                <a:solidFill>
                  <a:srgbClr val="000000"/>
                </a:solidFill>
              </a:rPr>
              <a:t>病院と民間</a:t>
            </a:r>
            <a:r>
              <a:rPr lang="ja-JP" altLang="en-US" sz="3200" dirty="0" smtClean="0">
                <a:solidFill>
                  <a:srgbClr val="000000"/>
                </a:solidFill>
              </a:rPr>
              <a:t>病院の病床数</a:t>
            </a:r>
            <a:endParaRPr lang="ja-JP" altLang="en-US" sz="3200" dirty="0"/>
          </a:p>
        </p:txBody>
      </p:sp>
      <p:sp>
        <p:nvSpPr>
          <p:cNvPr id="93187" name="テキスト ボックス 4"/>
          <p:cNvSpPr txBox="1">
            <a:spLocks noChangeArrowheads="1"/>
          </p:cNvSpPr>
          <p:nvPr/>
        </p:nvSpPr>
        <p:spPr bwMode="auto">
          <a:xfrm>
            <a:off x="2268538" y="6381750"/>
            <a:ext cx="648017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solidFill>
                  <a:srgbClr val="000000"/>
                </a:solidFill>
              </a:rPr>
              <a:t>厚生労働省「医療施設調査」より作成</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2514600"/>
          </a:xfrm>
        </p:spPr>
        <p:txBody>
          <a:bodyPr/>
          <a:lstStyle/>
          <a:p>
            <a:pPr algn="l">
              <a:defRPr/>
            </a:pPr>
            <a:r>
              <a:rPr lang="ja-JP" altLang="en-US" sz="7200" dirty="0" smtClean="0"/>
              <a:t>公的病院の病床規制</a:t>
            </a:r>
            <a:r>
              <a:rPr lang="en-US" altLang="ja-JP" sz="7200" dirty="0" smtClean="0"/>
              <a:t/>
            </a:r>
            <a:br>
              <a:rPr lang="en-US" altLang="ja-JP" sz="7200" dirty="0" smtClean="0"/>
            </a:br>
            <a:r>
              <a:rPr lang="ja-JP" altLang="en-US" sz="7200" dirty="0" smtClean="0"/>
              <a:t>政策の結果</a:t>
            </a:r>
            <a:endParaRPr lang="ja-JP" altLang="en-US" sz="7200" dirty="0"/>
          </a:p>
        </p:txBody>
      </p:sp>
      <p:sp>
        <p:nvSpPr>
          <p:cNvPr id="3" name="コンテンツ プレースホルダー 2"/>
          <p:cNvSpPr>
            <a:spLocks noGrp="1"/>
          </p:cNvSpPr>
          <p:nvPr>
            <p:ph idx="1"/>
          </p:nvPr>
        </p:nvSpPr>
        <p:spPr>
          <a:xfrm>
            <a:off x="0" y="2514600"/>
            <a:ext cx="9144000" cy="4343400"/>
          </a:xfrm>
        </p:spPr>
        <p:txBody>
          <a:bodyPr>
            <a:normAutofit/>
          </a:bodyPr>
          <a:lstStyle/>
          <a:p>
            <a:pPr>
              <a:defRPr/>
            </a:pPr>
            <a:r>
              <a:rPr lang="ja-JP" altLang="en-US" sz="4800" dirty="0" smtClean="0"/>
              <a:t>一般病院数の</a:t>
            </a:r>
            <a:r>
              <a:rPr lang="en-US" altLang="ja-JP" sz="4800" dirty="0" smtClean="0"/>
              <a:t>64</a:t>
            </a:r>
            <a:r>
              <a:rPr lang="ja-JP" altLang="en-US" sz="4800" dirty="0" smtClean="0"/>
              <a:t>％、一般病床数の</a:t>
            </a:r>
            <a:r>
              <a:rPr lang="en-US" altLang="ja-JP" sz="4800" dirty="0" smtClean="0"/>
              <a:t>49</a:t>
            </a:r>
            <a:r>
              <a:rPr lang="ja-JP" altLang="en-US" sz="4800" dirty="0" smtClean="0"/>
              <a:t>％が医療法人</a:t>
            </a:r>
            <a:endParaRPr lang="en-US" altLang="ja-JP" sz="4800" dirty="0" smtClean="0"/>
          </a:p>
          <a:p>
            <a:pPr>
              <a:defRPr/>
            </a:pPr>
            <a:r>
              <a:rPr lang="ja-JP" altLang="en-US" sz="4800" dirty="0" smtClean="0"/>
              <a:t>医療法人の一般病床の</a:t>
            </a:r>
            <a:r>
              <a:rPr lang="en-US" altLang="ja-JP" sz="4800" dirty="0" smtClean="0"/>
              <a:t>92.1</a:t>
            </a:r>
            <a:r>
              <a:rPr lang="ja-JP" altLang="en-US" sz="4800" dirty="0" smtClean="0"/>
              <a:t>％が病床数</a:t>
            </a:r>
            <a:r>
              <a:rPr lang="en-US" altLang="ja-JP" sz="4800" dirty="0" smtClean="0"/>
              <a:t>199</a:t>
            </a:r>
            <a:r>
              <a:rPr lang="ja-JP" altLang="en-US" sz="4800" dirty="0" smtClean="0"/>
              <a:t>以下の中小病院（自治体病院は</a:t>
            </a:r>
            <a:r>
              <a:rPr lang="en-US" altLang="ja-JP" sz="4800" dirty="0" smtClean="0"/>
              <a:t>55.3</a:t>
            </a:r>
            <a:r>
              <a:rPr lang="ja-JP" altLang="en-US" sz="4800" dirty="0" smtClean="0"/>
              <a:t>％）</a:t>
            </a:r>
            <a:endParaRPr lang="en-US" altLang="ja-JP" sz="4800" dirty="0" smtClean="0"/>
          </a:p>
          <a:p>
            <a:pPr>
              <a:defRPr/>
            </a:pPr>
            <a:endParaRPr lang="ja-JP" altLang="en-US" sz="4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 y="-11113"/>
            <a:ext cx="8229600" cy="392113"/>
          </a:xfrm>
        </p:spPr>
        <p:txBody>
          <a:bodyPr/>
          <a:lstStyle/>
          <a:p>
            <a:pPr algn="l">
              <a:defRPr/>
            </a:pPr>
            <a:r>
              <a:rPr lang="ja-JP" altLang="en-US" sz="2000" dirty="0" smtClean="0"/>
              <a:t>開設者別病院数</a:t>
            </a:r>
            <a:endParaRPr lang="ja-JP" altLang="en-US" sz="2000" dirty="0"/>
          </a:p>
        </p:txBody>
      </p:sp>
      <p:graphicFrame>
        <p:nvGraphicFramePr>
          <p:cNvPr id="4" name="表 3"/>
          <p:cNvGraphicFramePr>
            <a:graphicFrameLocks noGrp="1"/>
          </p:cNvGraphicFramePr>
          <p:nvPr/>
        </p:nvGraphicFramePr>
        <p:xfrm>
          <a:off x="152400" y="381000"/>
          <a:ext cx="8839200" cy="6116638"/>
        </p:xfrm>
        <a:graphic>
          <a:graphicData uri="http://schemas.openxmlformats.org/drawingml/2006/table">
            <a:tbl>
              <a:tblPr/>
              <a:tblGrid>
                <a:gridCol w="2893549"/>
                <a:gridCol w="990942"/>
                <a:gridCol w="990942"/>
                <a:gridCol w="990942"/>
                <a:gridCol w="990942"/>
                <a:gridCol w="990942"/>
                <a:gridCol w="990942"/>
              </a:tblGrid>
              <a:tr h="191386">
                <a:tc rowSpan="2">
                  <a:txBody>
                    <a:bodyPr/>
                    <a:lstStyle/>
                    <a:p>
                      <a:pPr algn="ctr" fontAlgn="b"/>
                      <a:r>
                        <a:rPr lang="ja-JP" altLang="en-US" sz="1200" b="0" i="0" u="none" strike="noStrike" dirty="0">
                          <a:solidFill>
                            <a:srgbClr val="000000"/>
                          </a:solidFill>
                          <a:effectLst/>
                          <a:latin typeface="ＭＳ Ｐゴシック"/>
                        </a:rPr>
                        <a:t>　</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ja-JP" altLang="en-US" sz="1200" b="0" i="0" u="none" strike="noStrike" dirty="0">
                          <a:solidFill>
                            <a:srgbClr val="000000"/>
                          </a:solidFill>
                          <a:effectLst/>
                          <a:latin typeface="ＭＳ Ｐゴシック"/>
                        </a:rPr>
                        <a:t>病院数</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b"/>
                      <a:r>
                        <a:rPr lang="ja-JP" altLang="en-US" sz="1200" b="0" i="0" u="none" strike="noStrike">
                          <a:solidFill>
                            <a:srgbClr val="000000"/>
                          </a:solidFill>
                          <a:effectLst/>
                          <a:latin typeface="ＭＳ Ｐゴシック"/>
                        </a:rPr>
                        <a:t>　</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386">
                <a:tc vMerge="1">
                  <a:txBody>
                    <a:bodyPr/>
                    <a:lstStyle/>
                    <a:p>
                      <a:endParaRPr kumimoji="1" lang="ja-JP" altLang="en-US"/>
                    </a:p>
                  </a:txBody>
                  <a:tcPr/>
                </a:tc>
                <a:tc>
                  <a:txBody>
                    <a:bodyPr/>
                    <a:lstStyle/>
                    <a:p>
                      <a:pPr algn="l" fontAlgn="b"/>
                      <a:r>
                        <a:rPr lang="ja-JP" altLang="en-US" sz="1200" b="0" i="0" u="none" strike="noStrike" dirty="0">
                          <a:solidFill>
                            <a:srgbClr val="000000"/>
                          </a:solidFill>
                          <a:effectLst/>
                          <a:latin typeface="ＭＳ Ｐゴシック"/>
                        </a:rPr>
                        <a:t>総数</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200" b="0" i="0" u="none" strike="noStrike" dirty="0">
                          <a:solidFill>
                            <a:srgbClr val="000000"/>
                          </a:solidFill>
                          <a:effectLst/>
                          <a:latin typeface="ＭＳ Ｐゴシック"/>
                        </a:rPr>
                        <a:t>割合</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200" b="0" i="0" u="none" strike="noStrike" dirty="0">
                          <a:solidFill>
                            <a:srgbClr val="000000"/>
                          </a:solidFill>
                          <a:effectLst/>
                          <a:latin typeface="ＭＳ Ｐゴシック"/>
                        </a:rPr>
                        <a:t>一般病院</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200" b="0" i="0" u="none" strike="noStrike">
                          <a:solidFill>
                            <a:srgbClr val="000000"/>
                          </a:solidFill>
                          <a:effectLst/>
                          <a:latin typeface="ＭＳ Ｐゴシック"/>
                        </a:rPr>
                        <a:t>割合</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200" b="0" i="0" u="none" strike="noStrike">
                          <a:solidFill>
                            <a:srgbClr val="000000"/>
                          </a:solidFill>
                          <a:effectLst/>
                          <a:latin typeface="ＭＳ Ｐゴシック"/>
                        </a:rPr>
                        <a:t>精神科病院</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200" b="0" i="0" u="none" strike="noStrike" dirty="0">
                          <a:solidFill>
                            <a:srgbClr val="000000"/>
                          </a:solidFill>
                          <a:effectLst/>
                          <a:latin typeface="ＭＳ Ｐゴシック"/>
                        </a:rPr>
                        <a:t>割合</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33">
                <a:tc>
                  <a:txBody>
                    <a:bodyPr/>
                    <a:lstStyle/>
                    <a:p>
                      <a:pPr algn="l" fontAlgn="b"/>
                      <a:r>
                        <a:rPr lang="ja-JP" altLang="en-US" sz="1200" b="0" i="0" u="none" strike="noStrike" dirty="0">
                          <a:solidFill>
                            <a:srgbClr val="000000"/>
                          </a:solidFill>
                          <a:effectLst/>
                          <a:latin typeface="ＭＳ Ｐゴシック"/>
                        </a:rPr>
                        <a:t>総数</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8540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100%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7474</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100%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1066</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100%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33">
                <a:tc>
                  <a:txBody>
                    <a:bodyPr/>
                    <a:lstStyle/>
                    <a:p>
                      <a:pPr algn="l" fontAlgn="b"/>
                      <a:r>
                        <a:rPr lang="zh-TW" altLang="en-US" sz="1200" b="0" i="0" u="none" strike="noStrike" dirty="0">
                          <a:solidFill>
                            <a:srgbClr val="000000"/>
                          </a:solidFill>
                          <a:effectLst/>
                          <a:latin typeface="ＭＳ Ｐゴシック"/>
                        </a:rPr>
                        <a:t>国</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273</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3%</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270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4%</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3</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33">
                <a:tc>
                  <a:txBody>
                    <a:bodyPr/>
                    <a:lstStyle/>
                    <a:p>
                      <a:pPr algn="l" fontAlgn="b"/>
                      <a:r>
                        <a:rPr lang="ja-JP" altLang="en-US" sz="1200" b="0" i="0" u="none" strike="noStrike" dirty="0">
                          <a:solidFill>
                            <a:srgbClr val="000000"/>
                          </a:solidFill>
                          <a:effectLst/>
                          <a:latin typeface="ＭＳ Ｐゴシック"/>
                        </a:rPr>
                        <a:t>　厚生労働省</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14</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14</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400" b="0" i="0" u="none" strike="noStrike" dirty="0">
                          <a:solidFill>
                            <a:srgbClr val="000000"/>
                          </a:solidFill>
                          <a:effectLst/>
                          <a:latin typeface="ＭＳ Ｐゴシック"/>
                        </a:rPr>
                        <a:t>-</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400" b="0" i="0" u="none" strike="noStrike">
                          <a:solidFill>
                            <a:srgbClr val="000000"/>
                          </a:solidFill>
                          <a:effectLst/>
                          <a:latin typeface="ＭＳ Ｐゴシック"/>
                        </a:rPr>
                        <a:t>-</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33">
                <a:tc>
                  <a:txBody>
                    <a:bodyPr/>
                    <a:lstStyle/>
                    <a:p>
                      <a:pPr algn="l" fontAlgn="b"/>
                      <a:r>
                        <a:rPr lang="ja-JP" altLang="en-US" sz="1200" b="0" i="0" u="none" strike="noStrike" dirty="0">
                          <a:solidFill>
                            <a:srgbClr val="000000"/>
                          </a:solidFill>
                          <a:effectLst/>
                          <a:latin typeface="ＭＳ Ｐゴシック"/>
                        </a:rPr>
                        <a:t>　独立行政法人国立病院機構</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144</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2%</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141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2%</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3</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33">
                <a:tc>
                  <a:txBody>
                    <a:bodyPr/>
                    <a:lstStyle/>
                    <a:p>
                      <a:pPr algn="l" fontAlgn="b"/>
                      <a:r>
                        <a:rPr lang="ja-JP" altLang="en-US" sz="1200" b="0" i="0" u="none" strike="noStrike" dirty="0">
                          <a:solidFill>
                            <a:srgbClr val="000000"/>
                          </a:solidFill>
                          <a:effectLst/>
                          <a:latin typeface="ＭＳ Ｐゴシック"/>
                        </a:rPr>
                        <a:t>　国立大学法人</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48</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48</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400" b="0" i="0" u="none" strike="noStrike" dirty="0">
                          <a:solidFill>
                            <a:srgbClr val="000000"/>
                          </a:solidFill>
                          <a:effectLst/>
                          <a:latin typeface="ＭＳ Ｐゴシック"/>
                        </a:rPr>
                        <a:t>-</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400" b="0" i="0" u="none" strike="noStrike">
                          <a:solidFill>
                            <a:srgbClr val="000000"/>
                          </a:solidFill>
                          <a:effectLst/>
                          <a:latin typeface="ＭＳ Ｐゴシック"/>
                        </a:rPr>
                        <a:t>-</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33">
                <a:tc>
                  <a:txBody>
                    <a:bodyPr/>
                    <a:lstStyle/>
                    <a:p>
                      <a:pPr algn="l" fontAlgn="b"/>
                      <a:r>
                        <a:rPr lang="ja-JP" altLang="en-US" sz="1200" b="0" i="0" u="none" strike="noStrike" dirty="0">
                          <a:solidFill>
                            <a:srgbClr val="000000"/>
                          </a:solidFill>
                          <a:effectLst/>
                          <a:latin typeface="ＭＳ Ｐゴシック"/>
                        </a:rPr>
                        <a:t>　独立行政法人労働者健康福祉機構</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34</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34</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400" b="0" i="0" u="none" strike="noStrike" dirty="0">
                          <a:solidFill>
                            <a:srgbClr val="000000"/>
                          </a:solidFill>
                          <a:effectLst/>
                          <a:latin typeface="ＭＳ Ｐゴシック"/>
                        </a:rPr>
                        <a:t>-</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400" b="0" i="0" u="none" strike="noStrike">
                          <a:solidFill>
                            <a:srgbClr val="000000"/>
                          </a:solidFill>
                          <a:effectLst/>
                          <a:latin typeface="ＭＳ Ｐゴシック"/>
                        </a:rPr>
                        <a:t>-</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33">
                <a:tc>
                  <a:txBody>
                    <a:bodyPr/>
                    <a:lstStyle/>
                    <a:p>
                      <a:pPr algn="l" fontAlgn="b"/>
                      <a:r>
                        <a:rPr lang="ja-JP" altLang="en-US" sz="1200" b="0" i="0" u="none" strike="noStrike" dirty="0">
                          <a:solidFill>
                            <a:srgbClr val="000000"/>
                          </a:solidFill>
                          <a:effectLst/>
                          <a:latin typeface="ＭＳ Ｐゴシック"/>
                        </a:rPr>
                        <a:t>　国立高度専門医療研究センター</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8</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8</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400" b="0" i="0" u="none" strike="noStrike" dirty="0">
                          <a:solidFill>
                            <a:srgbClr val="000000"/>
                          </a:solidFill>
                          <a:effectLst/>
                          <a:latin typeface="ＭＳ Ｐゴシック"/>
                        </a:rPr>
                        <a:t>-</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400" b="0" i="0" u="none" strike="noStrike">
                          <a:solidFill>
                            <a:srgbClr val="000000"/>
                          </a:solidFill>
                          <a:effectLst/>
                          <a:latin typeface="ＭＳ Ｐゴシック"/>
                        </a:rPr>
                        <a:t>-</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33">
                <a:tc>
                  <a:txBody>
                    <a:bodyPr/>
                    <a:lstStyle/>
                    <a:p>
                      <a:pPr algn="l" fontAlgn="b"/>
                      <a:r>
                        <a:rPr lang="ja-JP" altLang="en-US" sz="1200" b="0" i="0" u="none" strike="noStrike" dirty="0">
                          <a:solidFill>
                            <a:srgbClr val="000000"/>
                          </a:solidFill>
                          <a:effectLst/>
                          <a:latin typeface="ＭＳ Ｐゴシック"/>
                        </a:rPr>
                        <a:t>　その他</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25</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25</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400" b="0" i="0" u="none" strike="noStrike" dirty="0">
                          <a:solidFill>
                            <a:srgbClr val="000000"/>
                          </a:solidFill>
                          <a:effectLst/>
                          <a:latin typeface="ＭＳ Ｐゴシック"/>
                        </a:rPr>
                        <a:t>-</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400" b="0" i="0" u="none" strike="noStrike">
                          <a:solidFill>
                            <a:srgbClr val="000000"/>
                          </a:solidFill>
                          <a:effectLst/>
                          <a:latin typeface="ＭＳ Ｐゴシック"/>
                        </a:rPr>
                        <a:t>-</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33">
                <a:tc>
                  <a:txBody>
                    <a:bodyPr/>
                    <a:lstStyle/>
                    <a:p>
                      <a:pPr algn="l" fontAlgn="b"/>
                      <a:r>
                        <a:rPr lang="ja-JP" altLang="en-US" sz="1200" b="0" i="0" u="none" strike="noStrike" dirty="0">
                          <a:solidFill>
                            <a:srgbClr val="000000"/>
                          </a:solidFill>
                          <a:effectLst/>
                          <a:latin typeface="ＭＳ Ｐゴシック"/>
                        </a:rPr>
                        <a:t>公的医療機関</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1242</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15%</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1198</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16%</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44</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4%</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33">
                <a:tc>
                  <a:txBody>
                    <a:bodyPr/>
                    <a:lstStyle/>
                    <a:p>
                      <a:pPr algn="l" fontAlgn="b"/>
                      <a:r>
                        <a:rPr lang="ja-JP" altLang="en-US" sz="1200" b="0" i="0" u="none" strike="noStrike" dirty="0">
                          <a:solidFill>
                            <a:srgbClr val="000000"/>
                          </a:solidFill>
                          <a:effectLst/>
                          <a:latin typeface="ＭＳ Ｐゴシック"/>
                        </a:rPr>
                        <a:t>　自治体立</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a:solidFill>
                            <a:srgbClr val="000000"/>
                          </a:solidFill>
                          <a:effectLst/>
                          <a:latin typeface="ＭＳ Ｐゴシック"/>
                        </a:rPr>
                        <a:t>957</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a:solidFill>
                            <a:srgbClr val="000000"/>
                          </a:solidFill>
                          <a:effectLst/>
                          <a:latin typeface="ＭＳ Ｐゴシック"/>
                        </a:rPr>
                        <a:t>11%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a:solidFill>
                            <a:srgbClr val="000000"/>
                          </a:solidFill>
                          <a:effectLst/>
                          <a:latin typeface="ＭＳ Ｐゴシック"/>
                        </a:rPr>
                        <a:t>917</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12%</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40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a:solidFill>
                            <a:srgbClr val="000000"/>
                          </a:solidFill>
                          <a:effectLst/>
                          <a:latin typeface="ＭＳ Ｐゴシック"/>
                        </a:rPr>
                        <a:t>4%</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0533">
                <a:tc>
                  <a:txBody>
                    <a:bodyPr/>
                    <a:lstStyle/>
                    <a:p>
                      <a:pPr algn="l" fontAlgn="b"/>
                      <a:r>
                        <a:rPr lang="ja-JP" altLang="en-US" sz="1200" b="0" i="0" u="none" strike="noStrike" dirty="0">
                          <a:solidFill>
                            <a:srgbClr val="000000"/>
                          </a:solidFill>
                          <a:effectLst/>
                          <a:latin typeface="ＭＳ Ｐゴシック"/>
                        </a:rPr>
                        <a:t>　うち都道府県</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a:solidFill>
                            <a:srgbClr val="000000"/>
                          </a:solidFill>
                          <a:effectLst/>
                          <a:latin typeface="ＭＳ Ｐゴシック"/>
                        </a:rPr>
                        <a:t>212</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a:solidFill>
                            <a:srgbClr val="000000"/>
                          </a:solidFill>
                          <a:effectLst/>
                          <a:latin typeface="ＭＳ Ｐゴシック"/>
                        </a:rPr>
                        <a:t>2%</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186</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2%</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26</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a:solidFill>
                            <a:srgbClr val="000000"/>
                          </a:solidFill>
                          <a:effectLst/>
                          <a:latin typeface="ＭＳ Ｐゴシック"/>
                        </a:rPr>
                        <a:t>2%</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0533">
                <a:tc>
                  <a:txBody>
                    <a:bodyPr/>
                    <a:lstStyle/>
                    <a:p>
                      <a:pPr algn="l" fontAlgn="b"/>
                      <a:r>
                        <a:rPr lang="ja-JP" altLang="en-US" sz="1200" b="0" i="0" u="none" strike="noStrike" dirty="0">
                          <a:solidFill>
                            <a:srgbClr val="000000"/>
                          </a:solidFill>
                          <a:effectLst/>
                          <a:latin typeface="ＭＳ Ｐゴシック"/>
                        </a:rPr>
                        <a:t>　うち市町村</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667</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8%</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662</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9%</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5</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0533">
                <a:tc>
                  <a:txBody>
                    <a:bodyPr/>
                    <a:lstStyle/>
                    <a:p>
                      <a:pPr algn="l" fontAlgn="b"/>
                      <a:r>
                        <a:rPr lang="ja-JP" altLang="en-US" sz="1200" b="0" i="0" u="none" strike="noStrike" dirty="0">
                          <a:solidFill>
                            <a:srgbClr val="000000"/>
                          </a:solidFill>
                          <a:effectLst/>
                          <a:latin typeface="ＭＳ Ｐゴシック"/>
                        </a:rPr>
                        <a:t>　うち地方独立行政法人</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78</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69</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9</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0533">
                <a:tc>
                  <a:txBody>
                    <a:bodyPr/>
                    <a:lstStyle/>
                    <a:p>
                      <a:pPr algn="l" fontAlgn="b"/>
                      <a:r>
                        <a:rPr lang="ja-JP" altLang="en-US" sz="1200" b="0" i="0" u="none" strike="noStrike" dirty="0">
                          <a:solidFill>
                            <a:srgbClr val="000000"/>
                          </a:solidFill>
                          <a:effectLst/>
                          <a:latin typeface="ＭＳ Ｐゴシック"/>
                        </a:rPr>
                        <a:t>　日赤</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92</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92</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400" b="0" i="0" u="none" strike="noStrike" dirty="0">
                          <a:solidFill>
                            <a:srgbClr val="000000"/>
                          </a:solidFill>
                          <a:effectLst/>
                          <a:latin typeface="ＭＳ Ｐゴシック"/>
                        </a:rPr>
                        <a:t>-</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400" b="0" i="0" u="none" strike="noStrike" dirty="0">
                          <a:solidFill>
                            <a:srgbClr val="000000"/>
                          </a:solidFill>
                          <a:effectLst/>
                          <a:latin typeface="ＭＳ Ｐゴシック"/>
                        </a:rPr>
                        <a:t>-</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33">
                <a:tc>
                  <a:txBody>
                    <a:bodyPr/>
                    <a:lstStyle/>
                    <a:p>
                      <a:pPr algn="l" fontAlgn="b"/>
                      <a:r>
                        <a:rPr lang="ja-JP" altLang="en-US" sz="1200" b="0" i="0" u="none" strike="noStrike" dirty="0">
                          <a:solidFill>
                            <a:srgbClr val="000000"/>
                          </a:solidFill>
                          <a:effectLst/>
                          <a:latin typeface="ＭＳ Ｐゴシック"/>
                        </a:rPr>
                        <a:t>　済生会</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79</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78</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33">
                <a:tc>
                  <a:txBody>
                    <a:bodyPr/>
                    <a:lstStyle/>
                    <a:p>
                      <a:pPr algn="l" fontAlgn="b"/>
                      <a:r>
                        <a:rPr lang="ja-JP" altLang="en-US" sz="1200" b="0" i="0" u="none" strike="noStrike" dirty="0">
                          <a:solidFill>
                            <a:srgbClr val="000000"/>
                          </a:solidFill>
                          <a:effectLst/>
                          <a:latin typeface="ＭＳ Ｐゴシック"/>
                        </a:rPr>
                        <a:t>　北海道社会事業協会</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7</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7</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400" b="0" i="0" u="none" strike="noStrike" dirty="0">
                          <a:solidFill>
                            <a:srgbClr val="000000"/>
                          </a:solidFill>
                          <a:effectLst/>
                          <a:latin typeface="ＭＳ Ｐゴシック"/>
                        </a:rPr>
                        <a:t>-</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400" b="0" i="0" u="none" strike="noStrike">
                          <a:solidFill>
                            <a:srgbClr val="000000"/>
                          </a:solidFill>
                          <a:effectLst/>
                          <a:latin typeface="ＭＳ Ｐゴシック"/>
                        </a:rPr>
                        <a:t>-</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33">
                <a:tc>
                  <a:txBody>
                    <a:bodyPr/>
                    <a:lstStyle/>
                    <a:p>
                      <a:pPr algn="l" fontAlgn="b"/>
                      <a:r>
                        <a:rPr lang="ja-JP" altLang="en-US" sz="1200" b="0" i="0" u="none" strike="noStrike" dirty="0">
                          <a:solidFill>
                            <a:srgbClr val="000000"/>
                          </a:solidFill>
                          <a:effectLst/>
                          <a:latin typeface="ＭＳ Ｐゴシック"/>
                        </a:rPr>
                        <a:t>　厚生連</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107</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104</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3</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33">
                <a:tc>
                  <a:txBody>
                    <a:bodyPr/>
                    <a:lstStyle/>
                    <a:p>
                      <a:pPr algn="l" fontAlgn="b"/>
                      <a:r>
                        <a:rPr lang="ja-JP" altLang="en-US" sz="1200" b="0" i="0" u="none" strike="noStrike" dirty="0">
                          <a:solidFill>
                            <a:srgbClr val="000000"/>
                          </a:solidFill>
                          <a:effectLst/>
                          <a:latin typeface="ＭＳ Ｐゴシック"/>
                        </a:rPr>
                        <a:t>社会保険関係団体</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115</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115</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2%</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400" b="0" i="0" u="none" strike="noStrike" dirty="0">
                          <a:solidFill>
                            <a:srgbClr val="000000"/>
                          </a:solidFill>
                          <a:effectLst/>
                          <a:latin typeface="ＭＳ Ｐゴシック"/>
                        </a:rPr>
                        <a:t>-</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400" b="0" i="0" u="none" strike="noStrike" dirty="0">
                          <a:solidFill>
                            <a:srgbClr val="000000"/>
                          </a:solidFill>
                          <a:effectLst/>
                          <a:latin typeface="ＭＳ Ｐゴシック"/>
                        </a:rPr>
                        <a:t>-</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33">
                <a:tc>
                  <a:txBody>
                    <a:bodyPr/>
                    <a:lstStyle/>
                    <a:p>
                      <a:pPr algn="l" fontAlgn="b"/>
                      <a:r>
                        <a:rPr lang="ja-JP" altLang="en-US" sz="1200" b="0" i="0" u="none" strike="noStrike" dirty="0">
                          <a:solidFill>
                            <a:srgbClr val="000000"/>
                          </a:solidFill>
                          <a:effectLst/>
                          <a:latin typeface="ＭＳ Ｐゴシック"/>
                        </a:rPr>
                        <a:t>公益法人</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312</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4%</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257</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3%</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55</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5%</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33">
                <a:tc>
                  <a:txBody>
                    <a:bodyPr/>
                    <a:lstStyle/>
                    <a:p>
                      <a:pPr algn="l" fontAlgn="b"/>
                      <a:r>
                        <a:rPr lang="ja-JP" altLang="en-US" sz="1200" b="0" i="0" u="none" strike="noStrike" dirty="0">
                          <a:solidFill>
                            <a:srgbClr val="000000"/>
                          </a:solidFill>
                          <a:effectLst/>
                          <a:latin typeface="ＭＳ Ｐゴシック"/>
                        </a:rPr>
                        <a:t>医療法人</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5722</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67%</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4812</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64%</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910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85%</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0533">
                <a:tc>
                  <a:txBody>
                    <a:bodyPr/>
                    <a:lstStyle/>
                    <a:p>
                      <a:pPr algn="l" fontAlgn="b"/>
                      <a:r>
                        <a:rPr lang="ja-JP" altLang="en-US" sz="1200" b="0" i="0" u="none" strike="noStrike" dirty="0">
                          <a:solidFill>
                            <a:srgbClr val="000000"/>
                          </a:solidFill>
                          <a:effectLst/>
                          <a:latin typeface="ＭＳ Ｐゴシック"/>
                        </a:rPr>
                        <a:t>私立学校法人</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109</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107</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2</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33">
                <a:tc>
                  <a:txBody>
                    <a:bodyPr/>
                    <a:lstStyle/>
                    <a:p>
                      <a:pPr algn="l" fontAlgn="b"/>
                      <a:r>
                        <a:rPr lang="ja-JP" altLang="en-US" sz="1200" b="0" i="0" u="none" strike="noStrike" dirty="0">
                          <a:solidFill>
                            <a:srgbClr val="000000"/>
                          </a:solidFill>
                          <a:effectLst/>
                          <a:latin typeface="ＭＳ Ｐゴシック"/>
                        </a:rPr>
                        <a:t>社会福祉法人</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193</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2%</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182</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2%</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33">
                <a:tc>
                  <a:txBody>
                    <a:bodyPr/>
                    <a:lstStyle/>
                    <a:p>
                      <a:pPr algn="l" fontAlgn="b"/>
                      <a:r>
                        <a:rPr lang="ja-JP" altLang="en-US" sz="1200" b="0" i="0" u="none" strike="noStrike" dirty="0">
                          <a:solidFill>
                            <a:srgbClr val="000000"/>
                          </a:solidFill>
                          <a:effectLst/>
                          <a:latin typeface="ＭＳ Ｐゴシック"/>
                        </a:rPr>
                        <a:t>医療生協</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85</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83</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2</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33">
                <a:tc>
                  <a:txBody>
                    <a:bodyPr/>
                    <a:lstStyle/>
                    <a:p>
                      <a:pPr algn="l" fontAlgn="b"/>
                      <a:r>
                        <a:rPr lang="ja-JP" altLang="en-US" sz="1200" b="0" i="0" u="none" strike="noStrike" dirty="0">
                          <a:solidFill>
                            <a:srgbClr val="000000"/>
                          </a:solidFill>
                          <a:effectLst/>
                          <a:latin typeface="ＭＳ Ｐゴシック"/>
                        </a:rPr>
                        <a:t>会社</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59</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59</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400" b="0" i="0" u="none" strike="noStrike" dirty="0">
                          <a:solidFill>
                            <a:srgbClr val="000000"/>
                          </a:solidFill>
                          <a:effectLst/>
                          <a:latin typeface="ＭＳ Ｐゴシック"/>
                        </a:rPr>
                        <a:t>-</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400" b="0" i="0" u="none" strike="noStrike" dirty="0">
                          <a:solidFill>
                            <a:srgbClr val="000000"/>
                          </a:solidFill>
                          <a:effectLst/>
                          <a:latin typeface="ＭＳ Ｐゴシック"/>
                        </a:rPr>
                        <a:t>-</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33">
                <a:tc>
                  <a:txBody>
                    <a:bodyPr/>
                    <a:lstStyle/>
                    <a:p>
                      <a:pPr algn="l" fontAlgn="b"/>
                      <a:r>
                        <a:rPr lang="ja-JP" altLang="en-US" sz="1200" b="0" i="0" u="none" strike="noStrike" dirty="0">
                          <a:solidFill>
                            <a:srgbClr val="000000"/>
                          </a:solidFill>
                          <a:effectLst/>
                          <a:latin typeface="ＭＳ Ｐゴシック"/>
                        </a:rPr>
                        <a:t>その他の法人</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110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99</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33">
                <a:tc>
                  <a:txBody>
                    <a:bodyPr/>
                    <a:lstStyle/>
                    <a:p>
                      <a:pPr algn="l" fontAlgn="b"/>
                      <a:r>
                        <a:rPr lang="ja-JP" altLang="en-US" sz="1200" b="0" i="0" u="none" strike="noStrike" dirty="0">
                          <a:solidFill>
                            <a:srgbClr val="000000"/>
                          </a:solidFill>
                          <a:effectLst/>
                          <a:latin typeface="ＭＳ Ｐゴシック"/>
                        </a:rPr>
                        <a:t>個人</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320</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4%</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292</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4%</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28</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3%</a:t>
                      </a:r>
                    </a:p>
                  </a:txBody>
                  <a:tcPr marL="7184" marR="7184" marT="7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5463" name="正方形/長方形 5"/>
          <p:cNvSpPr>
            <a:spLocks noChangeArrowheads="1"/>
          </p:cNvSpPr>
          <p:nvPr/>
        </p:nvSpPr>
        <p:spPr bwMode="auto">
          <a:xfrm>
            <a:off x="4648200" y="6488113"/>
            <a:ext cx="44958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ja-JP" altLang="en-US"/>
              <a:t>平成２５年医療施設（動態）調査より作成</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3048000"/>
          </a:xfrm>
        </p:spPr>
        <p:txBody>
          <a:bodyPr/>
          <a:lstStyle/>
          <a:p>
            <a:pPr algn="l">
              <a:defRPr/>
            </a:pPr>
            <a:r>
              <a:rPr lang="ja-JP" altLang="en-US" sz="5400" dirty="0">
                <a:solidFill>
                  <a:srgbClr val="000000"/>
                </a:solidFill>
              </a:rPr>
              <a:t>医学書院「病院</a:t>
            </a:r>
            <a:r>
              <a:rPr lang="ja-JP" altLang="en-US" sz="5400" dirty="0" smtClean="0">
                <a:solidFill>
                  <a:srgbClr val="000000"/>
                </a:solidFill>
              </a:rPr>
              <a:t>」奇数月</a:t>
            </a:r>
            <a:r>
              <a:rPr lang="ja-JP" altLang="en-US" sz="5400" dirty="0">
                <a:solidFill>
                  <a:srgbClr val="000000"/>
                </a:solidFill>
              </a:rPr>
              <a:t>連載</a:t>
            </a:r>
            <a:r>
              <a:rPr lang="en-US" altLang="ja-JP" sz="5400" dirty="0">
                <a:solidFill>
                  <a:srgbClr val="000000"/>
                </a:solidFill>
              </a:rPr>
              <a:t/>
            </a:r>
            <a:br>
              <a:rPr lang="en-US" altLang="ja-JP" sz="5400" dirty="0">
                <a:solidFill>
                  <a:srgbClr val="000000"/>
                </a:solidFill>
              </a:rPr>
            </a:br>
            <a:r>
              <a:rPr lang="en-US" altLang="ja-JP" sz="6600" dirty="0">
                <a:solidFill>
                  <a:srgbClr val="000000"/>
                </a:solidFill>
              </a:rPr>
              <a:t>『</a:t>
            </a:r>
            <a:r>
              <a:rPr lang="ja-JP" altLang="en-US" sz="6600" dirty="0">
                <a:solidFill>
                  <a:srgbClr val="000000"/>
                </a:solidFill>
              </a:rPr>
              <a:t>事例から探る</a:t>
            </a:r>
            <a:r>
              <a:rPr lang="en-US" altLang="ja-JP" sz="6600" dirty="0">
                <a:solidFill>
                  <a:srgbClr val="000000"/>
                </a:solidFill>
              </a:rPr>
              <a:t/>
            </a:r>
            <a:br>
              <a:rPr lang="en-US" altLang="ja-JP" sz="6600" dirty="0">
                <a:solidFill>
                  <a:srgbClr val="000000"/>
                </a:solidFill>
              </a:rPr>
            </a:br>
            <a:r>
              <a:rPr lang="ja-JP" altLang="en-US" sz="6600" dirty="0">
                <a:solidFill>
                  <a:srgbClr val="000000"/>
                </a:solidFill>
              </a:rPr>
              <a:t>　地域医療再生のカギ</a:t>
            </a:r>
            <a:r>
              <a:rPr lang="en-US" altLang="ja-JP" sz="6600" dirty="0">
                <a:solidFill>
                  <a:srgbClr val="000000"/>
                </a:solidFill>
              </a:rPr>
              <a:t>』</a:t>
            </a:r>
            <a:endParaRPr lang="ja-JP" altLang="en-US" dirty="0"/>
          </a:p>
        </p:txBody>
      </p:sp>
      <p:sp>
        <p:nvSpPr>
          <p:cNvPr id="3" name="コンテンツ プレースホルダー 2"/>
          <p:cNvSpPr>
            <a:spLocks noGrp="1"/>
          </p:cNvSpPr>
          <p:nvPr>
            <p:ph idx="1"/>
          </p:nvPr>
        </p:nvSpPr>
        <p:spPr>
          <a:xfrm>
            <a:off x="457200" y="3352800"/>
            <a:ext cx="8229600" cy="2773363"/>
          </a:xfrm>
        </p:spPr>
        <p:txBody>
          <a:bodyPr/>
          <a:lstStyle/>
          <a:p>
            <a:pPr>
              <a:defRPr/>
            </a:pPr>
            <a:endParaRPr lang="ja-JP"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229600" cy="304800"/>
          </a:xfrm>
        </p:spPr>
        <p:txBody>
          <a:bodyPr/>
          <a:lstStyle/>
          <a:p>
            <a:pPr algn="l">
              <a:defRPr/>
            </a:pPr>
            <a:r>
              <a:rPr lang="ja-JP" altLang="en-US" sz="2000" dirty="0" smtClean="0"/>
              <a:t>開設者別病床数</a:t>
            </a:r>
            <a:endParaRPr lang="ja-JP" altLang="en-US" sz="2000" dirty="0"/>
          </a:p>
        </p:txBody>
      </p:sp>
      <p:graphicFrame>
        <p:nvGraphicFramePr>
          <p:cNvPr id="4" name="表 3"/>
          <p:cNvGraphicFramePr>
            <a:graphicFrameLocks noGrp="1"/>
          </p:cNvGraphicFramePr>
          <p:nvPr/>
        </p:nvGraphicFramePr>
        <p:xfrm>
          <a:off x="152400" y="304800"/>
          <a:ext cx="8847138" cy="6248400"/>
        </p:xfrm>
        <a:graphic>
          <a:graphicData uri="http://schemas.openxmlformats.org/drawingml/2006/table">
            <a:tbl>
              <a:tblPr/>
              <a:tblGrid>
                <a:gridCol w="2896151"/>
                <a:gridCol w="991831"/>
                <a:gridCol w="991831"/>
                <a:gridCol w="991831"/>
                <a:gridCol w="991831"/>
                <a:gridCol w="991831"/>
                <a:gridCol w="991831"/>
              </a:tblGrid>
              <a:tr h="194233">
                <a:tc rowSpan="2">
                  <a:txBody>
                    <a:bodyPr/>
                    <a:lstStyle/>
                    <a:p>
                      <a:pPr algn="ctr" fontAlgn="b"/>
                      <a:r>
                        <a:rPr lang="ja-JP" altLang="en-US" sz="1200" b="0" i="0" u="none" strike="noStrike" dirty="0">
                          <a:solidFill>
                            <a:srgbClr val="000000"/>
                          </a:solidFill>
                          <a:effectLst/>
                          <a:latin typeface="ＭＳ Ｐゴシック"/>
                        </a:rPr>
                        <a:t>　</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ja-JP" altLang="en-US" sz="1200" b="0" i="0" u="none" strike="noStrike" dirty="0">
                          <a:solidFill>
                            <a:srgbClr val="000000"/>
                          </a:solidFill>
                          <a:effectLst/>
                          <a:latin typeface="ＭＳ Ｐゴシック"/>
                        </a:rPr>
                        <a:t>病床数</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94233">
                <a:tc vMerge="1">
                  <a:txBody>
                    <a:bodyPr/>
                    <a:lstStyle/>
                    <a:p>
                      <a:endParaRPr kumimoji="1" lang="ja-JP" altLang="en-US"/>
                    </a:p>
                  </a:txBody>
                  <a:tcPr/>
                </a:tc>
                <a:tc>
                  <a:txBody>
                    <a:bodyPr/>
                    <a:lstStyle/>
                    <a:p>
                      <a:pPr algn="l" fontAlgn="b"/>
                      <a:r>
                        <a:rPr lang="ja-JP" altLang="en-US" sz="1200" b="0" i="0" u="none" strike="noStrike" dirty="0">
                          <a:solidFill>
                            <a:srgbClr val="000000"/>
                          </a:solidFill>
                          <a:effectLst/>
                          <a:latin typeface="ＭＳ Ｐゴシック"/>
                        </a:rPr>
                        <a:t>総数</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200" b="0" i="0" u="none" strike="noStrike">
                          <a:solidFill>
                            <a:srgbClr val="000000"/>
                          </a:solidFill>
                          <a:effectLst/>
                          <a:latin typeface="ＭＳ Ｐゴシック"/>
                        </a:rPr>
                        <a:t>割合</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200" b="0" i="0" u="none" strike="noStrike" dirty="0">
                          <a:solidFill>
                            <a:srgbClr val="000000"/>
                          </a:solidFill>
                          <a:effectLst/>
                          <a:latin typeface="ＭＳ Ｐゴシック"/>
                        </a:rPr>
                        <a:t>一般病院</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ＭＳ Ｐゴシック"/>
                        </a:rPr>
                        <a:t>割合</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ＭＳ Ｐゴシック"/>
                        </a:rPr>
                        <a:t>精神科病院</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ＭＳ Ｐゴシック"/>
                        </a:rPr>
                        <a:t>割合</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82">
                <a:tc>
                  <a:txBody>
                    <a:bodyPr/>
                    <a:lstStyle/>
                    <a:p>
                      <a:pPr algn="l" fontAlgn="b"/>
                      <a:r>
                        <a:rPr lang="ja-JP" altLang="en-US" sz="1200" b="0" i="0" u="none" strike="noStrike">
                          <a:solidFill>
                            <a:srgbClr val="000000"/>
                          </a:solidFill>
                          <a:effectLst/>
                          <a:latin typeface="ＭＳ Ｐゴシック"/>
                        </a:rPr>
                        <a:t>総数</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1573772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100%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1320283</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100%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253489</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100%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82">
                <a:tc>
                  <a:txBody>
                    <a:bodyPr/>
                    <a:lstStyle/>
                    <a:p>
                      <a:pPr algn="l" fontAlgn="b"/>
                      <a:r>
                        <a:rPr lang="zh-TW" altLang="en-US" sz="1200" b="0" i="0" u="none" strike="noStrike">
                          <a:solidFill>
                            <a:srgbClr val="000000"/>
                          </a:solidFill>
                          <a:effectLst/>
                          <a:latin typeface="ＭＳ Ｐゴシック"/>
                        </a:rPr>
                        <a:t>国</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115046</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7%</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114122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9%</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924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82">
                <a:tc>
                  <a:txBody>
                    <a:bodyPr/>
                    <a:lstStyle/>
                    <a:p>
                      <a:pPr algn="l" fontAlgn="b"/>
                      <a:r>
                        <a:rPr lang="ja-JP" altLang="en-US" sz="1200" b="0" i="0" u="none" strike="noStrike">
                          <a:solidFill>
                            <a:srgbClr val="000000"/>
                          </a:solidFill>
                          <a:effectLst/>
                          <a:latin typeface="ＭＳ Ｐゴシック"/>
                        </a:rPr>
                        <a:t>　厚生労働省</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5782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5782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ＭＳ Ｐゴシック"/>
                        </a:rPr>
                        <a:t>-</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ＭＳ Ｐゴシック"/>
                        </a:rPr>
                        <a:t>-</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82">
                <a:tc>
                  <a:txBody>
                    <a:bodyPr/>
                    <a:lstStyle/>
                    <a:p>
                      <a:pPr algn="l" fontAlgn="b"/>
                      <a:r>
                        <a:rPr lang="ja-JP" altLang="en-US" sz="1200" b="0" i="0" u="none" strike="noStrike" dirty="0">
                          <a:solidFill>
                            <a:srgbClr val="000000"/>
                          </a:solidFill>
                          <a:effectLst/>
                          <a:latin typeface="ＭＳ Ｐゴシック"/>
                        </a:rPr>
                        <a:t>　独立行政法人国立病院機構</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55385</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54461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924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82">
                <a:tc>
                  <a:txBody>
                    <a:bodyPr/>
                    <a:lstStyle/>
                    <a:p>
                      <a:pPr algn="l" fontAlgn="b"/>
                      <a:r>
                        <a:rPr lang="ja-JP" altLang="en-US" sz="1200" b="0" i="0" u="none" strike="noStrike">
                          <a:solidFill>
                            <a:srgbClr val="000000"/>
                          </a:solidFill>
                          <a:effectLst/>
                          <a:latin typeface="ＭＳ Ｐゴシック"/>
                        </a:rPr>
                        <a:t>　国立大学法人</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32626</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32626</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ＭＳ Ｐゴシック"/>
                        </a:rPr>
                        <a:t>-</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ＭＳ Ｐゴシック"/>
                        </a:rPr>
                        <a:t>-</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82">
                <a:tc>
                  <a:txBody>
                    <a:bodyPr/>
                    <a:lstStyle/>
                    <a:p>
                      <a:pPr algn="l" fontAlgn="b"/>
                      <a:r>
                        <a:rPr lang="ja-JP" altLang="en-US" sz="1200" b="0" i="0" u="none" strike="noStrike">
                          <a:solidFill>
                            <a:srgbClr val="000000"/>
                          </a:solidFill>
                          <a:effectLst/>
                          <a:latin typeface="ＭＳ Ｐゴシック"/>
                        </a:rPr>
                        <a:t>　独立行政法人労働者健康福祉機構</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13072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13072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ＭＳ Ｐゴシック"/>
                        </a:rPr>
                        <a:t>-</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ＭＳ Ｐゴシック"/>
                        </a:rPr>
                        <a:t>-</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82">
                <a:tc>
                  <a:txBody>
                    <a:bodyPr/>
                    <a:lstStyle/>
                    <a:p>
                      <a:pPr algn="l" fontAlgn="b"/>
                      <a:r>
                        <a:rPr lang="ja-JP" altLang="en-US" sz="1200" b="0" i="0" u="none" strike="noStrike">
                          <a:solidFill>
                            <a:srgbClr val="000000"/>
                          </a:solidFill>
                          <a:effectLst/>
                          <a:latin typeface="ＭＳ Ｐゴシック"/>
                        </a:rPr>
                        <a:t>　国立高度専門医療研究センター</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4376</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4376</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ＭＳ Ｐゴシック"/>
                        </a:rPr>
                        <a:t>-</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ＭＳ Ｐゴシック"/>
                        </a:rPr>
                        <a:t>-</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82">
                <a:tc>
                  <a:txBody>
                    <a:bodyPr/>
                    <a:lstStyle/>
                    <a:p>
                      <a:pPr algn="l" fontAlgn="b"/>
                      <a:r>
                        <a:rPr lang="ja-JP" altLang="en-US" sz="1200" b="0" i="0" u="none" strike="noStrike">
                          <a:solidFill>
                            <a:srgbClr val="000000"/>
                          </a:solidFill>
                          <a:effectLst/>
                          <a:latin typeface="ＭＳ Ｐゴシック"/>
                        </a:rPr>
                        <a:t>　その他</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3805</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3805</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ＭＳ Ｐゴシック"/>
                        </a:rPr>
                        <a:t>-</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ＭＳ Ｐゴシック"/>
                        </a:rPr>
                        <a:t>-</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82">
                <a:tc>
                  <a:txBody>
                    <a:bodyPr/>
                    <a:lstStyle/>
                    <a:p>
                      <a:pPr algn="l" fontAlgn="b"/>
                      <a:r>
                        <a:rPr lang="ja-JP" altLang="en-US" sz="1200" b="0" i="0" u="none" strike="noStrike">
                          <a:solidFill>
                            <a:srgbClr val="000000"/>
                          </a:solidFill>
                          <a:effectLst/>
                          <a:latin typeface="ＭＳ Ｐゴシック"/>
                        </a:rPr>
                        <a:t>公的医療機関</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324860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21%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313766</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24%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11094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82">
                <a:tc>
                  <a:txBody>
                    <a:bodyPr/>
                    <a:lstStyle/>
                    <a:p>
                      <a:pPr algn="l" fontAlgn="b"/>
                      <a:r>
                        <a:rPr lang="ja-JP" altLang="en-US" sz="1200" b="0" i="0" u="none" strike="noStrike" dirty="0">
                          <a:solidFill>
                            <a:srgbClr val="000000"/>
                          </a:solidFill>
                          <a:effectLst/>
                          <a:latin typeface="ＭＳ Ｐゴシック"/>
                        </a:rPr>
                        <a:t>自治体立</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a:solidFill>
                            <a:srgbClr val="000000"/>
                          </a:solidFill>
                          <a:effectLst/>
                          <a:latin typeface="ＭＳ Ｐゴシック"/>
                        </a:rPr>
                        <a:t>229758</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a:solidFill>
                            <a:srgbClr val="000000"/>
                          </a:solidFill>
                          <a:effectLst/>
                          <a:latin typeface="ＭＳ Ｐゴシック"/>
                        </a:rPr>
                        <a:t>15%</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219717</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100" b="0" i="0" u="none" strike="noStrike">
                          <a:solidFill>
                            <a:srgbClr val="000000"/>
                          </a:solidFill>
                          <a:effectLst/>
                          <a:latin typeface="ＭＳ Ｐゴシック"/>
                        </a:rPr>
                        <a:t>17%</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100" b="0" i="0" u="none" strike="noStrike">
                          <a:solidFill>
                            <a:srgbClr val="000000"/>
                          </a:solidFill>
                          <a:effectLst/>
                          <a:latin typeface="ＭＳ Ｐゴシック"/>
                        </a:rPr>
                        <a:t>10041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100" b="0" i="0" u="none" strike="noStrike">
                          <a:solidFill>
                            <a:srgbClr val="000000"/>
                          </a:solidFill>
                          <a:effectLst/>
                          <a:latin typeface="ＭＳ Ｐゴシック"/>
                        </a:rPr>
                        <a:t>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5382">
                <a:tc>
                  <a:txBody>
                    <a:bodyPr/>
                    <a:lstStyle/>
                    <a:p>
                      <a:pPr algn="l" fontAlgn="b"/>
                      <a:r>
                        <a:rPr lang="ja-JP" altLang="en-US" sz="1200" b="0" i="0" u="none" strike="noStrike" dirty="0">
                          <a:solidFill>
                            <a:srgbClr val="000000"/>
                          </a:solidFill>
                          <a:effectLst/>
                          <a:latin typeface="ＭＳ Ｐゴシック"/>
                        </a:rPr>
                        <a:t>　うち都道府県</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a:solidFill>
                            <a:srgbClr val="000000"/>
                          </a:solidFill>
                          <a:effectLst/>
                          <a:latin typeface="ＭＳ Ｐゴシック"/>
                        </a:rPr>
                        <a:t>56682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a:solidFill>
                            <a:srgbClr val="000000"/>
                          </a:solidFill>
                          <a:effectLst/>
                          <a:latin typeface="ＭＳ Ｐゴシック"/>
                        </a:rPr>
                        <a:t>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49839</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100" b="0" i="0" u="none" strike="noStrike">
                          <a:solidFill>
                            <a:srgbClr val="000000"/>
                          </a:solidFill>
                          <a:effectLst/>
                          <a:latin typeface="ＭＳ Ｐゴシック"/>
                        </a:rPr>
                        <a:t>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100" b="0" i="0" u="none" strike="noStrike">
                          <a:solidFill>
                            <a:srgbClr val="000000"/>
                          </a:solidFill>
                          <a:effectLst/>
                          <a:latin typeface="ＭＳ Ｐゴシック"/>
                        </a:rPr>
                        <a:t>6843</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100" b="0" i="0" u="none" strike="noStrike">
                          <a:solidFill>
                            <a:srgbClr val="000000"/>
                          </a:solidFill>
                          <a:effectLst/>
                          <a:latin typeface="ＭＳ Ｐゴシック"/>
                        </a:rPr>
                        <a:t>3%</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5382">
                <a:tc>
                  <a:txBody>
                    <a:bodyPr/>
                    <a:lstStyle/>
                    <a:p>
                      <a:pPr algn="l" fontAlgn="b"/>
                      <a:r>
                        <a:rPr lang="ja-JP" altLang="en-US" sz="1200" b="0" i="0" u="none" strike="noStrike" dirty="0">
                          <a:solidFill>
                            <a:srgbClr val="000000"/>
                          </a:solidFill>
                          <a:effectLst/>
                          <a:latin typeface="ＭＳ Ｐゴシック"/>
                        </a:rPr>
                        <a:t>　うち市町村</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a:solidFill>
                            <a:srgbClr val="000000"/>
                          </a:solidFill>
                          <a:effectLst/>
                          <a:latin typeface="ＭＳ Ｐゴシック"/>
                        </a:rPr>
                        <a:t>143252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a:solidFill>
                            <a:srgbClr val="000000"/>
                          </a:solidFill>
                          <a:effectLst/>
                          <a:latin typeface="ＭＳ Ｐゴシック"/>
                        </a:rPr>
                        <a:t>9%</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142287</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100" b="0" i="0" u="none" strike="noStrike">
                          <a:solidFill>
                            <a:srgbClr val="000000"/>
                          </a:solidFill>
                          <a:effectLst/>
                          <a:latin typeface="ＭＳ Ｐゴシック"/>
                        </a:rPr>
                        <a:t>11%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100" b="0" i="0" u="none" strike="noStrike">
                          <a:solidFill>
                            <a:srgbClr val="000000"/>
                          </a:solidFill>
                          <a:effectLst/>
                          <a:latin typeface="ＭＳ Ｐゴシック"/>
                        </a:rPr>
                        <a:t>965</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100" b="0" i="0" u="none" strike="noStrike">
                          <a:solidFill>
                            <a:srgbClr val="000000"/>
                          </a:solidFill>
                          <a:effectLst/>
                          <a:latin typeface="ＭＳ Ｐゴシック"/>
                        </a:rPr>
                        <a:t>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5382">
                <a:tc>
                  <a:txBody>
                    <a:bodyPr/>
                    <a:lstStyle/>
                    <a:p>
                      <a:pPr algn="l" fontAlgn="b"/>
                      <a:r>
                        <a:rPr lang="ja-JP" altLang="en-US" sz="1200" b="0" i="0" u="none" strike="noStrike" dirty="0">
                          <a:solidFill>
                            <a:srgbClr val="000000"/>
                          </a:solidFill>
                          <a:effectLst/>
                          <a:latin typeface="ＭＳ Ｐゴシック"/>
                        </a:rPr>
                        <a:t>　うち地方独立行政法人</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29824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27591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100" b="0" i="0" u="none" strike="noStrike" dirty="0">
                          <a:solidFill>
                            <a:srgbClr val="000000"/>
                          </a:solidFill>
                          <a:effectLst/>
                          <a:latin typeface="ＭＳ Ｐゴシック"/>
                        </a:rPr>
                        <a:t>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100" b="0" i="0" u="none" strike="noStrike" dirty="0">
                          <a:solidFill>
                            <a:srgbClr val="000000"/>
                          </a:solidFill>
                          <a:effectLst/>
                          <a:latin typeface="ＭＳ Ｐゴシック"/>
                        </a:rPr>
                        <a:t>2233</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100" b="0" i="0" u="none" strike="noStrike" dirty="0">
                          <a:solidFill>
                            <a:srgbClr val="000000"/>
                          </a:solidFill>
                          <a:effectLst/>
                          <a:latin typeface="ＭＳ Ｐゴシック"/>
                        </a:rPr>
                        <a:t>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5382">
                <a:tc>
                  <a:txBody>
                    <a:bodyPr/>
                    <a:lstStyle/>
                    <a:p>
                      <a:pPr algn="l" fontAlgn="b"/>
                      <a:r>
                        <a:rPr lang="ja-JP" altLang="en-US" sz="1200" b="0" i="0" u="none" strike="noStrike">
                          <a:solidFill>
                            <a:srgbClr val="000000"/>
                          </a:solidFill>
                          <a:effectLst/>
                          <a:latin typeface="ＭＳ Ｐゴシック"/>
                        </a:rPr>
                        <a:t>　日赤</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36880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36880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ＭＳ Ｐゴシック"/>
                        </a:rPr>
                        <a:t>3%</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ＭＳ Ｐゴシック"/>
                        </a:rPr>
                        <a:t>-</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ＭＳ Ｐゴシック"/>
                        </a:rPr>
                        <a:t>-</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82">
                <a:tc>
                  <a:txBody>
                    <a:bodyPr/>
                    <a:lstStyle/>
                    <a:p>
                      <a:pPr algn="l" fontAlgn="b"/>
                      <a:r>
                        <a:rPr lang="ja-JP" altLang="en-US" sz="1200" b="0" i="0" u="none" strike="noStrike">
                          <a:solidFill>
                            <a:srgbClr val="000000"/>
                          </a:solidFill>
                          <a:effectLst/>
                          <a:latin typeface="ＭＳ Ｐゴシック"/>
                        </a:rPr>
                        <a:t>　済生会</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22035</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21656</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ＭＳ Ｐゴシック"/>
                        </a:rPr>
                        <a:t>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379</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82">
                <a:tc>
                  <a:txBody>
                    <a:bodyPr/>
                    <a:lstStyle/>
                    <a:p>
                      <a:pPr algn="l" fontAlgn="b"/>
                      <a:r>
                        <a:rPr lang="ja-JP" altLang="en-US" sz="1200" b="0" i="0" u="none" strike="noStrike">
                          <a:solidFill>
                            <a:srgbClr val="000000"/>
                          </a:solidFill>
                          <a:effectLst/>
                          <a:latin typeface="ＭＳ Ｐゴシック"/>
                        </a:rPr>
                        <a:t>　北海道社会事業協会</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1862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1862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ＭＳ Ｐゴシック"/>
                        </a:rPr>
                        <a:t>-</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ＭＳ Ｐゴシック"/>
                        </a:rPr>
                        <a:t>-</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82">
                <a:tc>
                  <a:txBody>
                    <a:bodyPr/>
                    <a:lstStyle/>
                    <a:p>
                      <a:pPr algn="l" fontAlgn="b"/>
                      <a:r>
                        <a:rPr lang="ja-JP" altLang="en-US" sz="1200" b="0" i="0" u="none" strike="noStrike">
                          <a:solidFill>
                            <a:srgbClr val="000000"/>
                          </a:solidFill>
                          <a:effectLst/>
                          <a:latin typeface="ＭＳ Ｐゴシック"/>
                        </a:rPr>
                        <a:t>　厚生連</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34325</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33651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3%</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674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82">
                <a:tc>
                  <a:txBody>
                    <a:bodyPr/>
                    <a:lstStyle/>
                    <a:p>
                      <a:pPr algn="l" fontAlgn="b"/>
                      <a:r>
                        <a:rPr lang="ja-JP" altLang="en-US" sz="1200" b="0" i="0" u="none" strike="noStrike">
                          <a:solidFill>
                            <a:srgbClr val="000000"/>
                          </a:solidFill>
                          <a:effectLst/>
                          <a:latin typeface="ＭＳ Ｐゴシック"/>
                        </a:rPr>
                        <a:t>社会保険関係団体</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33632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33632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3%</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ＭＳ Ｐゴシック"/>
                        </a:rPr>
                        <a:t>-</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ＭＳ Ｐゴシック"/>
                        </a:rPr>
                        <a:t>-</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82">
                <a:tc>
                  <a:txBody>
                    <a:bodyPr/>
                    <a:lstStyle/>
                    <a:p>
                      <a:pPr algn="l" fontAlgn="b"/>
                      <a:r>
                        <a:rPr lang="ja-JP" altLang="en-US" sz="1200" b="0" i="0" u="none" strike="noStrike" dirty="0">
                          <a:solidFill>
                            <a:srgbClr val="000000"/>
                          </a:solidFill>
                          <a:effectLst/>
                          <a:latin typeface="ＭＳ Ｐゴシック"/>
                        </a:rPr>
                        <a:t>公益法人</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73876</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5%</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56000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17876</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7%</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82">
                <a:tc>
                  <a:txBody>
                    <a:bodyPr/>
                    <a:lstStyle/>
                    <a:p>
                      <a:pPr algn="l" fontAlgn="b"/>
                      <a:r>
                        <a:rPr lang="ja-JP" altLang="en-US" sz="1200" b="0" i="0" u="none" strike="noStrike" dirty="0">
                          <a:solidFill>
                            <a:srgbClr val="000000"/>
                          </a:solidFill>
                          <a:effectLst/>
                          <a:latin typeface="ＭＳ Ｐゴシック"/>
                        </a:rPr>
                        <a:t>医療法人</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854932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54%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400" b="0" i="0" u="none" strike="noStrike" dirty="0">
                          <a:solidFill>
                            <a:srgbClr val="000000"/>
                          </a:solidFill>
                          <a:effectLst/>
                          <a:latin typeface="ＭＳ Ｐゴシック"/>
                        </a:rPr>
                        <a:t>643391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100" b="0" i="0" u="none" strike="noStrike" dirty="0">
                          <a:solidFill>
                            <a:srgbClr val="000000"/>
                          </a:solidFill>
                          <a:effectLst/>
                          <a:latin typeface="ＭＳ Ｐゴシック"/>
                        </a:rPr>
                        <a:t>49%</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100" b="0" i="0" u="none" strike="noStrike" dirty="0">
                          <a:solidFill>
                            <a:srgbClr val="000000"/>
                          </a:solidFill>
                          <a:effectLst/>
                          <a:latin typeface="ＭＳ Ｐゴシック"/>
                        </a:rPr>
                        <a:t>211541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100" b="0" i="0" u="none" strike="noStrike" dirty="0">
                          <a:solidFill>
                            <a:srgbClr val="000000"/>
                          </a:solidFill>
                          <a:effectLst/>
                          <a:latin typeface="ＭＳ Ｐゴシック"/>
                        </a:rPr>
                        <a:t>83%</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5382">
                <a:tc>
                  <a:txBody>
                    <a:bodyPr/>
                    <a:lstStyle/>
                    <a:p>
                      <a:pPr algn="l" fontAlgn="b"/>
                      <a:r>
                        <a:rPr lang="ja-JP" altLang="en-US" sz="1200" b="0" i="0" u="none" strike="noStrike">
                          <a:solidFill>
                            <a:srgbClr val="000000"/>
                          </a:solidFill>
                          <a:effectLst/>
                          <a:latin typeface="ＭＳ Ｐゴシック"/>
                        </a:rPr>
                        <a:t>私立学校法人</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55158</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54788</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ＭＳ Ｐゴシック"/>
                        </a:rPr>
                        <a:t>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ＭＳ Ｐゴシック"/>
                        </a:rPr>
                        <a:t>370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ＭＳ Ｐゴシック"/>
                        </a:rPr>
                        <a:t>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82">
                <a:tc>
                  <a:txBody>
                    <a:bodyPr/>
                    <a:lstStyle/>
                    <a:p>
                      <a:pPr algn="l" fontAlgn="b"/>
                      <a:r>
                        <a:rPr lang="ja-JP" altLang="en-US" sz="1200" b="0" i="0" u="none" strike="noStrike">
                          <a:solidFill>
                            <a:srgbClr val="000000"/>
                          </a:solidFill>
                          <a:effectLst/>
                          <a:latin typeface="ＭＳ Ｐゴシック"/>
                        </a:rPr>
                        <a:t>社会福祉法人</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34001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30995</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ＭＳ Ｐゴシック"/>
                        </a:rPr>
                        <a:t>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3006</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ＭＳ Ｐゴシック"/>
                        </a:rPr>
                        <a:t>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82">
                <a:tc>
                  <a:txBody>
                    <a:bodyPr/>
                    <a:lstStyle/>
                    <a:p>
                      <a:pPr algn="l" fontAlgn="b"/>
                      <a:r>
                        <a:rPr lang="ja-JP" altLang="en-US" sz="1200" b="0" i="0" u="none" strike="noStrike">
                          <a:solidFill>
                            <a:srgbClr val="000000"/>
                          </a:solidFill>
                          <a:effectLst/>
                          <a:latin typeface="ＭＳ Ｐゴシック"/>
                        </a:rPr>
                        <a:t>医療生協</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14218</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13830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ＭＳ Ｐゴシック"/>
                        </a:rPr>
                        <a:t>388</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ＭＳ Ｐゴシック"/>
                        </a:rPr>
                        <a:t>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82">
                <a:tc>
                  <a:txBody>
                    <a:bodyPr/>
                    <a:lstStyle/>
                    <a:p>
                      <a:pPr algn="l" fontAlgn="b"/>
                      <a:r>
                        <a:rPr lang="ja-JP" altLang="en-US" sz="1200" b="0" i="0" u="none" strike="noStrike">
                          <a:solidFill>
                            <a:srgbClr val="000000"/>
                          </a:solidFill>
                          <a:effectLst/>
                          <a:latin typeface="ＭＳ Ｐゴシック"/>
                        </a:rPr>
                        <a:t>会社</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12514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12514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dirty="0">
                          <a:solidFill>
                            <a:srgbClr val="000000"/>
                          </a:solidFill>
                          <a:effectLst/>
                          <a:latin typeface="ＭＳ Ｐゴシック"/>
                        </a:rPr>
                        <a:t>-</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ＭＳ Ｐゴシック"/>
                        </a:rPr>
                        <a:t>-</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82">
                <a:tc>
                  <a:txBody>
                    <a:bodyPr/>
                    <a:lstStyle/>
                    <a:p>
                      <a:pPr algn="l" fontAlgn="b"/>
                      <a:r>
                        <a:rPr lang="ja-JP" altLang="en-US" sz="1200" b="0" i="0" u="none" strike="noStrike">
                          <a:solidFill>
                            <a:srgbClr val="000000"/>
                          </a:solidFill>
                          <a:effectLst/>
                          <a:latin typeface="ＭＳ Ｐゴシック"/>
                        </a:rPr>
                        <a:t>その他の法人</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24756</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21430</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3326</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1%</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82">
                <a:tc>
                  <a:txBody>
                    <a:bodyPr/>
                    <a:lstStyle/>
                    <a:p>
                      <a:pPr algn="l" fontAlgn="b"/>
                      <a:r>
                        <a:rPr lang="ja-JP" altLang="en-US" sz="1200" b="0" i="0" u="none" strike="noStrike" dirty="0">
                          <a:solidFill>
                            <a:srgbClr val="000000"/>
                          </a:solidFill>
                          <a:effectLst/>
                          <a:latin typeface="ＭＳ Ｐゴシック"/>
                        </a:rPr>
                        <a:t>個人</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ＭＳ Ｐゴシック"/>
                        </a:rPr>
                        <a:t>30779</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ＭＳ Ｐゴシック"/>
                        </a:rPr>
                        <a:t>25815</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ＭＳ Ｐゴシック"/>
                        </a:rPr>
                        <a:t>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a:rPr>
                        <a:t>4964</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ＭＳ Ｐゴシック"/>
                        </a:rPr>
                        <a:t>2%</a:t>
                      </a:r>
                    </a:p>
                  </a:txBody>
                  <a:tcPr marL="7184" marR="7184" marT="7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6486" name="正方形/長方形 4"/>
          <p:cNvSpPr>
            <a:spLocks noChangeArrowheads="1"/>
          </p:cNvSpPr>
          <p:nvPr/>
        </p:nvSpPr>
        <p:spPr bwMode="auto">
          <a:xfrm>
            <a:off x="4953000" y="6477000"/>
            <a:ext cx="4191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ja-JP" altLang="en-US"/>
              <a:t>平成２５年医療施設（動態）調査より作成</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763"/>
            <a:ext cx="8229600" cy="452437"/>
          </a:xfrm>
        </p:spPr>
        <p:txBody>
          <a:bodyPr/>
          <a:lstStyle/>
          <a:p>
            <a:pPr algn="l">
              <a:defRPr/>
            </a:pPr>
            <a:r>
              <a:rPr lang="ja-JP" altLang="en-US" sz="2400" dirty="0" smtClean="0"/>
              <a:t>開設者別病床規模（一般病床）</a:t>
            </a:r>
            <a:endParaRPr lang="ja-JP" altLang="en-US" sz="2400" dirty="0"/>
          </a:p>
        </p:txBody>
      </p:sp>
      <p:sp>
        <p:nvSpPr>
          <p:cNvPr id="3" name="コンテンツ プレースホルダー 2"/>
          <p:cNvSpPr>
            <a:spLocks noGrp="1"/>
          </p:cNvSpPr>
          <p:nvPr>
            <p:ph idx="1"/>
          </p:nvPr>
        </p:nvSpPr>
        <p:spPr/>
        <p:txBody>
          <a:bodyPr/>
          <a:lstStyle/>
          <a:p>
            <a:pPr>
              <a:defRPr/>
            </a:pPr>
            <a:endParaRPr lang="ja-JP" altLang="en-US"/>
          </a:p>
        </p:txBody>
      </p:sp>
      <p:graphicFrame>
        <p:nvGraphicFramePr>
          <p:cNvPr id="97283" name="オブジェクト 4"/>
          <p:cNvGraphicFramePr>
            <a:graphicFrameLocks noChangeAspect="1"/>
          </p:cNvGraphicFramePr>
          <p:nvPr/>
        </p:nvGraphicFramePr>
        <p:xfrm>
          <a:off x="152400" y="457200"/>
          <a:ext cx="8686800" cy="6096000"/>
        </p:xfrm>
        <a:graphic>
          <a:graphicData uri="http://schemas.openxmlformats.org/presentationml/2006/ole">
            <mc:AlternateContent xmlns:mc="http://schemas.openxmlformats.org/markup-compatibility/2006">
              <mc:Choice xmlns:v="urn:schemas-microsoft-com:vml" Requires="v">
                <p:oleObj spid="_x0000_s97287" name="ワークシート" r:id="rId4" imgW="8458200" imgH="6870700" progId="Excel.Sheet.12">
                  <p:embed/>
                </p:oleObj>
              </mc:Choice>
              <mc:Fallback>
                <p:oleObj name="ワークシート" r:id="rId4" imgW="8458200" imgH="6870700" progId="Excel.Sheet.12">
                  <p:embed/>
                  <p:pic>
                    <p:nvPicPr>
                      <p:cNvPr id="0" name="オブジェクト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57200"/>
                        <a:ext cx="8686800"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97284" name="正方形/長方形 5"/>
          <p:cNvSpPr>
            <a:spLocks noChangeArrowheads="1"/>
          </p:cNvSpPr>
          <p:nvPr/>
        </p:nvSpPr>
        <p:spPr bwMode="auto">
          <a:xfrm>
            <a:off x="4953000" y="6477000"/>
            <a:ext cx="4191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ja-JP" altLang="en-US"/>
              <a:t>平成２５年医療施設（動態）調査より作成</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513"/>
            <a:ext cx="9144000" cy="2249487"/>
          </a:xfrm>
        </p:spPr>
        <p:txBody>
          <a:bodyPr/>
          <a:lstStyle/>
          <a:p>
            <a:pPr algn="l">
              <a:defRPr/>
            </a:pPr>
            <a:r>
              <a:rPr lang="ja-JP" altLang="en-US" sz="6600" dirty="0" smtClean="0"/>
              <a:t>医療法人の病床数と</a:t>
            </a:r>
            <a:r>
              <a:rPr lang="en-US" altLang="ja-JP" sz="6600" dirty="0" smtClean="0"/>
              <a:t/>
            </a:r>
            <a:br>
              <a:rPr lang="en-US" altLang="ja-JP" sz="6600" dirty="0" smtClean="0"/>
            </a:br>
            <a:r>
              <a:rPr lang="ja-JP" altLang="en-US" sz="6600" dirty="0" smtClean="0"/>
              <a:t>地域差指数の相関関係</a:t>
            </a:r>
            <a:endParaRPr lang="ja-JP" altLang="en-US" sz="6600" dirty="0"/>
          </a:p>
        </p:txBody>
      </p:sp>
      <p:sp>
        <p:nvSpPr>
          <p:cNvPr id="3" name="コンテンツ プレースホルダー 2"/>
          <p:cNvSpPr>
            <a:spLocks noGrp="1"/>
          </p:cNvSpPr>
          <p:nvPr>
            <p:ph idx="1"/>
          </p:nvPr>
        </p:nvSpPr>
        <p:spPr>
          <a:xfrm>
            <a:off x="0" y="2332038"/>
            <a:ext cx="9448800" cy="4525962"/>
          </a:xfrm>
        </p:spPr>
        <p:txBody>
          <a:bodyPr/>
          <a:lstStyle/>
          <a:p>
            <a:pPr>
              <a:defRPr/>
            </a:pPr>
            <a:r>
              <a:rPr lang="ja-JP" altLang="en-US" sz="4400" dirty="0" smtClean="0"/>
              <a:t>医療法人の割合と地域差指数の相関係数は</a:t>
            </a:r>
            <a:r>
              <a:rPr lang="en-US" altLang="ja-JP" sz="4400" dirty="0" smtClean="0"/>
              <a:t>0.589</a:t>
            </a:r>
            <a:r>
              <a:rPr lang="ja-JP" altLang="en-US" sz="4400" dirty="0" smtClean="0"/>
              <a:t>と正の相関が認められた</a:t>
            </a:r>
            <a:endParaRPr lang="en-US" altLang="ja-JP" sz="4400" dirty="0" smtClean="0"/>
          </a:p>
          <a:p>
            <a:pPr>
              <a:defRPr/>
            </a:pPr>
            <a:r>
              <a:rPr lang="ja-JP" altLang="en-US" sz="4400" dirty="0" smtClean="0"/>
              <a:t>公的医療機関の割合と</a:t>
            </a:r>
            <a:r>
              <a:rPr lang="ja-JP" altLang="en-US" sz="4400" dirty="0"/>
              <a:t>地域差指数の</a:t>
            </a:r>
            <a:r>
              <a:rPr lang="ja-JP" altLang="en-US" sz="4400" dirty="0" smtClean="0"/>
              <a:t>相関係数は</a:t>
            </a:r>
            <a:r>
              <a:rPr lang="en-US" altLang="ja-JP" sz="4400" dirty="0" smtClean="0"/>
              <a:t>-0.540</a:t>
            </a:r>
            <a:r>
              <a:rPr lang="ja-JP" altLang="en-US" sz="4400" dirty="0" smtClean="0"/>
              <a:t>と負の相関が認められた</a:t>
            </a:r>
            <a:endParaRPr lang="en-US" altLang="ja-JP" sz="4400" dirty="0" smtClean="0"/>
          </a:p>
          <a:p>
            <a:pPr>
              <a:defRPr/>
            </a:pPr>
            <a:endParaRPr lang="ja-JP" altLang="en-US" dirty="0" smtClean="0"/>
          </a:p>
          <a:p>
            <a:pPr>
              <a:defRPr/>
            </a:pPr>
            <a:endParaRPr lang="ja-JP"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229600" cy="563563"/>
          </a:xfrm>
        </p:spPr>
        <p:txBody>
          <a:bodyPr/>
          <a:lstStyle/>
          <a:p>
            <a:pPr algn="l">
              <a:defRPr/>
            </a:pPr>
            <a:r>
              <a:rPr lang="ja-JP" altLang="en-US" sz="2800" dirty="0" smtClean="0">
                <a:solidFill>
                  <a:srgbClr val="000000"/>
                </a:solidFill>
              </a:rPr>
              <a:t>医療法人病床割合・</a:t>
            </a:r>
            <a:r>
              <a:rPr lang="ja-JP" altLang="en-US" sz="2800" dirty="0">
                <a:solidFill>
                  <a:srgbClr val="000000"/>
                </a:solidFill>
              </a:rPr>
              <a:t>地域差指数</a:t>
            </a:r>
            <a:r>
              <a:rPr lang="ja-JP" altLang="en-US" sz="2800" dirty="0" smtClean="0">
                <a:solidFill>
                  <a:srgbClr val="000000"/>
                </a:solidFill>
              </a:rPr>
              <a:t>相関図</a:t>
            </a:r>
            <a:endParaRPr lang="ja-JP" altLang="en-US" dirty="0"/>
          </a:p>
        </p:txBody>
      </p:sp>
      <p:graphicFrame>
        <p:nvGraphicFramePr>
          <p:cNvPr id="4" name="コンテンツ プレースホルダー 3"/>
          <p:cNvGraphicFramePr>
            <a:graphicFrameLocks noGrp="1"/>
          </p:cNvGraphicFramePr>
          <p:nvPr>
            <p:ph idx="1"/>
          </p:nvPr>
        </p:nvGraphicFramePr>
        <p:xfrm>
          <a:off x="-23906" y="381000"/>
          <a:ext cx="9167906" cy="6019800"/>
        </p:xfrm>
        <a:graphic>
          <a:graphicData uri="http://schemas.openxmlformats.org/drawingml/2006/chart">
            <c:chart xmlns:c="http://schemas.openxmlformats.org/drawingml/2006/chart" xmlns:r="http://schemas.openxmlformats.org/officeDocument/2006/relationships" r:id="rId2"/>
          </a:graphicData>
        </a:graphic>
      </p:graphicFrame>
      <p:sp>
        <p:nvSpPr>
          <p:cNvPr id="99331" name="テキスト ボックス 4"/>
          <p:cNvSpPr txBox="1">
            <a:spLocks noChangeArrowheads="1"/>
          </p:cNvSpPr>
          <p:nvPr/>
        </p:nvSpPr>
        <p:spPr bwMode="auto">
          <a:xfrm>
            <a:off x="6248400" y="0"/>
            <a:ext cx="2895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2800"/>
              <a:t>相関係数</a:t>
            </a:r>
            <a:r>
              <a:rPr lang="en-US" altLang="ja-JP" sz="2800"/>
              <a:t>0.589</a:t>
            </a:r>
            <a:endParaRPr lang="ja-JP" altLang="en-US" sz="2800"/>
          </a:p>
        </p:txBody>
      </p:sp>
      <p:sp>
        <p:nvSpPr>
          <p:cNvPr id="99332" name="正方形/長方形 5"/>
          <p:cNvSpPr>
            <a:spLocks noChangeArrowheads="1"/>
          </p:cNvSpPr>
          <p:nvPr/>
        </p:nvSpPr>
        <p:spPr bwMode="auto">
          <a:xfrm>
            <a:off x="984250" y="6488113"/>
            <a:ext cx="81534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ja-JP" altLang="en-US"/>
              <a:t>平成２５年医療施設（動態）調査・平成２５年度医療費の地域差分析データより作成</a:t>
            </a:r>
          </a:p>
        </p:txBody>
      </p:sp>
      <p:sp>
        <p:nvSpPr>
          <p:cNvPr id="99333" name="テキスト ボックス 6"/>
          <p:cNvSpPr txBox="1">
            <a:spLocks noChangeArrowheads="1"/>
          </p:cNvSpPr>
          <p:nvPr/>
        </p:nvSpPr>
        <p:spPr bwMode="auto">
          <a:xfrm>
            <a:off x="533400" y="533400"/>
            <a:ext cx="20574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600"/>
              <a:t>地域差指数</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09600"/>
          </a:xfrm>
        </p:spPr>
        <p:txBody>
          <a:bodyPr/>
          <a:lstStyle/>
          <a:p>
            <a:pPr algn="l">
              <a:defRPr/>
            </a:pPr>
            <a:r>
              <a:rPr lang="ja-JP" altLang="en-US" sz="2800" dirty="0" smtClean="0"/>
              <a:t>公的病院病床割合・地域差指数相関図</a:t>
            </a:r>
            <a:endParaRPr lang="ja-JP" altLang="en-US" sz="2800" dirty="0"/>
          </a:p>
        </p:txBody>
      </p:sp>
      <p:graphicFrame>
        <p:nvGraphicFramePr>
          <p:cNvPr id="4" name="グラフ 3"/>
          <p:cNvGraphicFramePr>
            <a:graphicFrameLocks/>
          </p:cNvGraphicFramePr>
          <p:nvPr/>
        </p:nvGraphicFramePr>
        <p:xfrm>
          <a:off x="0" y="457200"/>
          <a:ext cx="9144000" cy="6019800"/>
        </p:xfrm>
        <a:graphic>
          <a:graphicData uri="http://schemas.openxmlformats.org/drawingml/2006/chart">
            <c:chart xmlns:c="http://schemas.openxmlformats.org/drawingml/2006/chart" xmlns:r="http://schemas.openxmlformats.org/officeDocument/2006/relationships" r:id="rId2"/>
          </a:graphicData>
        </a:graphic>
      </p:graphicFrame>
      <p:sp>
        <p:nvSpPr>
          <p:cNvPr id="100355" name="テキスト ボックス 4"/>
          <p:cNvSpPr txBox="1">
            <a:spLocks noChangeArrowheads="1"/>
          </p:cNvSpPr>
          <p:nvPr/>
        </p:nvSpPr>
        <p:spPr bwMode="auto">
          <a:xfrm>
            <a:off x="6248400" y="0"/>
            <a:ext cx="2895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2800"/>
              <a:t>相関係数</a:t>
            </a:r>
            <a:r>
              <a:rPr lang="en-US" altLang="ja-JP" sz="2800"/>
              <a:t>-0.540</a:t>
            </a:r>
            <a:endParaRPr lang="ja-JP" altLang="en-US" sz="2800"/>
          </a:p>
        </p:txBody>
      </p:sp>
      <p:sp>
        <p:nvSpPr>
          <p:cNvPr id="100356" name="正方形/長方形 6"/>
          <p:cNvSpPr>
            <a:spLocks noChangeArrowheads="1"/>
          </p:cNvSpPr>
          <p:nvPr/>
        </p:nvSpPr>
        <p:spPr bwMode="auto">
          <a:xfrm>
            <a:off x="984250" y="6488113"/>
            <a:ext cx="81534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ja-JP" altLang="en-US"/>
              <a:t>平成２５年医療施設（動態）調査・平成２５年度医療費の地域差分析データより作成</a:t>
            </a:r>
          </a:p>
        </p:txBody>
      </p:sp>
      <p:sp>
        <p:nvSpPr>
          <p:cNvPr id="100357" name="テキスト ボックス 7"/>
          <p:cNvSpPr txBox="1">
            <a:spLocks noChangeArrowheads="1"/>
          </p:cNvSpPr>
          <p:nvPr/>
        </p:nvSpPr>
        <p:spPr bwMode="auto">
          <a:xfrm>
            <a:off x="533400" y="533400"/>
            <a:ext cx="20574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600"/>
              <a:t>地域差指数</a:t>
            </a:r>
          </a:p>
        </p:txBody>
      </p:sp>
      <p:sp>
        <p:nvSpPr>
          <p:cNvPr id="100358" name="テキスト ボックス 9"/>
          <p:cNvSpPr txBox="1">
            <a:spLocks noChangeArrowheads="1"/>
          </p:cNvSpPr>
          <p:nvPr/>
        </p:nvSpPr>
        <p:spPr bwMode="auto">
          <a:xfrm>
            <a:off x="7848600" y="5715000"/>
            <a:ext cx="1143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600"/>
              <a:t>病床割合</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229600" cy="533400"/>
          </a:xfrm>
        </p:spPr>
        <p:txBody>
          <a:bodyPr/>
          <a:lstStyle/>
          <a:p>
            <a:pPr algn="l">
              <a:defRPr/>
            </a:pPr>
            <a:r>
              <a:rPr lang="ja-JP" altLang="en-US" sz="2800" dirty="0" smtClean="0">
                <a:solidFill>
                  <a:srgbClr val="000000"/>
                </a:solidFill>
              </a:rPr>
              <a:t>自治体病院病床割合・</a:t>
            </a:r>
            <a:r>
              <a:rPr lang="ja-JP" altLang="en-US" sz="2800" dirty="0">
                <a:solidFill>
                  <a:srgbClr val="000000"/>
                </a:solidFill>
              </a:rPr>
              <a:t>地域差指数</a:t>
            </a:r>
            <a:r>
              <a:rPr lang="ja-JP" altLang="en-US" sz="2800" dirty="0" smtClean="0">
                <a:solidFill>
                  <a:srgbClr val="000000"/>
                </a:solidFill>
              </a:rPr>
              <a:t>相関図</a:t>
            </a:r>
            <a:endParaRPr lang="ja-JP" altLang="en-US" dirty="0"/>
          </a:p>
        </p:txBody>
      </p:sp>
      <p:graphicFrame>
        <p:nvGraphicFramePr>
          <p:cNvPr id="4" name="グラフ 3"/>
          <p:cNvGraphicFramePr>
            <a:graphicFrameLocks/>
          </p:cNvGraphicFramePr>
          <p:nvPr/>
        </p:nvGraphicFramePr>
        <p:xfrm>
          <a:off x="0" y="381000"/>
          <a:ext cx="9144000" cy="6172200"/>
        </p:xfrm>
        <a:graphic>
          <a:graphicData uri="http://schemas.openxmlformats.org/drawingml/2006/chart">
            <c:chart xmlns:c="http://schemas.openxmlformats.org/drawingml/2006/chart" xmlns:r="http://schemas.openxmlformats.org/officeDocument/2006/relationships" r:id="rId2"/>
          </a:graphicData>
        </a:graphic>
      </p:graphicFrame>
      <p:sp>
        <p:nvSpPr>
          <p:cNvPr id="101379" name="テキスト ボックス 4"/>
          <p:cNvSpPr txBox="1">
            <a:spLocks noChangeArrowheads="1"/>
          </p:cNvSpPr>
          <p:nvPr/>
        </p:nvSpPr>
        <p:spPr bwMode="auto">
          <a:xfrm>
            <a:off x="6248400" y="0"/>
            <a:ext cx="2895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2800"/>
              <a:t>相関係数</a:t>
            </a:r>
            <a:r>
              <a:rPr lang="en-US" altLang="ja-JP" sz="2800"/>
              <a:t>-0.450</a:t>
            </a:r>
            <a:endParaRPr lang="ja-JP" altLang="en-US" sz="2800"/>
          </a:p>
        </p:txBody>
      </p:sp>
      <p:sp>
        <p:nvSpPr>
          <p:cNvPr id="101380" name="正方形/長方形 5"/>
          <p:cNvSpPr>
            <a:spLocks noChangeArrowheads="1"/>
          </p:cNvSpPr>
          <p:nvPr/>
        </p:nvSpPr>
        <p:spPr bwMode="auto">
          <a:xfrm>
            <a:off x="984250" y="6488113"/>
            <a:ext cx="81534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ja-JP" altLang="en-US"/>
              <a:t>平成２５年医療施設（動態）調査・平成２５年度医療費の地域差分析データより作成</a:t>
            </a:r>
          </a:p>
        </p:txBody>
      </p:sp>
      <p:sp>
        <p:nvSpPr>
          <p:cNvPr id="101381" name="テキスト ボックス 6"/>
          <p:cNvSpPr txBox="1">
            <a:spLocks noChangeArrowheads="1"/>
          </p:cNvSpPr>
          <p:nvPr/>
        </p:nvSpPr>
        <p:spPr bwMode="auto">
          <a:xfrm>
            <a:off x="533400" y="533400"/>
            <a:ext cx="20574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600"/>
              <a:t>地域差指数</a:t>
            </a:r>
          </a:p>
        </p:txBody>
      </p:sp>
      <p:sp>
        <p:nvSpPr>
          <p:cNvPr id="101382" name="テキスト ボックス 7"/>
          <p:cNvSpPr txBox="1">
            <a:spLocks noChangeArrowheads="1"/>
          </p:cNvSpPr>
          <p:nvPr/>
        </p:nvSpPr>
        <p:spPr bwMode="auto">
          <a:xfrm>
            <a:off x="7848600" y="5791200"/>
            <a:ext cx="1143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600"/>
              <a:t>病床割合</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85800"/>
          </a:xfrm>
        </p:spPr>
        <p:txBody>
          <a:bodyPr/>
          <a:lstStyle/>
          <a:p>
            <a:pPr algn="l">
              <a:defRPr/>
            </a:pPr>
            <a:r>
              <a:rPr lang="ja-JP" altLang="en-US" sz="4000" dirty="0"/>
              <a:t>都道府県別地域差指数に</a:t>
            </a:r>
            <a:r>
              <a:rPr lang="ja-JP" altLang="en-US" sz="4000" dirty="0" smtClean="0"/>
              <a:t>対する寄与度</a:t>
            </a:r>
            <a:endParaRPr lang="ja-JP" altLang="en-US" sz="4000" dirty="0"/>
          </a:p>
        </p:txBody>
      </p:sp>
      <p:pic>
        <p:nvPicPr>
          <p:cNvPr id="4" name="コンテンツ プレースホルダー 3" descr="スクリーンショット 2015-09-20 10.10.46.png"/>
          <p:cNvPicPr>
            <a:picLocks noGrp="1" noChangeAspect="1"/>
          </p:cNvPicPr>
          <p:nvPr>
            <p:ph idx="1"/>
          </p:nvPr>
        </p:nvPicPr>
        <p:blipFill rotWithShape="1">
          <a:blip r:embed="rId2">
            <a:extLst>
              <a:ext uri="{28A0092B-C50C-407E-A947-70E740481C1C}">
                <a14:useLocalDpi xmlns:a14="http://schemas.microsoft.com/office/drawing/2010/main" val="0"/>
              </a:ext>
            </a:extLst>
          </a:blip>
          <a:srcRect t="-312" b="2201"/>
          <a:stretch/>
        </p:blipFill>
        <p:spPr>
          <a:xfrm>
            <a:off x="-6350" y="685800"/>
            <a:ext cx="9182100" cy="5791200"/>
          </a:xfrm>
        </p:spPr>
      </p:pic>
      <p:sp>
        <p:nvSpPr>
          <p:cNvPr id="102403" name="テキスト ボックス 4"/>
          <p:cNvSpPr txBox="1">
            <a:spLocks noChangeArrowheads="1"/>
          </p:cNvSpPr>
          <p:nvPr/>
        </p:nvSpPr>
        <p:spPr bwMode="auto">
          <a:xfrm>
            <a:off x="1371600" y="6488113"/>
            <a:ext cx="77724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厚生労働省保険局調査課「平成２５年度医療費の地域差分析」平成２７年９月</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438" y="0"/>
            <a:ext cx="9072562" cy="4076700"/>
          </a:xfrm>
        </p:spPr>
        <p:txBody>
          <a:bodyPr/>
          <a:lstStyle/>
          <a:p>
            <a:pPr algn="l">
              <a:defRPr/>
            </a:pPr>
            <a:r>
              <a:rPr lang="ja-JP" altLang="en-US" sz="8800" dirty="0" smtClean="0"/>
              <a:t>試練に立たされる</a:t>
            </a:r>
            <a:r>
              <a:rPr lang="en-US" altLang="ja-JP" sz="8800" dirty="0" smtClean="0"/>
              <a:t/>
            </a:r>
            <a:br>
              <a:rPr lang="en-US" altLang="ja-JP" sz="8800" dirty="0" smtClean="0"/>
            </a:br>
            <a:r>
              <a:rPr lang="ja-JP" altLang="en-US" sz="8800" dirty="0" smtClean="0"/>
              <a:t>自治体病院経営</a:t>
            </a:r>
            <a:endParaRPr lang="ja-JP" altLang="en-US" sz="8800" dirty="0"/>
          </a:p>
        </p:txBody>
      </p:sp>
      <p:sp>
        <p:nvSpPr>
          <p:cNvPr id="3" name="コンテンツ プレースホルダー 2"/>
          <p:cNvSpPr>
            <a:spLocks noGrp="1"/>
          </p:cNvSpPr>
          <p:nvPr>
            <p:ph idx="1"/>
          </p:nvPr>
        </p:nvSpPr>
        <p:spPr>
          <a:xfrm>
            <a:off x="457200" y="4292600"/>
            <a:ext cx="8229600" cy="1833563"/>
          </a:xfrm>
        </p:spPr>
        <p:txBody>
          <a:bodyPr/>
          <a:lstStyle/>
          <a:p>
            <a:pPr>
              <a:defRPr/>
            </a:pPr>
            <a:endParaRPr lang="ja-JP"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143000"/>
          </a:xfrm>
        </p:spPr>
        <p:txBody>
          <a:bodyPr/>
          <a:lstStyle/>
          <a:p>
            <a:pPr algn="l">
              <a:defRPr/>
            </a:pPr>
            <a:r>
              <a:rPr lang="ja-JP" altLang="en-US" sz="7200" dirty="0" smtClean="0"/>
              <a:t>２つの政策ガイドライン</a:t>
            </a:r>
            <a:endParaRPr lang="ja-JP" altLang="en-US" sz="7200" dirty="0"/>
          </a:p>
        </p:txBody>
      </p:sp>
      <p:sp>
        <p:nvSpPr>
          <p:cNvPr id="3" name="コンテンツ プレースホルダー 2"/>
          <p:cNvSpPr>
            <a:spLocks noGrp="1"/>
          </p:cNvSpPr>
          <p:nvPr>
            <p:ph idx="1"/>
          </p:nvPr>
        </p:nvSpPr>
        <p:spPr>
          <a:xfrm>
            <a:off x="4763" y="1295400"/>
            <a:ext cx="9139237" cy="5562600"/>
          </a:xfrm>
        </p:spPr>
        <p:txBody>
          <a:bodyPr>
            <a:normAutofit lnSpcReduction="10000"/>
          </a:bodyPr>
          <a:lstStyle/>
          <a:p>
            <a:pPr>
              <a:defRPr/>
            </a:pPr>
            <a:r>
              <a:rPr lang="en-US" altLang="ja-JP" sz="4800" dirty="0" smtClean="0"/>
              <a:t>2015</a:t>
            </a:r>
            <a:r>
              <a:rPr lang="ja-JP" altLang="en-US" sz="4800" dirty="0" smtClean="0"/>
              <a:t>年</a:t>
            </a:r>
            <a:r>
              <a:rPr lang="en-US" altLang="ja-JP" sz="4800" dirty="0" smtClean="0"/>
              <a:t>3</a:t>
            </a:r>
            <a:r>
              <a:rPr lang="ja-JP" altLang="en-US" sz="4800" dirty="0" smtClean="0"/>
              <a:t>月</a:t>
            </a:r>
            <a:r>
              <a:rPr lang="en-US" altLang="ja-JP" sz="4800" dirty="0" smtClean="0"/>
              <a:t>31</a:t>
            </a:r>
            <a:r>
              <a:rPr lang="ja-JP" altLang="en-US" sz="4800" dirty="0" smtClean="0"/>
              <a:t>日に自治体病院の経営にとって極めて重要な２つのガイドラインが示される</a:t>
            </a:r>
            <a:endParaRPr lang="en-US" altLang="ja-JP" sz="4800" dirty="0" smtClean="0"/>
          </a:p>
          <a:p>
            <a:pPr>
              <a:defRPr/>
            </a:pPr>
            <a:r>
              <a:rPr lang="ja-JP" altLang="en-US" sz="4800" dirty="0" smtClean="0"/>
              <a:t>厚生労働省</a:t>
            </a:r>
            <a:endParaRPr lang="en-US" altLang="ja-JP" sz="4800" dirty="0" smtClean="0"/>
          </a:p>
          <a:p>
            <a:pPr marL="0" indent="0">
              <a:buFontTx/>
              <a:buNone/>
              <a:defRPr/>
            </a:pPr>
            <a:r>
              <a:rPr lang="ja-JP" altLang="en-US" sz="4800" dirty="0" smtClean="0"/>
              <a:t>　「</a:t>
            </a:r>
            <a:r>
              <a:rPr lang="ja-JP" altLang="en-US" sz="4800" dirty="0"/>
              <a:t>地域医療構想</a:t>
            </a:r>
            <a:r>
              <a:rPr lang="ja-JP" altLang="en-US" sz="4800" dirty="0" smtClean="0"/>
              <a:t>策定ガイドライン」</a:t>
            </a:r>
            <a:endParaRPr lang="en-US" altLang="ja-JP" sz="4800" dirty="0" smtClean="0"/>
          </a:p>
          <a:p>
            <a:pPr>
              <a:defRPr/>
            </a:pPr>
            <a:r>
              <a:rPr lang="ja-JP" altLang="en-US" sz="4800" dirty="0" smtClean="0"/>
              <a:t>総務省</a:t>
            </a:r>
            <a:endParaRPr lang="en-US" altLang="ja-JP" sz="4800" dirty="0" smtClean="0"/>
          </a:p>
          <a:p>
            <a:pPr marL="0" indent="0">
              <a:buFontTx/>
              <a:buNone/>
              <a:defRPr/>
            </a:pPr>
            <a:r>
              <a:rPr lang="ja-JP" altLang="en-US" sz="4800" dirty="0" smtClean="0"/>
              <a:t>　「</a:t>
            </a:r>
            <a:r>
              <a:rPr lang="ja-JP" altLang="en-US" sz="4800" dirty="0"/>
              <a:t>新公立病院改革</a:t>
            </a:r>
            <a:r>
              <a:rPr lang="ja-JP" altLang="en-US" sz="4800" dirty="0" smtClean="0"/>
              <a:t>ガイドライン」</a:t>
            </a:r>
            <a:endParaRPr lang="ja-JP" altLang="en-US" sz="4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 y="-33338"/>
            <a:ext cx="9175750" cy="947738"/>
          </a:xfrm>
        </p:spPr>
        <p:txBody>
          <a:bodyPr/>
          <a:lstStyle/>
          <a:p>
            <a:pPr algn="l">
              <a:defRPr/>
            </a:pPr>
            <a:r>
              <a:rPr lang="ja-JP" altLang="en-US" sz="5400" dirty="0" smtClean="0"/>
              <a:t>前</a:t>
            </a:r>
            <a:r>
              <a:rPr lang="ja-JP" altLang="ja-JP" sz="5400" dirty="0" smtClean="0"/>
              <a:t>公立</a:t>
            </a:r>
            <a:r>
              <a:rPr lang="ja-JP" altLang="ja-JP" sz="5400" dirty="0"/>
              <a:t>病院改革ガイドライン </a:t>
            </a:r>
            <a:endParaRPr lang="ja-JP" altLang="en-US" sz="5400" dirty="0"/>
          </a:p>
        </p:txBody>
      </p:sp>
      <p:sp>
        <p:nvSpPr>
          <p:cNvPr id="3" name="コンテンツ プレースホルダー 2"/>
          <p:cNvSpPr>
            <a:spLocks noGrp="1"/>
          </p:cNvSpPr>
          <p:nvPr>
            <p:ph idx="1"/>
          </p:nvPr>
        </p:nvSpPr>
        <p:spPr>
          <a:xfrm>
            <a:off x="31750" y="1066800"/>
            <a:ext cx="9112250" cy="5791200"/>
          </a:xfrm>
        </p:spPr>
        <p:txBody>
          <a:bodyPr/>
          <a:lstStyle/>
          <a:p>
            <a:pPr>
              <a:defRPr/>
            </a:pPr>
            <a:r>
              <a:rPr lang="en-US" altLang="ja-JP" sz="4400" dirty="0" smtClean="0"/>
              <a:t>2007</a:t>
            </a:r>
            <a:r>
              <a:rPr lang="ja-JP" altLang="ja-JP" sz="4400" dirty="0" smtClean="0"/>
              <a:t>年</a:t>
            </a:r>
            <a:r>
              <a:rPr lang="en-US" altLang="ja-JP" sz="4400" dirty="0" smtClean="0"/>
              <a:t>7</a:t>
            </a:r>
            <a:r>
              <a:rPr lang="ja-JP" altLang="en-US" sz="4400" dirty="0" smtClean="0"/>
              <a:t>月、</a:t>
            </a:r>
            <a:r>
              <a:rPr lang="ja-JP" altLang="ja-JP" sz="4400" dirty="0" smtClean="0"/>
              <a:t>総務省は「</a:t>
            </a:r>
            <a:r>
              <a:rPr lang="ja-JP" altLang="ja-JP" sz="4400" dirty="0"/>
              <a:t>公立病院改革懇談会」を設置</a:t>
            </a:r>
            <a:endParaRPr lang="en-US" altLang="ja-JP" sz="4400" dirty="0"/>
          </a:p>
          <a:p>
            <a:pPr>
              <a:defRPr/>
            </a:pPr>
            <a:r>
              <a:rPr lang="ja-JP" altLang="ja-JP" sz="4400" dirty="0"/>
              <a:t>同年</a:t>
            </a:r>
            <a:r>
              <a:rPr lang="en-US" altLang="ja-JP" sz="4400" dirty="0"/>
              <a:t>11</a:t>
            </a:r>
            <a:r>
              <a:rPr lang="ja-JP" altLang="ja-JP" sz="4400" dirty="0"/>
              <a:t>月</a:t>
            </a:r>
            <a:r>
              <a:rPr lang="ja-JP" altLang="en-US" sz="4400" dirty="0"/>
              <a:t>、</a:t>
            </a:r>
            <a:r>
              <a:rPr lang="ja-JP" altLang="ja-JP" sz="4400" dirty="0"/>
              <a:t>懇談会は、「公立病院改革ガイドライン（案）」をまとめる</a:t>
            </a:r>
            <a:endParaRPr lang="en-US" altLang="ja-JP" sz="4400" dirty="0"/>
          </a:p>
          <a:p>
            <a:pPr>
              <a:defRPr/>
            </a:pPr>
            <a:r>
              <a:rPr lang="ja-JP" altLang="ja-JP" sz="4400" dirty="0"/>
              <a:t>同年</a:t>
            </a:r>
            <a:r>
              <a:rPr lang="en-US" altLang="ja-JP" sz="4400" dirty="0"/>
              <a:t>12</a:t>
            </a:r>
            <a:r>
              <a:rPr lang="ja-JP" altLang="ja-JP" sz="4400" dirty="0"/>
              <a:t>月、総務省自治財政局長は全国の自治体病院関係者に「公立病院改革ガイドライン」を通知 </a:t>
            </a:r>
            <a:endParaRPr lang="ja-JP" altLang="en-US" sz="4400" dirty="0"/>
          </a:p>
          <a:p>
            <a:pPr>
              <a:defRPr/>
            </a:pPr>
            <a:endParaRPr lang="ja-JP" altLang="en-US" sz="4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pic>
        <p:nvPicPr>
          <p:cNvPr id="4" name="コンテンツ プレースホルダー 3" descr="スクリーンショット 2016-02-18 10.26.02.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978" r="2212"/>
          <a:stretch/>
        </p:blipFill>
        <p:spPr>
          <a:xfrm>
            <a:off x="762000" y="0"/>
            <a:ext cx="7696200" cy="6873875"/>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988" y="-4763"/>
            <a:ext cx="8229601" cy="1417638"/>
          </a:xfrm>
        </p:spPr>
        <p:txBody>
          <a:bodyPr/>
          <a:lstStyle/>
          <a:p>
            <a:pPr algn="l">
              <a:defRPr/>
            </a:pPr>
            <a:r>
              <a:rPr lang="ja-JP" altLang="ja-JP" sz="6600" dirty="0"/>
              <a:t>自治体病院の役割</a:t>
            </a:r>
            <a:endParaRPr lang="ja-JP" altLang="en-US" sz="6600" dirty="0"/>
          </a:p>
        </p:txBody>
      </p:sp>
      <p:sp>
        <p:nvSpPr>
          <p:cNvPr id="3" name="コンテンツ プレースホルダー 2"/>
          <p:cNvSpPr>
            <a:spLocks noGrp="1"/>
          </p:cNvSpPr>
          <p:nvPr>
            <p:ph idx="1"/>
          </p:nvPr>
        </p:nvSpPr>
        <p:spPr>
          <a:xfrm>
            <a:off x="-17463" y="1412875"/>
            <a:ext cx="9269413" cy="5445125"/>
          </a:xfrm>
        </p:spPr>
        <p:txBody>
          <a:bodyPr/>
          <a:lstStyle/>
          <a:p>
            <a:pPr>
              <a:defRPr/>
            </a:pPr>
            <a:r>
              <a:rPr lang="ja-JP" altLang="ja-JP" sz="4000" dirty="0" smtClean="0"/>
              <a:t>①</a:t>
            </a:r>
            <a:r>
              <a:rPr lang="ja-JP" altLang="ja-JP" sz="4000" dirty="0"/>
              <a:t>過疎地②救急等不採算部門③高度・先進④医師派遣拠点機能など</a:t>
            </a:r>
            <a:r>
              <a:rPr lang="ja-JP" altLang="ja-JP" sz="4000" u="sng" dirty="0"/>
              <a:t>採算性等の面から民間医療機関による提供が困難な医療を提供することと</a:t>
            </a:r>
            <a:r>
              <a:rPr lang="ja-JP" altLang="ja-JP" sz="4000" u="sng" dirty="0" smtClean="0"/>
              <a:t>など</a:t>
            </a:r>
            <a:r>
              <a:rPr lang="ja-JP" altLang="en-US" sz="4000" u="sng" dirty="0" smtClean="0"/>
              <a:t>に</a:t>
            </a:r>
            <a:r>
              <a:rPr lang="ja-JP" altLang="ja-JP" sz="4000" u="sng" dirty="0" smtClean="0"/>
              <a:t>限定</a:t>
            </a:r>
            <a:endParaRPr lang="en-US" altLang="ja-JP" sz="4000" u="sng" dirty="0" smtClean="0"/>
          </a:p>
          <a:p>
            <a:pPr>
              <a:defRPr/>
            </a:pPr>
            <a:r>
              <a:rPr lang="ja-JP" altLang="ja-JP" sz="4000" dirty="0" smtClean="0"/>
              <a:t>真</a:t>
            </a:r>
            <a:r>
              <a:rPr lang="ja-JP" altLang="ja-JP" sz="4000" dirty="0"/>
              <a:t>に必要な自治体病院の持続可能な経営を目指し、</a:t>
            </a:r>
            <a:r>
              <a:rPr lang="ja-JP" altLang="ja-JP" sz="4000" u="sng" dirty="0"/>
              <a:t>経営効率化を行うことを</a:t>
            </a:r>
            <a:r>
              <a:rPr lang="ja-JP" altLang="ja-JP" sz="4000" u="sng" dirty="0" smtClean="0"/>
              <a:t>求める</a:t>
            </a:r>
            <a:endParaRPr lang="ja-JP" alt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9525"/>
            <a:ext cx="8229600" cy="1403350"/>
          </a:xfrm>
        </p:spPr>
        <p:txBody>
          <a:bodyPr/>
          <a:lstStyle/>
          <a:p>
            <a:pPr algn="l">
              <a:defRPr/>
            </a:pPr>
            <a:r>
              <a:rPr lang="ja-JP" altLang="ja-JP" sz="7200" dirty="0"/>
              <a:t>公立病院改革プラン</a:t>
            </a:r>
            <a:endParaRPr lang="ja-JP" altLang="en-US" sz="7200" dirty="0"/>
          </a:p>
        </p:txBody>
      </p:sp>
      <p:sp>
        <p:nvSpPr>
          <p:cNvPr id="3" name="コンテンツ プレースホルダー 2"/>
          <p:cNvSpPr>
            <a:spLocks noGrp="1"/>
          </p:cNvSpPr>
          <p:nvPr>
            <p:ph idx="1"/>
          </p:nvPr>
        </p:nvSpPr>
        <p:spPr>
          <a:xfrm>
            <a:off x="0" y="1700213"/>
            <a:ext cx="9144000" cy="5157787"/>
          </a:xfrm>
        </p:spPr>
        <p:txBody>
          <a:bodyPr/>
          <a:lstStyle/>
          <a:p>
            <a:pPr>
              <a:defRPr/>
            </a:pPr>
            <a:r>
              <a:rPr lang="en-US" altLang="ja-JP" sz="4800" dirty="0" smtClean="0"/>
              <a:t>2008</a:t>
            </a:r>
            <a:r>
              <a:rPr lang="ja-JP" altLang="ja-JP" sz="4800" dirty="0" smtClean="0"/>
              <a:t>年度内</a:t>
            </a:r>
            <a:r>
              <a:rPr lang="ja-JP" altLang="ja-JP" sz="4800" dirty="0"/>
              <a:t>に、経営効率化で</a:t>
            </a:r>
            <a:r>
              <a:rPr lang="en-US" altLang="ja-JP" sz="4800" dirty="0"/>
              <a:t>3</a:t>
            </a:r>
            <a:r>
              <a:rPr lang="ja-JP" altLang="ja-JP" sz="4800" dirty="0"/>
              <a:t>年間、再編では</a:t>
            </a:r>
            <a:r>
              <a:rPr lang="en-US" altLang="ja-JP" sz="4800" dirty="0"/>
              <a:t>5</a:t>
            </a:r>
            <a:r>
              <a:rPr lang="ja-JP" altLang="ja-JP" sz="4800" dirty="0"/>
              <a:t>年間を目途とする「公立病院改革プラン」を策定する</a:t>
            </a:r>
            <a:r>
              <a:rPr lang="ja-JP" altLang="ja-JP" sz="4800" dirty="0" smtClean="0"/>
              <a:t>こと</a:t>
            </a:r>
            <a:r>
              <a:rPr lang="ja-JP" altLang="en-US" sz="4800" dirty="0" smtClean="0"/>
              <a:t>を</a:t>
            </a:r>
            <a:r>
              <a:rPr lang="ja-JP" altLang="ja-JP" sz="4800" dirty="0" smtClean="0"/>
              <a:t>求め</a:t>
            </a:r>
            <a:r>
              <a:rPr lang="ja-JP" altLang="en-US" sz="4800" dirty="0" smtClean="0"/>
              <a:t>る</a:t>
            </a:r>
            <a:r>
              <a:rPr lang="ja-JP" altLang="ja-JP" sz="4800" dirty="0" smtClean="0"/>
              <a:t> </a:t>
            </a:r>
            <a:endParaRPr lang="ja-JP" altLang="en-US" sz="48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25" y="0"/>
            <a:ext cx="8229600" cy="1412875"/>
          </a:xfrm>
        </p:spPr>
        <p:txBody>
          <a:bodyPr/>
          <a:lstStyle/>
          <a:p>
            <a:pPr algn="l">
              <a:defRPr/>
            </a:pPr>
            <a:r>
              <a:rPr lang="ja-JP" altLang="en-US" sz="7200" dirty="0" smtClean="0"/>
              <a:t>３つの視点</a:t>
            </a:r>
            <a:endParaRPr lang="ja-JP" altLang="en-US" sz="7200" dirty="0"/>
          </a:p>
        </p:txBody>
      </p:sp>
      <p:sp>
        <p:nvSpPr>
          <p:cNvPr id="3" name="コンテンツ プレースホルダー 2"/>
          <p:cNvSpPr>
            <a:spLocks noGrp="1"/>
          </p:cNvSpPr>
          <p:nvPr>
            <p:ph idx="1"/>
          </p:nvPr>
        </p:nvSpPr>
        <p:spPr>
          <a:xfrm>
            <a:off x="0" y="1412875"/>
            <a:ext cx="9144000" cy="5445125"/>
          </a:xfrm>
        </p:spPr>
        <p:txBody>
          <a:bodyPr>
            <a:normAutofit lnSpcReduction="10000"/>
          </a:bodyPr>
          <a:lstStyle/>
          <a:p>
            <a:pPr>
              <a:defRPr/>
            </a:pPr>
            <a:r>
              <a:rPr lang="en-US" altLang="ja-JP" sz="4400" dirty="0" smtClean="0"/>
              <a:t>①</a:t>
            </a:r>
            <a:r>
              <a:rPr lang="ja-JP" altLang="ja-JP" sz="4400" dirty="0" smtClean="0"/>
              <a:t>数値</a:t>
            </a:r>
            <a:r>
              <a:rPr lang="ja-JP" altLang="ja-JP" sz="4400" dirty="0"/>
              <a:t>目標を</a:t>
            </a:r>
            <a:r>
              <a:rPr lang="ja-JP" altLang="ja-JP" sz="4400" dirty="0" smtClean="0"/>
              <a:t>掲げて「</a:t>
            </a:r>
            <a:r>
              <a:rPr lang="ja-JP" altLang="ja-JP" sz="4400" dirty="0"/>
              <a:t>経営の効率化」を</a:t>
            </a:r>
            <a:r>
              <a:rPr lang="ja-JP" altLang="ja-JP" sz="4400" dirty="0" smtClean="0"/>
              <a:t>図る</a:t>
            </a:r>
            <a:endParaRPr lang="en-US" altLang="ja-JP" sz="4400" dirty="0" smtClean="0"/>
          </a:p>
          <a:p>
            <a:pPr>
              <a:defRPr/>
            </a:pPr>
            <a:r>
              <a:rPr lang="en-US" altLang="ja-JP" sz="4400" dirty="0" smtClean="0"/>
              <a:t>②</a:t>
            </a:r>
            <a:r>
              <a:rPr lang="ja-JP" altLang="ja-JP" sz="4400" dirty="0" smtClean="0"/>
              <a:t>医師</a:t>
            </a:r>
            <a:r>
              <a:rPr lang="ja-JP" altLang="ja-JP" sz="4400" dirty="0"/>
              <a:t>の配置や病床数の見直しを含めた「再編・ネットワーク化</a:t>
            </a:r>
            <a:r>
              <a:rPr lang="ja-JP" altLang="ja-JP" sz="4400" dirty="0" smtClean="0"/>
              <a:t>」</a:t>
            </a:r>
            <a:endParaRPr lang="en-US" altLang="ja-JP" sz="4400" dirty="0" smtClean="0"/>
          </a:p>
          <a:p>
            <a:pPr>
              <a:defRPr/>
            </a:pPr>
            <a:r>
              <a:rPr lang="en-US" altLang="ja-JP" sz="4400" dirty="0" smtClean="0"/>
              <a:t>③</a:t>
            </a:r>
            <a:r>
              <a:rPr lang="ja-JP" altLang="ja-JP" sz="4400" dirty="0" smtClean="0"/>
              <a:t>民営化</a:t>
            </a:r>
            <a:r>
              <a:rPr lang="ja-JP" altLang="ja-JP" sz="4400" dirty="0"/>
              <a:t>を含めた「経営形態の見直し</a:t>
            </a:r>
            <a:r>
              <a:rPr lang="ja-JP" altLang="ja-JP" sz="4400" dirty="0" smtClean="0"/>
              <a:t>」</a:t>
            </a:r>
            <a:endParaRPr lang="en-US" altLang="ja-JP" sz="4400" dirty="0" smtClean="0"/>
          </a:p>
          <a:p>
            <a:pPr marL="0" indent="0">
              <a:buFontTx/>
              <a:buNone/>
              <a:defRPr/>
            </a:pPr>
            <a:r>
              <a:rPr lang="ja-JP" altLang="ja-JP" sz="4400" dirty="0" smtClean="0"/>
              <a:t>の</a:t>
            </a:r>
            <a:r>
              <a:rPr lang="en-US" altLang="ja-JP" sz="4400" dirty="0" smtClean="0"/>
              <a:t>3</a:t>
            </a:r>
            <a:r>
              <a:rPr lang="ja-JP" altLang="ja-JP" sz="4400" dirty="0"/>
              <a:t>つの視点に立った改革を一体的に</a:t>
            </a:r>
            <a:r>
              <a:rPr lang="ja-JP" altLang="ja-JP" sz="4400" dirty="0" smtClean="0"/>
              <a:t>推進 </a:t>
            </a:r>
            <a:endParaRPr lang="ja-JP" altLang="en-US" sz="44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628775"/>
          </a:xfrm>
        </p:spPr>
        <p:txBody>
          <a:bodyPr/>
          <a:lstStyle/>
          <a:p>
            <a:pPr algn="l">
              <a:defRPr/>
            </a:pPr>
            <a:r>
              <a:rPr lang="ja-JP" altLang="en-US" sz="5400" dirty="0" smtClean="0"/>
              <a:t>総務省</a:t>
            </a:r>
            <a:r>
              <a:rPr lang="ja-JP" altLang="ja-JP" sz="5400" dirty="0" smtClean="0"/>
              <a:t>公立</a:t>
            </a:r>
            <a:r>
              <a:rPr lang="ja-JP" altLang="ja-JP" sz="5400" dirty="0"/>
              <a:t>病院に</a:t>
            </a:r>
            <a:r>
              <a:rPr lang="ja-JP" altLang="ja-JP" sz="5400" dirty="0" smtClean="0"/>
              <a:t>関する</a:t>
            </a:r>
            <a:r>
              <a:rPr lang="en-US" altLang="ja-JP" sz="5400" dirty="0" smtClean="0"/>
              <a:t/>
            </a:r>
            <a:br>
              <a:rPr lang="en-US" altLang="ja-JP" sz="5400" dirty="0" smtClean="0"/>
            </a:br>
            <a:r>
              <a:rPr lang="ja-JP" altLang="ja-JP" sz="5400" dirty="0" smtClean="0"/>
              <a:t>財政</a:t>
            </a:r>
            <a:r>
              <a:rPr lang="ja-JP" altLang="ja-JP" sz="5400" dirty="0"/>
              <a:t>措置のあり方検討会</a:t>
            </a:r>
            <a:endParaRPr lang="ja-JP" altLang="en-US" sz="5400" dirty="0"/>
          </a:p>
        </p:txBody>
      </p:sp>
      <p:sp>
        <p:nvSpPr>
          <p:cNvPr id="3" name="コンテンツ プレースホルダー 2"/>
          <p:cNvSpPr>
            <a:spLocks noGrp="1"/>
          </p:cNvSpPr>
          <p:nvPr>
            <p:ph idx="1"/>
          </p:nvPr>
        </p:nvSpPr>
        <p:spPr>
          <a:xfrm>
            <a:off x="0" y="1700213"/>
            <a:ext cx="9144000" cy="5157787"/>
          </a:xfrm>
        </p:spPr>
        <p:txBody>
          <a:bodyPr>
            <a:normAutofit/>
          </a:bodyPr>
          <a:lstStyle/>
          <a:p>
            <a:pPr>
              <a:defRPr/>
            </a:pPr>
            <a:r>
              <a:rPr lang="ja-JP" altLang="en-US" sz="4400" dirty="0" smtClean="0"/>
              <a:t>総務省が</a:t>
            </a:r>
            <a:r>
              <a:rPr lang="en-US" altLang="ja-JP" sz="4400" dirty="0" smtClean="0"/>
              <a:t>2008</a:t>
            </a:r>
            <a:r>
              <a:rPr lang="ja-JP" altLang="ja-JP" sz="4400" dirty="0" smtClean="0"/>
              <a:t>年</a:t>
            </a:r>
            <a:r>
              <a:rPr lang="en-US" altLang="ja-JP" sz="4400" dirty="0" smtClean="0"/>
              <a:t>7</a:t>
            </a:r>
            <a:r>
              <a:rPr lang="ja-JP" altLang="ja-JP" sz="4400" dirty="0" smtClean="0"/>
              <a:t>月設置</a:t>
            </a:r>
            <a:endParaRPr lang="en-US" altLang="ja-JP" sz="4400" dirty="0" smtClean="0"/>
          </a:p>
          <a:p>
            <a:pPr>
              <a:defRPr/>
            </a:pPr>
            <a:r>
              <a:rPr lang="ja-JP" altLang="en-US" sz="4400" dirty="0" smtClean="0"/>
              <a:t>縁あって講演者も委員となる</a:t>
            </a:r>
            <a:endParaRPr lang="en-US" altLang="ja-JP" sz="4400" dirty="0" smtClean="0"/>
          </a:p>
          <a:p>
            <a:pPr>
              <a:defRPr/>
            </a:pPr>
            <a:r>
              <a:rPr lang="ja-JP" altLang="en-US" sz="4400" dirty="0" smtClean="0"/>
              <a:t>検討会では、</a:t>
            </a:r>
            <a:r>
              <a:rPr lang="ja-JP" altLang="ja-JP" sz="4400" dirty="0" smtClean="0"/>
              <a:t>相次ぐ自治体</a:t>
            </a:r>
            <a:r>
              <a:rPr lang="ja-JP" altLang="ja-JP" sz="4400" dirty="0"/>
              <a:t>病院の崩壊を</a:t>
            </a:r>
            <a:r>
              <a:rPr lang="ja-JP" altLang="ja-JP" sz="4400" dirty="0" smtClean="0"/>
              <a:t>受け、</a:t>
            </a:r>
            <a:r>
              <a:rPr lang="ja-JP" altLang="ja-JP" sz="4400" dirty="0"/>
              <a:t>地域医療を守るためには必要な財政支援を行うべきという議論が多く</a:t>
            </a:r>
            <a:r>
              <a:rPr lang="ja-JP" altLang="ja-JP" sz="4400" dirty="0" smtClean="0"/>
              <a:t>出された</a:t>
            </a:r>
            <a:endParaRPr lang="en-US" altLang="ja-JP" sz="4400"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dirty="0"/>
          </a:p>
        </p:txBody>
      </p:sp>
      <p:sp>
        <p:nvSpPr>
          <p:cNvPr id="3" name="コンテンツ プレースホルダー 2"/>
          <p:cNvSpPr>
            <a:spLocks noGrp="1"/>
          </p:cNvSpPr>
          <p:nvPr>
            <p:ph idx="1"/>
          </p:nvPr>
        </p:nvSpPr>
        <p:spPr>
          <a:xfrm>
            <a:off x="0" y="7938"/>
            <a:ext cx="9144000" cy="6850062"/>
          </a:xfrm>
        </p:spPr>
        <p:txBody>
          <a:bodyPr/>
          <a:lstStyle/>
          <a:p>
            <a:pPr>
              <a:defRPr/>
            </a:pPr>
            <a:r>
              <a:rPr lang="ja-JP" altLang="ja-JP" sz="3600" dirty="0"/>
              <a:t>同年</a:t>
            </a:r>
            <a:r>
              <a:rPr lang="en-US" altLang="ja-JP" sz="3600" dirty="0"/>
              <a:t>11</a:t>
            </a:r>
            <a:r>
              <a:rPr lang="ja-JP" altLang="ja-JP" sz="3600" dirty="0"/>
              <a:t>月</a:t>
            </a:r>
            <a:r>
              <a:rPr lang="ja-JP" altLang="ja-JP" sz="3600" dirty="0" smtClean="0"/>
              <a:t>に報告書</a:t>
            </a:r>
            <a:r>
              <a:rPr lang="ja-JP" altLang="en-US" sz="3600" dirty="0" smtClean="0"/>
              <a:t>が出される</a:t>
            </a:r>
            <a:endParaRPr lang="en-US" altLang="ja-JP" sz="3600" dirty="0" smtClean="0"/>
          </a:p>
          <a:p>
            <a:pPr>
              <a:defRPr/>
            </a:pPr>
            <a:r>
              <a:rPr lang="ja-JP" altLang="ja-JP" sz="3600" dirty="0" smtClean="0"/>
              <a:t>「</a:t>
            </a:r>
            <a:r>
              <a:rPr lang="ja-JP" altLang="ja-JP" sz="3600" dirty="0"/>
              <a:t>必要な医療を効率的に提供するため、公立病院改革推進の視点も必要」</a:t>
            </a:r>
            <a:r>
              <a:rPr lang="ja-JP" altLang="en-US" sz="3600" dirty="0"/>
              <a:t>という意見に</a:t>
            </a:r>
            <a:r>
              <a:rPr lang="ja-JP" altLang="en-US" sz="3600" dirty="0" smtClean="0"/>
              <a:t>加え</a:t>
            </a:r>
            <a:endParaRPr lang="en-US" altLang="ja-JP" sz="3600" dirty="0" smtClean="0"/>
          </a:p>
          <a:p>
            <a:pPr>
              <a:defRPr/>
            </a:pPr>
            <a:r>
              <a:rPr lang="ja-JP" altLang="ja-JP" sz="3600" dirty="0" smtClean="0"/>
              <a:t>「</a:t>
            </a:r>
            <a:r>
              <a:rPr lang="ja-JP" altLang="ja-JP" sz="3600" dirty="0"/>
              <a:t>地域医療の確保の観点から、過疎地における医療、産科・小児科・救急医療に関する財政措置は充実の方向で対処すべき</a:t>
            </a:r>
            <a:r>
              <a:rPr lang="ja-JP" altLang="ja-JP" sz="3600" dirty="0" smtClean="0"/>
              <a:t>」</a:t>
            </a:r>
            <a:endParaRPr lang="en-US" altLang="ja-JP" sz="3600" dirty="0" smtClean="0"/>
          </a:p>
          <a:p>
            <a:pPr>
              <a:defRPr/>
            </a:pPr>
            <a:r>
              <a:rPr lang="ja-JP" altLang="ja-JP" sz="3600" dirty="0" smtClean="0"/>
              <a:t>「</a:t>
            </a:r>
            <a:r>
              <a:rPr lang="ja-JP" altLang="ja-JP" sz="3600" dirty="0"/>
              <a:t>各地方公共団体においては、所定の経費負担区分ルールに従い、一般会計等から適切な繰入が必要</a:t>
            </a:r>
            <a:r>
              <a:rPr lang="ja-JP" altLang="ja-JP" sz="3600" dirty="0" smtClean="0"/>
              <a:t>」</a:t>
            </a:r>
            <a:endParaRPr lang="en-US" altLang="ja-JP" sz="3600" dirty="0" smtClean="0"/>
          </a:p>
          <a:p>
            <a:pPr>
              <a:defRPr/>
            </a:pPr>
            <a:r>
              <a:rPr lang="ja-JP" altLang="en-US" sz="3600" dirty="0" smtClean="0"/>
              <a:t>などの意見</a:t>
            </a:r>
            <a:r>
              <a:rPr lang="ja-JP" altLang="en-US" sz="3600" dirty="0"/>
              <a:t>が</a:t>
            </a:r>
            <a:r>
              <a:rPr lang="ja-JP" altLang="en-US" sz="3600" dirty="0" smtClean="0"/>
              <a:t>盛り込まれる</a:t>
            </a:r>
            <a:endParaRPr lang="ja-JP" altLang="en-US" sz="36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 y="3175"/>
            <a:ext cx="9147175" cy="1143000"/>
          </a:xfrm>
        </p:spPr>
        <p:txBody>
          <a:bodyPr/>
          <a:lstStyle/>
          <a:p>
            <a:pPr algn="l">
              <a:defRPr/>
            </a:pPr>
            <a:r>
              <a:rPr lang="ja-JP" altLang="en-US" dirty="0" smtClean="0"/>
              <a:t>地方交付税の基準財政基準額の増額</a:t>
            </a:r>
            <a:endParaRPr lang="ja-JP" altLang="en-US" dirty="0"/>
          </a:p>
        </p:txBody>
      </p:sp>
      <p:pic>
        <p:nvPicPr>
          <p:cNvPr id="111618" name="図 3" descr="スクリーンショット 2014-09-29 10.26.3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9144000" cy="446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1619" name="テキスト ボックス 2"/>
          <p:cNvSpPr txBox="1">
            <a:spLocks noChangeArrowheads="1"/>
          </p:cNvSpPr>
          <p:nvPr/>
        </p:nvSpPr>
        <p:spPr bwMode="auto">
          <a:xfrm>
            <a:off x="395288" y="5300663"/>
            <a:ext cx="83534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平成２０年１２月２６日公立病院に関する財政措置の改正要綱について</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pic>
        <p:nvPicPr>
          <p:cNvPr id="4" name="コンテンツ プレースホルダー 3" descr="スクリーンショット 2014-09-29 10.26.51.png"/>
          <p:cNvPicPr>
            <a:picLocks noGrp="1" noChangeAspect="1"/>
          </p:cNvPicPr>
          <p:nvPr>
            <p:ph idx="1"/>
          </p:nvPr>
        </p:nvPicPr>
        <p:blipFill>
          <a:blip r:embed="rId2">
            <a:extLst>
              <a:ext uri="{28A0092B-C50C-407E-A947-70E740481C1C}">
                <a14:useLocalDpi xmlns:a14="http://schemas.microsoft.com/office/drawing/2010/main" val="0"/>
              </a:ext>
            </a:extLst>
          </a:blip>
          <a:srcRect t="-14115" b="-14115"/>
          <a:stretch>
            <a:fillRect/>
          </a:stretch>
        </p:blipFill>
        <p:spPr>
          <a:xfrm>
            <a:off x="-9525" y="28575"/>
            <a:ext cx="9183688" cy="5921375"/>
          </a:xfrm>
        </p:spPr>
      </p:pic>
      <p:sp>
        <p:nvSpPr>
          <p:cNvPr id="112643" name="テキスト ボックス 4"/>
          <p:cNvSpPr txBox="1">
            <a:spLocks noChangeArrowheads="1"/>
          </p:cNvSpPr>
          <p:nvPr/>
        </p:nvSpPr>
        <p:spPr bwMode="auto">
          <a:xfrm>
            <a:off x="395288" y="5300663"/>
            <a:ext cx="83534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平成２０年１２月２６日公立病院に関する財政措置の改正要綱について</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3810000"/>
          </a:xfrm>
        </p:spPr>
        <p:txBody>
          <a:bodyPr/>
          <a:lstStyle/>
          <a:p>
            <a:pPr algn="l">
              <a:defRPr/>
            </a:pPr>
            <a:r>
              <a:rPr lang="ja-JP" altLang="en-US" sz="8800" dirty="0" smtClean="0"/>
              <a:t>旧ガイドラインが</a:t>
            </a:r>
            <a:r>
              <a:rPr lang="en-US" altLang="ja-JP" sz="8800" dirty="0" smtClean="0"/>
              <a:t/>
            </a:r>
            <a:br>
              <a:rPr lang="en-US" altLang="ja-JP" sz="8800" dirty="0" smtClean="0"/>
            </a:br>
            <a:r>
              <a:rPr lang="ja-JP" altLang="en-US" sz="8800" dirty="0" smtClean="0"/>
              <a:t>もたらした結果</a:t>
            </a:r>
            <a:endParaRPr lang="ja-JP" altLang="en-US" sz="8800" dirty="0"/>
          </a:p>
        </p:txBody>
      </p:sp>
      <p:sp>
        <p:nvSpPr>
          <p:cNvPr id="3" name="コンテンツ プレースホルダー 2"/>
          <p:cNvSpPr>
            <a:spLocks noGrp="1"/>
          </p:cNvSpPr>
          <p:nvPr>
            <p:ph idx="1"/>
          </p:nvPr>
        </p:nvSpPr>
        <p:spPr>
          <a:xfrm>
            <a:off x="0" y="2306638"/>
            <a:ext cx="9144000" cy="4525962"/>
          </a:xfrm>
        </p:spPr>
        <p:txBody>
          <a:bodyPr/>
          <a:lstStyle/>
          <a:p>
            <a:pPr>
              <a:defRPr/>
            </a:pPr>
            <a:endParaRPr lang="ja-JP" alt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938" y="-11113"/>
            <a:ext cx="8229601" cy="1143001"/>
          </a:xfrm>
        </p:spPr>
        <p:txBody>
          <a:bodyPr/>
          <a:lstStyle/>
          <a:p>
            <a:pPr algn="l">
              <a:defRPr/>
            </a:pPr>
            <a:r>
              <a:rPr lang="ja-JP" altLang="en-US" sz="6600" dirty="0" smtClean="0"/>
              <a:t>経常収支比率は向上</a:t>
            </a:r>
            <a:endParaRPr lang="ja-JP" altLang="en-US" sz="6600" dirty="0"/>
          </a:p>
        </p:txBody>
      </p:sp>
      <p:sp>
        <p:nvSpPr>
          <p:cNvPr id="3" name="コンテンツ プレースホルダー 2"/>
          <p:cNvSpPr>
            <a:spLocks noGrp="1"/>
          </p:cNvSpPr>
          <p:nvPr>
            <p:ph idx="1"/>
          </p:nvPr>
        </p:nvSpPr>
        <p:spPr>
          <a:xfrm>
            <a:off x="26988" y="1219200"/>
            <a:ext cx="9726612" cy="5638800"/>
          </a:xfrm>
        </p:spPr>
        <p:txBody>
          <a:bodyPr/>
          <a:lstStyle/>
          <a:p>
            <a:pPr>
              <a:defRPr/>
            </a:pPr>
            <a:r>
              <a:rPr lang="en-US" altLang="ja-JP" sz="4800" dirty="0" smtClean="0"/>
              <a:t>2008</a:t>
            </a:r>
            <a:r>
              <a:rPr lang="ja-JP" altLang="ja-JP" sz="4800" dirty="0"/>
              <a:t>年度に</a:t>
            </a:r>
            <a:r>
              <a:rPr lang="en-US" altLang="ja-JP" sz="4800" dirty="0"/>
              <a:t>95.7</a:t>
            </a:r>
            <a:r>
              <a:rPr lang="ja-JP" altLang="ja-JP" sz="4800" dirty="0"/>
              <a:t>％であった経常収支比率が、</a:t>
            </a:r>
            <a:r>
              <a:rPr lang="en-US" altLang="ja-JP" sz="4800" dirty="0"/>
              <a:t>2013</a:t>
            </a:r>
            <a:r>
              <a:rPr lang="ja-JP" altLang="ja-JP" sz="4800" dirty="0"/>
              <a:t>年度には</a:t>
            </a:r>
            <a:r>
              <a:rPr lang="en-US" altLang="ja-JP" sz="4800" dirty="0"/>
              <a:t>99.8</a:t>
            </a:r>
            <a:r>
              <a:rPr lang="ja-JP" altLang="ja-JP" sz="4800" dirty="0"/>
              <a:t>％に</a:t>
            </a:r>
            <a:r>
              <a:rPr lang="ja-JP" altLang="ja-JP" sz="4800" dirty="0" smtClean="0"/>
              <a:t>向上</a:t>
            </a:r>
            <a:endParaRPr lang="en-US" altLang="ja-JP" sz="4800" dirty="0" smtClean="0"/>
          </a:p>
          <a:p>
            <a:pPr>
              <a:defRPr/>
            </a:pPr>
            <a:r>
              <a:rPr lang="ja-JP" altLang="ja-JP" sz="4800" dirty="0" smtClean="0"/>
              <a:t>経常</a:t>
            </a:r>
            <a:r>
              <a:rPr lang="ja-JP" altLang="ja-JP" sz="4800" dirty="0"/>
              <a:t>収支黒字病院の割合も</a:t>
            </a:r>
            <a:r>
              <a:rPr lang="en-US" altLang="ja-JP" sz="4800" dirty="0"/>
              <a:t>2008</a:t>
            </a:r>
            <a:r>
              <a:rPr lang="ja-JP" altLang="ja-JP" sz="4800" dirty="0"/>
              <a:t>年度に</a:t>
            </a:r>
            <a:r>
              <a:rPr lang="en-US" altLang="ja-JP" sz="4800" dirty="0"/>
              <a:t>29.7</a:t>
            </a:r>
            <a:r>
              <a:rPr lang="ja-JP" altLang="ja-JP" sz="4800" dirty="0"/>
              <a:t>％であったもの</a:t>
            </a:r>
            <a:r>
              <a:rPr lang="ja-JP" altLang="ja-JP" sz="4800" dirty="0" smtClean="0"/>
              <a:t>が</a:t>
            </a:r>
            <a:r>
              <a:rPr lang="ja-JP" altLang="en-US" sz="4800" dirty="0" smtClean="0"/>
              <a:t>、</a:t>
            </a:r>
            <a:r>
              <a:rPr lang="en-US" altLang="ja-JP" sz="4800" dirty="0" smtClean="0"/>
              <a:t>2012</a:t>
            </a:r>
            <a:r>
              <a:rPr lang="ja-JP" altLang="ja-JP" sz="4800" dirty="0"/>
              <a:t>年度には</a:t>
            </a:r>
            <a:r>
              <a:rPr lang="en-US" altLang="ja-JP" sz="4800" dirty="0"/>
              <a:t>46.4</a:t>
            </a:r>
            <a:r>
              <a:rPr lang="ja-JP" altLang="ja-JP" sz="4800" dirty="0" smtClean="0"/>
              <a:t>％</a:t>
            </a:r>
            <a:r>
              <a:rPr lang="ja-JP" altLang="en-US" sz="4800" dirty="0" smtClean="0"/>
              <a:t>に増加</a:t>
            </a:r>
            <a:endParaRPr lang="en-US" altLang="ja-JP" sz="48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pic>
        <p:nvPicPr>
          <p:cNvPr id="4" name="コンテンツ プレースホルダー 3" descr="スクリーンショット 2014-09-29 9.41.20.png"/>
          <p:cNvPicPr>
            <a:picLocks noGrp="1" noChangeAspect="1"/>
          </p:cNvPicPr>
          <p:nvPr>
            <p:ph idx="1"/>
          </p:nvPr>
        </p:nvPicPr>
        <p:blipFill>
          <a:blip r:embed="rId2">
            <a:extLst>
              <a:ext uri="{28A0092B-C50C-407E-A947-70E740481C1C}">
                <a14:useLocalDpi xmlns:a14="http://schemas.microsoft.com/office/drawing/2010/main" val="0"/>
              </a:ext>
            </a:extLst>
          </a:blip>
          <a:srcRect t="-3746" b="-3746"/>
          <a:stretch>
            <a:fillRect/>
          </a:stretch>
        </p:blipFill>
        <p:spPr>
          <a:xfrm>
            <a:off x="0" y="549275"/>
            <a:ext cx="9034463" cy="5472113"/>
          </a:xfrm>
        </p:spPr>
      </p:pic>
      <p:sp>
        <p:nvSpPr>
          <p:cNvPr id="115715" name="テキスト ボックス 4"/>
          <p:cNvSpPr txBox="1">
            <a:spLocks noChangeArrowheads="1"/>
          </p:cNvSpPr>
          <p:nvPr/>
        </p:nvSpPr>
        <p:spPr bwMode="auto">
          <a:xfrm>
            <a:off x="1331913" y="5949950"/>
            <a:ext cx="640873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a:t>2013</a:t>
            </a:r>
            <a:r>
              <a:rPr lang="ja-JP" altLang="en-US" sz="1800"/>
              <a:t>年</a:t>
            </a:r>
            <a:r>
              <a:rPr lang="en-US" altLang="ja-JP" sz="1800"/>
              <a:t>3</a:t>
            </a:r>
            <a:r>
              <a:rPr lang="ja-JP" altLang="en-US" sz="1800"/>
              <a:t>月公立病院改革プラン実施状況等の調査結果</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 y="0"/>
            <a:ext cx="9067800" cy="4800600"/>
          </a:xfrm>
        </p:spPr>
        <p:txBody>
          <a:bodyPr/>
          <a:lstStyle/>
          <a:p>
            <a:pPr algn="l">
              <a:defRPr/>
            </a:pPr>
            <a:r>
              <a:rPr lang="ja-JP" altLang="en-US" sz="7200" dirty="0" smtClean="0"/>
              <a:t>自治体病院をめぐって</a:t>
            </a:r>
            <a:r>
              <a:rPr lang="en-US" altLang="ja-JP" sz="7200" dirty="0" smtClean="0"/>
              <a:t/>
            </a:r>
            <a:br>
              <a:rPr lang="en-US" altLang="ja-JP" sz="7200" dirty="0" smtClean="0"/>
            </a:br>
            <a:r>
              <a:rPr lang="ja-JP" altLang="en-US" sz="7200" dirty="0" smtClean="0"/>
              <a:t>何が起きているか？</a:t>
            </a:r>
            <a:endParaRPr lang="ja-JP" altLang="en-US" sz="6000" dirty="0"/>
          </a:p>
        </p:txBody>
      </p:sp>
      <p:sp>
        <p:nvSpPr>
          <p:cNvPr id="3" name="コンテンツ プレースホルダー 2"/>
          <p:cNvSpPr>
            <a:spLocks noGrp="1"/>
          </p:cNvSpPr>
          <p:nvPr>
            <p:ph idx="1"/>
          </p:nvPr>
        </p:nvSpPr>
        <p:spPr>
          <a:xfrm>
            <a:off x="457200" y="4800600"/>
            <a:ext cx="8229600" cy="1325563"/>
          </a:xfrm>
        </p:spPr>
        <p:txBody>
          <a:bodyPr/>
          <a:lstStyle/>
          <a:p>
            <a:pPr>
              <a:defRPr/>
            </a:pPr>
            <a:endParaRPr lang="ja-JP"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2362200"/>
          </a:xfrm>
        </p:spPr>
        <p:txBody>
          <a:bodyPr/>
          <a:lstStyle/>
          <a:p>
            <a:pPr algn="l">
              <a:defRPr/>
            </a:pPr>
            <a:r>
              <a:rPr lang="ja-JP" altLang="en-US" sz="7200" dirty="0" smtClean="0"/>
              <a:t>かなりの部分は</a:t>
            </a:r>
            <a:r>
              <a:rPr lang="en-US" altLang="ja-JP" sz="7200" dirty="0" smtClean="0"/>
              <a:t/>
            </a:r>
            <a:br>
              <a:rPr lang="en-US" altLang="ja-JP" sz="7200" dirty="0" smtClean="0"/>
            </a:br>
            <a:r>
              <a:rPr lang="ja-JP" altLang="en-US" sz="7200" dirty="0" smtClean="0"/>
              <a:t>一般会計繰入金</a:t>
            </a:r>
            <a:endParaRPr lang="ja-JP" altLang="en-US" sz="7200" dirty="0"/>
          </a:p>
        </p:txBody>
      </p:sp>
      <p:sp>
        <p:nvSpPr>
          <p:cNvPr id="3" name="コンテンツ プレースホルダー 2"/>
          <p:cNvSpPr>
            <a:spLocks noGrp="1"/>
          </p:cNvSpPr>
          <p:nvPr>
            <p:ph idx="1"/>
          </p:nvPr>
        </p:nvSpPr>
        <p:spPr>
          <a:xfrm>
            <a:off x="0" y="2514600"/>
            <a:ext cx="9144000" cy="4343400"/>
          </a:xfrm>
        </p:spPr>
        <p:txBody>
          <a:bodyPr/>
          <a:lstStyle/>
          <a:p>
            <a:pPr>
              <a:defRPr/>
            </a:pPr>
            <a:r>
              <a:rPr lang="ja-JP" altLang="ja-JP" sz="4400" dirty="0" smtClean="0"/>
              <a:t>一般会計繰入金を除いた修正医業比率は</a:t>
            </a:r>
            <a:r>
              <a:rPr lang="en-US" altLang="ja-JP" sz="4400" dirty="0" smtClean="0"/>
              <a:t>2008</a:t>
            </a:r>
            <a:r>
              <a:rPr lang="ja-JP" altLang="ja-JP" sz="4400" dirty="0" smtClean="0"/>
              <a:t>年度の</a:t>
            </a:r>
            <a:r>
              <a:rPr lang="en-US" altLang="ja-JP" sz="4400" dirty="0" smtClean="0"/>
              <a:t>70.0</a:t>
            </a:r>
            <a:r>
              <a:rPr lang="ja-JP" altLang="ja-JP" sz="4400" dirty="0" smtClean="0"/>
              <a:t>％から</a:t>
            </a:r>
            <a:r>
              <a:rPr lang="en-US" altLang="ja-JP" sz="4400" dirty="0" smtClean="0"/>
              <a:t>2013</a:t>
            </a:r>
            <a:r>
              <a:rPr lang="ja-JP" altLang="ja-JP" sz="4400" dirty="0" smtClean="0"/>
              <a:t>年度に</a:t>
            </a:r>
            <a:r>
              <a:rPr lang="en-US" altLang="ja-JP" sz="4400" dirty="0" smtClean="0"/>
              <a:t>74.8</a:t>
            </a:r>
            <a:r>
              <a:rPr lang="ja-JP" altLang="ja-JP" sz="4400" dirty="0" smtClean="0"/>
              <a:t>％となっており、経常黒字のかなりの部分は一般会計からの繰入金による</a:t>
            </a:r>
            <a:endParaRPr lang="ja-JP" altLang="en-US" sz="4400" dirty="0"/>
          </a:p>
          <a:p>
            <a:pPr>
              <a:defRPr/>
            </a:pPr>
            <a:endParaRPr lang="ja-JP" altLang="en-US" sz="44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2"/>
          <p:cNvGraphicFramePr>
            <a:graphicFrameLocks/>
          </p:cNvGraphicFramePr>
          <p:nvPr/>
        </p:nvGraphicFramePr>
        <p:xfrm>
          <a:off x="0" y="533400"/>
          <a:ext cx="9144000" cy="6019800"/>
        </p:xfrm>
        <a:graphic>
          <a:graphicData uri="http://schemas.openxmlformats.org/drawingml/2006/chart">
            <c:chart xmlns:c="http://schemas.openxmlformats.org/drawingml/2006/chart" xmlns:r="http://schemas.openxmlformats.org/officeDocument/2006/relationships" r:id="rId2"/>
          </a:graphicData>
        </a:graphic>
      </p:graphicFrame>
      <p:sp>
        <p:nvSpPr>
          <p:cNvPr id="87042" name="Rectangle 2"/>
          <p:cNvSpPr>
            <a:spLocks noGrp="1" noChangeArrowheads="1"/>
          </p:cNvSpPr>
          <p:nvPr>
            <p:ph type="title"/>
          </p:nvPr>
        </p:nvSpPr>
        <p:spPr>
          <a:xfrm>
            <a:off x="0" y="0"/>
            <a:ext cx="9372600" cy="762000"/>
          </a:xfrm>
        </p:spPr>
        <p:txBody>
          <a:bodyPr/>
          <a:lstStyle/>
          <a:p>
            <a:pPr algn="l" eaLnBrk="1" hangingPunct="1">
              <a:defRPr/>
            </a:pPr>
            <a:r>
              <a:rPr lang="ja-JP" altLang="en-US" sz="3200" dirty="0" smtClean="0"/>
              <a:t>自治体病院経常収益・支出（一般会計繰入金込み）</a:t>
            </a:r>
          </a:p>
        </p:txBody>
      </p:sp>
      <p:sp>
        <p:nvSpPr>
          <p:cNvPr id="117763" name="Text Box 3"/>
          <p:cNvSpPr txBox="1">
            <a:spLocks noChangeArrowheads="1"/>
          </p:cNvSpPr>
          <p:nvPr/>
        </p:nvSpPr>
        <p:spPr bwMode="auto">
          <a:xfrm>
            <a:off x="5508625" y="6477000"/>
            <a:ext cx="36353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ja-JP" altLang="en-US" sz="1800">
                <a:solidFill>
                  <a:srgbClr val="000000"/>
                </a:solidFill>
              </a:rPr>
              <a:t>地方公営企業年鑑から作成</a:t>
            </a:r>
          </a:p>
        </p:txBody>
      </p:sp>
      <p:sp>
        <p:nvSpPr>
          <p:cNvPr id="117764" name="Text Box 5"/>
          <p:cNvSpPr txBox="1">
            <a:spLocks noChangeArrowheads="1"/>
          </p:cNvSpPr>
          <p:nvPr/>
        </p:nvSpPr>
        <p:spPr bwMode="auto">
          <a:xfrm>
            <a:off x="228600" y="533400"/>
            <a:ext cx="990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ja-JP" altLang="en-US" sz="1800">
                <a:solidFill>
                  <a:srgbClr val="000000"/>
                </a:solidFill>
              </a:rPr>
              <a:t>兆円</a:t>
            </a:r>
          </a:p>
        </p:txBody>
      </p:sp>
      <p:sp>
        <p:nvSpPr>
          <p:cNvPr id="117765" name="Text Box 6"/>
          <p:cNvSpPr txBox="1">
            <a:spLocks noChangeArrowheads="1"/>
          </p:cNvSpPr>
          <p:nvPr/>
        </p:nvSpPr>
        <p:spPr bwMode="auto">
          <a:xfrm>
            <a:off x="8534400" y="533400"/>
            <a:ext cx="381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ja-JP" altLang="en-US" sz="1800">
                <a:solidFill>
                  <a:srgbClr val="000000"/>
                </a:solidFill>
              </a:rPr>
              <a:t>％</a:t>
            </a:r>
          </a:p>
        </p:txBody>
      </p:sp>
      <p:sp>
        <p:nvSpPr>
          <p:cNvPr id="117766" name="テキスト ボックス 9"/>
          <p:cNvSpPr txBox="1">
            <a:spLocks noChangeArrowheads="1"/>
          </p:cNvSpPr>
          <p:nvPr/>
        </p:nvSpPr>
        <p:spPr bwMode="auto">
          <a:xfrm>
            <a:off x="4114800" y="2438400"/>
            <a:ext cx="400050" cy="302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400"/>
              <a:t>新臨床研修制度の導入→</a:t>
            </a:r>
          </a:p>
        </p:txBody>
      </p:sp>
      <p:sp>
        <p:nvSpPr>
          <p:cNvPr id="117767" name="テキスト ボックス 10"/>
          <p:cNvSpPr txBox="1">
            <a:spLocks noChangeArrowheads="1"/>
          </p:cNvSpPr>
          <p:nvPr/>
        </p:nvSpPr>
        <p:spPr bwMode="auto">
          <a:xfrm flipH="1">
            <a:off x="6019800" y="2743200"/>
            <a:ext cx="400050" cy="2449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400"/>
              <a:t>公立病院ガイドライン→</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3"/>
          <p:cNvGraphicFramePr>
            <a:graphicFrameLocks/>
          </p:cNvGraphicFramePr>
          <p:nvPr/>
        </p:nvGraphicFramePr>
        <p:xfrm>
          <a:off x="-1" y="609600"/>
          <a:ext cx="9124275"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87042" name="Rectangle 2"/>
          <p:cNvSpPr>
            <a:spLocks noGrp="1" noChangeArrowheads="1"/>
          </p:cNvSpPr>
          <p:nvPr>
            <p:ph type="title"/>
          </p:nvPr>
        </p:nvSpPr>
        <p:spPr>
          <a:xfrm>
            <a:off x="0" y="0"/>
            <a:ext cx="9144000" cy="685800"/>
          </a:xfrm>
        </p:spPr>
        <p:txBody>
          <a:bodyPr/>
          <a:lstStyle/>
          <a:p>
            <a:pPr algn="l" eaLnBrk="1" hangingPunct="1">
              <a:defRPr/>
            </a:pPr>
            <a:r>
              <a:rPr lang="ja-JP" altLang="en-US" sz="3200" dirty="0">
                <a:solidFill>
                  <a:srgbClr val="000000"/>
                </a:solidFill>
              </a:rPr>
              <a:t>自治体</a:t>
            </a:r>
            <a:r>
              <a:rPr lang="ja-JP" altLang="en-US" sz="3200" dirty="0" smtClean="0">
                <a:solidFill>
                  <a:srgbClr val="000000"/>
                </a:solidFill>
              </a:rPr>
              <a:t>病院医業収益・支出</a:t>
            </a:r>
            <a:r>
              <a:rPr lang="ja-JP" altLang="en-US" sz="3200" dirty="0">
                <a:solidFill>
                  <a:srgbClr val="000000"/>
                </a:solidFill>
              </a:rPr>
              <a:t>（一般会計</a:t>
            </a:r>
            <a:r>
              <a:rPr lang="ja-JP" altLang="en-US" sz="3200" dirty="0" smtClean="0">
                <a:solidFill>
                  <a:srgbClr val="000000"/>
                </a:solidFill>
              </a:rPr>
              <a:t>繰入金除く）</a:t>
            </a:r>
            <a:endParaRPr lang="ja-JP" altLang="en-US" sz="4800" dirty="0" smtClean="0"/>
          </a:p>
        </p:txBody>
      </p:sp>
      <p:sp>
        <p:nvSpPr>
          <p:cNvPr id="118787" name="Text Box 3"/>
          <p:cNvSpPr txBox="1">
            <a:spLocks noChangeArrowheads="1"/>
          </p:cNvSpPr>
          <p:nvPr/>
        </p:nvSpPr>
        <p:spPr bwMode="auto">
          <a:xfrm>
            <a:off x="5508625" y="6477000"/>
            <a:ext cx="36353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ja-JP" altLang="en-US" sz="1800">
                <a:solidFill>
                  <a:srgbClr val="000000"/>
                </a:solidFill>
              </a:rPr>
              <a:t>地方公営企業年鑑から作成</a:t>
            </a:r>
          </a:p>
        </p:txBody>
      </p:sp>
      <p:sp>
        <p:nvSpPr>
          <p:cNvPr id="118788" name="Text Box 5"/>
          <p:cNvSpPr txBox="1">
            <a:spLocks noChangeArrowheads="1"/>
          </p:cNvSpPr>
          <p:nvPr/>
        </p:nvSpPr>
        <p:spPr bwMode="auto">
          <a:xfrm>
            <a:off x="609600" y="609600"/>
            <a:ext cx="990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ja-JP" altLang="en-US" sz="1800">
                <a:solidFill>
                  <a:srgbClr val="000000"/>
                </a:solidFill>
              </a:rPr>
              <a:t>兆円</a:t>
            </a:r>
          </a:p>
        </p:txBody>
      </p:sp>
      <p:sp>
        <p:nvSpPr>
          <p:cNvPr id="118789" name="Text Box 6"/>
          <p:cNvSpPr txBox="1">
            <a:spLocks noChangeArrowheads="1"/>
          </p:cNvSpPr>
          <p:nvPr/>
        </p:nvSpPr>
        <p:spPr bwMode="auto">
          <a:xfrm>
            <a:off x="8610600" y="533400"/>
            <a:ext cx="381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ja-JP" altLang="en-US" sz="1800">
                <a:solidFill>
                  <a:srgbClr val="000000"/>
                </a:solidFill>
              </a:rPr>
              <a:t>％</a:t>
            </a:r>
          </a:p>
        </p:txBody>
      </p:sp>
      <p:sp>
        <p:nvSpPr>
          <p:cNvPr id="118790" name="テキスト ボックス 9"/>
          <p:cNvSpPr txBox="1">
            <a:spLocks noChangeArrowheads="1"/>
          </p:cNvSpPr>
          <p:nvPr/>
        </p:nvSpPr>
        <p:spPr bwMode="auto">
          <a:xfrm>
            <a:off x="4191000" y="2438400"/>
            <a:ext cx="400050" cy="300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400"/>
              <a:t>新臨床研修制度の導入→</a:t>
            </a:r>
          </a:p>
        </p:txBody>
      </p:sp>
      <p:sp>
        <p:nvSpPr>
          <p:cNvPr id="118791" name="テキスト ボックス 10"/>
          <p:cNvSpPr txBox="1">
            <a:spLocks noChangeArrowheads="1"/>
          </p:cNvSpPr>
          <p:nvPr/>
        </p:nvSpPr>
        <p:spPr bwMode="auto">
          <a:xfrm flipH="1">
            <a:off x="6096000" y="2667000"/>
            <a:ext cx="400050" cy="2449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400"/>
              <a:t>公立病院ガイドライン→</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3"/>
          <p:cNvGraphicFramePr>
            <a:graphicFrameLocks/>
          </p:cNvGraphicFramePr>
          <p:nvPr/>
        </p:nvGraphicFramePr>
        <p:xfrm>
          <a:off x="7402" y="685800"/>
          <a:ext cx="9136597" cy="6172200"/>
        </p:xfrm>
        <a:graphic>
          <a:graphicData uri="http://schemas.openxmlformats.org/drawingml/2006/chart">
            <c:chart xmlns:c="http://schemas.openxmlformats.org/drawingml/2006/chart" xmlns:r="http://schemas.openxmlformats.org/officeDocument/2006/relationships" r:id="rId2"/>
          </a:graphicData>
        </a:graphic>
      </p:graphicFrame>
      <p:sp>
        <p:nvSpPr>
          <p:cNvPr id="119810" name="Text Box 4"/>
          <p:cNvSpPr txBox="1">
            <a:spLocks noChangeArrowheads="1"/>
          </p:cNvSpPr>
          <p:nvPr/>
        </p:nvSpPr>
        <p:spPr bwMode="auto">
          <a:xfrm>
            <a:off x="3657600" y="6400800"/>
            <a:ext cx="548640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ja-JP" altLang="en-US" sz="1800">
                <a:solidFill>
                  <a:srgbClr val="000000"/>
                </a:solidFill>
              </a:rPr>
              <a:t>地方公営企業年鑑および総務省資料より作成</a:t>
            </a:r>
          </a:p>
        </p:txBody>
      </p:sp>
      <p:sp>
        <p:nvSpPr>
          <p:cNvPr id="119811" name="テキスト ボックス 2"/>
          <p:cNvSpPr txBox="1">
            <a:spLocks noChangeArrowheads="1"/>
          </p:cNvSpPr>
          <p:nvPr/>
        </p:nvSpPr>
        <p:spPr bwMode="auto">
          <a:xfrm>
            <a:off x="12700" y="838200"/>
            <a:ext cx="7191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solidFill>
                  <a:srgbClr val="000000"/>
                </a:solidFill>
              </a:rPr>
              <a:t>億円</a:t>
            </a:r>
          </a:p>
        </p:txBody>
      </p:sp>
      <p:sp>
        <p:nvSpPr>
          <p:cNvPr id="89090" name="Rectangle 2"/>
          <p:cNvSpPr>
            <a:spLocks noGrp="1" noChangeArrowheads="1"/>
          </p:cNvSpPr>
          <p:nvPr>
            <p:ph type="title"/>
          </p:nvPr>
        </p:nvSpPr>
        <p:spPr>
          <a:xfrm>
            <a:off x="304800" y="0"/>
            <a:ext cx="8839200" cy="1143000"/>
          </a:xfrm>
        </p:spPr>
        <p:txBody>
          <a:bodyPr/>
          <a:lstStyle/>
          <a:p>
            <a:pPr algn="l" eaLnBrk="1" hangingPunct="1">
              <a:defRPr/>
            </a:pPr>
            <a:r>
              <a:rPr lang="ja-JP" altLang="en-US" sz="4000" dirty="0" smtClean="0"/>
              <a:t>自治体病院への一般会計繰入金</a:t>
            </a:r>
            <a:r>
              <a:rPr lang="en-US" altLang="ja-JP" sz="4000" dirty="0" smtClean="0"/>
              <a:t/>
            </a:r>
            <a:br>
              <a:rPr lang="en-US" altLang="ja-JP" sz="4000" dirty="0" smtClean="0"/>
            </a:br>
            <a:r>
              <a:rPr lang="ja-JP" altLang="en-US" sz="4000" dirty="0" smtClean="0"/>
              <a:t>　　　　</a:t>
            </a:r>
            <a:r>
              <a:rPr lang="ja-JP" altLang="en-US" sz="3200" dirty="0" smtClean="0"/>
              <a:t>（地方独立行政法人含む）</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0638"/>
            <a:ext cx="9144000" cy="1046162"/>
          </a:xfrm>
        </p:spPr>
        <p:txBody>
          <a:bodyPr/>
          <a:lstStyle/>
          <a:p>
            <a:pPr algn="l">
              <a:defRPr/>
            </a:pPr>
            <a:r>
              <a:rPr lang="ja-JP" altLang="en-US" sz="7200" dirty="0" smtClean="0"/>
              <a:t>収益を改善させた病院</a:t>
            </a:r>
            <a:endParaRPr lang="ja-JP" altLang="en-US" sz="7200" dirty="0"/>
          </a:p>
        </p:txBody>
      </p:sp>
      <p:sp>
        <p:nvSpPr>
          <p:cNvPr id="3" name="コンテンツ プレースホルダー 2"/>
          <p:cNvSpPr>
            <a:spLocks noGrp="1"/>
          </p:cNvSpPr>
          <p:nvPr>
            <p:ph idx="1"/>
          </p:nvPr>
        </p:nvSpPr>
        <p:spPr>
          <a:xfrm>
            <a:off x="25400" y="1295400"/>
            <a:ext cx="9347200" cy="5562600"/>
          </a:xfrm>
        </p:spPr>
        <p:txBody>
          <a:bodyPr/>
          <a:lstStyle/>
          <a:p>
            <a:pPr>
              <a:defRPr/>
            </a:pPr>
            <a:r>
              <a:rPr lang="ja-JP" altLang="ja-JP" sz="4800" dirty="0" smtClean="0"/>
              <a:t>医師</a:t>
            </a:r>
            <a:r>
              <a:rPr lang="ja-JP" altLang="ja-JP" sz="4800" dirty="0"/>
              <a:t>研修に実績のある病院や医師の労働環境・待遇改善を行った病院、交通の便の良い都市部の病院などでは常勤医師数が増加し、収益を</a:t>
            </a:r>
            <a:r>
              <a:rPr lang="ja-JP" altLang="ja-JP" sz="4800" dirty="0" smtClean="0"/>
              <a:t>改善</a:t>
            </a:r>
            <a:r>
              <a:rPr lang="ja-JP" altLang="en-US" sz="4800" dirty="0" smtClean="0"/>
              <a:t>させる</a:t>
            </a:r>
            <a:endParaRPr lang="en-US" altLang="ja-JP" sz="4800" dirty="0" smtClean="0"/>
          </a:p>
          <a:p>
            <a:pPr>
              <a:defRPr/>
            </a:pPr>
            <a:r>
              <a:rPr lang="ja-JP" altLang="en-US" sz="4800" dirty="0" smtClean="0"/>
              <a:t>急性期病院への評価を行った診療報酬改定も追い風となる</a:t>
            </a:r>
            <a:r>
              <a:rPr lang="ja-JP" altLang="ja-JP" sz="4800" dirty="0" smtClean="0"/>
              <a:t> </a:t>
            </a:r>
            <a:endParaRPr lang="ja-JP" altLang="en-US" sz="48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700" y="0"/>
            <a:ext cx="8229600" cy="1143000"/>
          </a:xfrm>
        </p:spPr>
        <p:txBody>
          <a:bodyPr/>
          <a:lstStyle/>
          <a:p>
            <a:pPr algn="l">
              <a:defRPr/>
            </a:pPr>
            <a:r>
              <a:rPr lang="ja-JP" altLang="en-US" sz="6000" dirty="0" smtClean="0"/>
              <a:t>地方の中小病院の苦戦</a:t>
            </a:r>
            <a:endParaRPr lang="ja-JP" altLang="en-US" sz="6000" dirty="0"/>
          </a:p>
        </p:txBody>
      </p:sp>
      <p:sp>
        <p:nvSpPr>
          <p:cNvPr id="3" name="コンテンツ プレースホルダー 2"/>
          <p:cNvSpPr>
            <a:spLocks noGrp="1"/>
          </p:cNvSpPr>
          <p:nvPr>
            <p:ph idx="1"/>
          </p:nvPr>
        </p:nvSpPr>
        <p:spPr>
          <a:xfrm>
            <a:off x="0" y="1143000"/>
            <a:ext cx="9144000" cy="5715000"/>
          </a:xfrm>
        </p:spPr>
        <p:txBody>
          <a:bodyPr/>
          <a:lstStyle/>
          <a:p>
            <a:pPr>
              <a:defRPr/>
            </a:pPr>
            <a:r>
              <a:rPr lang="ja-JP" altLang="ja-JP" sz="4400" dirty="0"/>
              <a:t>交通の便の悪い地方</a:t>
            </a:r>
            <a:r>
              <a:rPr lang="ja-JP" altLang="ja-JP" sz="4400" dirty="0" smtClean="0"/>
              <a:t>の</a:t>
            </a:r>
            <a:r>
              <a:rPr lang="ja-JP" altLang="en-US" sz="4400" dirty="0" smtClean="0"/>
              <a:t>中小</a:t>
            </a:r>
            <a:r>
              <a:rPr lang="ja-JP" altLang="ja-JP" sz="4400" dirty="0" smtClean="0"/>
              <a:t>病院</a:t>
            </a:r>
            <a:r>
              <a:rPr lang="ja-JP" altLang="ja-JP" sz="4400" dirty="0"/>
              <a:t>を中心に医師不足の状況が続き、収益が悪化したままという病院も少なく</a:t>
            </a:r>
            <a:r>
              <a:rPr lang="ja-JP" altLang="ja-JP" sz="4400" dirty="0" smtClean="0"/>
              <a:t>ない</a:t>
            </a:r>
            <a:endParaRPr lang="en-US" altLang="ja-JP" sz="4400" dirty="0" smtClean="0"/>
          </a:p>
          <a:p>
            <a:pPr>
              <a:defRPr/>
            </a:pPr>
            <a:r>
              <a:rPr lang="ja-JP" altLang="ja-JP" sz="4400" dirty="0" smtClean="0"/>
              <a:t>収益</a:t>
            </a:r>
            <a:r>
              <a:rPr lang="ja-JP" altLang="ja-JP" sz="4400" dirty="0"/>
              <a:t>の改善した病院と</a:t>
            </a:r>
            <a:r>
              <a:rPr lang="ja-JP" altLang="ja-JP" sz="4400" dirty="0" smtClean="0"/>
              <a:t>悪化</a:t>
            </a:r>
            <a:r>
              <a:rPr lang="ja-JP" altLang="en-US" sz="4400" dirty="0" smtClean="0"/>
              <a:t>したままの</a:t>
            </a:r>
            <a:r>
              <a:rPr lang="ja-JP" altLang="ja-JP" sz="4400" dirty="0" smtClean="0"/>
              <a:t>病院</a:t>
            </a:r>
            <a:r>
              <a:rPr lang="ja-JP" altLang="ja-JP" sz="4400" dirty="0"/>
              <a:t>が混在するため、全体としての修正医業収支比率の伸びが抑えられて</a:t>
            </a:r>
            <a:r>
              <a:rPr lang="ja-JP" altLang="ja-JP" sz="4400" dirty="0" smtClean="0"/>
              <a:t>いる</a:t>
            </a:r>
            <a:endParaRPr lang="ja-JP" altLang="en-US" sz="44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400" y="0"/>
            <a:ext cx="8229600" cy="625475"/>
          </a:xfrm>
        </p:spPr>
        <p:txBody>
          <a:bodyPr>
            <a:normAutofit fontScale="90000"/>
          </a:bodyPr>
          <a:lstStyle/>
          <a:p>
            <a:pPr algn="l">
              <a:defRPr/>
            </a:pPr>
            <a:r>
              <a:rPr lang="ja-JP" altLang="en-US" sz="3600" dirty="0" smtClean="0"/>
              <a:t>経営主体別病院収益の状況</a:t>
            </a:r>
            <a:endParaRPr lang="ja-JP" altLang="en-US" sz="3600" dirty="0"/>
          </a:p>
        </p:txBody>
      </p:sp>
      <p:sp>
        <p:nvSpPr>
          <p:cNvPr id="122882" name="テキスト ボックス 3"/>
          <p:cNvSpPr txBox="1">
            <a:spLocks noChangeArrowheads="1"/>
          </p:cNvSpPr>
          <p:nvPr/>
        </p:nvSpPr>
        <p:spPr bwMode="auto">
          <a:xfrm>
            <a:off x="4343400" y="6553200"/>
            <a:ext cx="4800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平成</a:t>
            </a:r>
            <a:r>
              <a:rPr lang="en-US" altLang="ja-JP" sz="1800"/>
              <a:t>25</a:t>
            </a:r>
            <a:r>
              <a:rPr lang="ja-JP" altLang="en-US" sz="1800"/>
              <a:t>年度地方公営企業年鑑より作成</a:t>
            </a:r>
          </a:p>
        </p:txBody>
      </p:sp>
      <p:graphicFrame>
        <p:nvGraphicFramePr>
          <p:cNvPr id="6" name="表 5"/>
          <p:cNvGraphicFramePr>
            <a:graphicFrameLocks noGrp="1"/>
          </p:cNvGraphicFramePr>
          <p:nvPr/>
        </p:nvGraphicFramePr>
        <p:xfrm>
          <a:off x="160338" y="709613"/>
          <a:ext cx="8816975" cy="5835650"/>
        </p:xfrm>
        <a:graphic>
          <a:graphicData uri="http://schemas.openxmlformats.org/drawingml/2006/table">
            <a:tbl>
              <a:tblPr/>
              <a:tblGrid>
                <a:gridCol w="2819564"/>
                <a:gridCol w="1199482"/>
                <a:gridCol w="1199482"/>
                <a:gridCol w="1199482"/>
                <a:gridCol w="1199482"/>
                <a:gridCol w="1199482"/>
              </a:tblGrid>
              <a:tr h="324203">
                <a:tc>
                  <a:txBody>
                    <a:bodyPr/>
                    <a:lstStyle/>
                    <a:p>
                      <a:pPr algn="l" fontAlgn="b"/>
                      <a:r>
                        <a:rPr lang="ja-JP" altLang="en-US" sz="1600" b="0" i="0" u="none" strike="noStrike" dirty="0">
                          <a:solidFill>
                            <a:srgbClr val="000000"/>
                          </a:solidFill>
                          <a:effectLst/>
                          <a:latin typeface="ＭＳ Ｐゴシック"/>
                        </a:rPr>
                        <a:t>経営主体</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ＭＳ Ｐゴシック"/>
                        </a:rPr>
                        <a:t>都道府県</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ＭＳ Ｐゴシック"/>
                        </a:rPr>
                        <a:t>指定都市</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ＭＳ Ｐゴシック"/>
                        </a:rPr>
                        <a:t>市</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chemeClr val="tx1"/>
                          </a:solidFill>
                          <a:effectLst/>
                          <a:latin typeface="ＭＳ Ｐゴシック"/>
                        </a:rPr>
                        <a:t>町村</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ja-JP" altLang="en-US" sz="1600" b="0" i="0" u="none" strike="noStrike" dirty="0">
                          <a:solidFill>
                            <a:srgbClr val="000000"/>
                          </a:solidFill>
                          <a:effectLst/>
                          <a:latin typeface="ＭＳ Ｐゴシック"/>
                        </a:rPr>
                        <a:t>組合</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203">
                <a:tc>
                  <a:txBody>
                    <a:bodyPr/>
                    <a:lstStyle/>
                    <a:p>
                      <a:pPr algn="l" fontAlgn="b"/>
                      <a:r>
                        <a:rPr lang="ja-JP" altLang="en-US" sz="1600" b="0" i="0" u="none" strike="noStrike">
                          <a:solidFill>
                            <a:srgbClr val="000000"/>
                          </a:solidFill>
                          <a:effectLst/>
                          <a:latin typeface="ＭＳ Ｐゴシック"/>
                        </a:rPr>
                        <a:t>総事業数</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46</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18</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326</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chemeClr val="tx1"/>
                          </a:solidFill>
                          <a:effectLst/>
                          <a:latin typeface="ＭＳ Ｐゴシック"/>
                        </a:rPr>
                        <a:t>176</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600" b="0" i="0" u="none" strike="noStrike" dirty="0">
                          <a:solidFill>
                            <a:srgbClr val="000000"/>
                          </a:solidFill>
                          <a:effectLst/>
                          <a:latin typeface="ＭＳ Ｐゴシック"/>
                        </a:rPr>
                        <a:t>77</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203">
                <a:tc>
                  <a:txBody>
                    <a:bodyPr/>
                    <a:lstStyle/>
                    <a:p>
                      <a:pPr algn="l" fontAlgn="b"/>
                      <a:r>
                        <a:rPr lang="ja-JP" altLang="en-US" sz="1600" b="0" i="0" u="none" strike="noStrike">
                          <a:solidFill>
                            <a:srgbClr val="000000"/>
                          </a:solidFill>
                          <a:effectLst/>
                          <a:latin typeface="ＭＳ Ｐゴシック"/>
                        </a:rPr>
                        <a:t>総病院数</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158</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36</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368</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chemeClr val="tx1"/>
                          </a:solidFill>
                          <a:effectLst/>
                          <a:latin typeface="ＭＳ Ｐゴシック"/>
                        </a:rPr>
                        <a:t>172</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600" b="0" i="0" u="none" strike="noStrike" dirty="0">
                          <a:solidFill>
                            <a:srgbClr val="000000"/>
                          </a:solidFill>
                          <a:effectLst/>
                          <a:latin typeface="ＭＳ Ｐゴシック"/>
                        </a:rPr>
                        <a:t>105</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203">
                <a:tc>
                  <a:txBody>
                    <a:bodyPr/>
                    <a:lstStyle/>
                    <a:p>
                      <a:pPr algn="l" fontAlgn="b"/>
                      <a:r>
                        <a:rPr lang="ja-JP" altLang="en-US" sz="1600" b="0" i="0" u="none" strike="noStrike">
                          <a:solidFill>
                            <a:srgbClr val="000000"/>
                          </a:solidFill>
                          <a:effectLst/>
                          <a:latin typeface="ＭＳ Ｐゴシック"/>
                        </a:rPr>
                        <a:t>経常収益</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1,093,893</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350,533</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1,799,927</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chemeClr val="tx1"/>
                          </a:solidFill>
                          <a:effectLst/>
                          <a:latin typeface="ＭＳ Ｐゴシック"/>
                        </a:rPr>
                        <a:t>196,265</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600" b="0" i="0" u="none" strike="noStrike" dirty="0">
                          <a:solidFill>
                            <a:srgbClr val="000000"/>
                          </a:solidFill>
                          <a:effectLst/>
                          <a:latin typeface="ＭＳ Ｐゴシック"/>
                        </a:rPr>
                        <a:t>479,143</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203">
                <a:tc>
                  <a:txBody>
                    <a:bodyPr/>
                    <a:lstStyle/>
                    <a:p>
                      <a:pPr algn="l" fontAlgn="b"/>
                      <a:r>
                        <a:rPr lang="ja-JP" altLang="en-US" sz="1600" b="0" i="0" u="none" strike="noStrike">
                          <a:solidFill>
                            <a:srgbClr val="000000"/>
                          </a:solidFill>
                          <a:effectLst/>
                          <a:latin typeface="ＭＳ Ｐゴシック"/>
                        </a:rPr>
                        <a:t>医業収益</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921,331</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307,002</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1,633,787</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chemeClr val="tx1"/>
                          </a:solidFill>
                          <a:effectLst/>
                          <a:latin typeface="ＭＳ Ｐゴシック"/>
                        </a:rPr>
                        <a:t>157,395</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600" b="0" i="0" u="none" strike="noStrike" dirty="0">
                          <a:solidFill>
                            <a:srgbClr val="000000"/>
                          </a:solidFill>
                          <a:effectLst/>
                          <a:latin typeface="ＭＳ Ｐゴシック"/>
                        </a:rPr>
                        <a:t>425,843</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203">
                <a:tc>
                  <a:txBody>
                    <a:bodyPr/>
                    <a:lstStyle/>
                    <a:p>
                      <a:pPr algn="l" fontAlgn="b"/>
                      <a:r>
                        <a:rPr lang="ja-JP" altLang="en-US" sz="1600" b="0" i="0" u="none" strike="noStrike">
                          <a:solidFill>
                            <a:srgbClr val="000000"/>
                          </a:solidFill>
                          <a:effectLst/>
                          <a:latin typeface="ＭＳ Ｐゴシック"/>
                        </a:rPr>
                        <a:t>他会計繰入金</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183,505</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48,184</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175,027</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chemeClr val="tx1"/>
                          </a:solidFill>
                          <a:effectLst/>
                          <a:latin typeface="ＭＳ Ｐゴシック"/>
                        </a:rPr>
                        <a:t>40,481</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600" b="0" i="0" u="none" strike="noStrike" dirty="0">
                          <a:solidFill>
                            <a:srgbClr val="000000"/>
                          </a:solidFill>
                          <a:effectLst/>
                          <a:latin typeface="ＭＳ Ｐゴシック"/>
                        </a:rPr>
                        <a:t>48,657</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203">
                <a:tc>
                  <a:txBody>
                    <a:bodyPr/>
                    <a:lstStyle/>
                    <a:p>
                      <a:pPr algn="l" fontAlgn="b"/>
                      <a:r>
                        <a:rPr lang="ja-JP" altLang="en-US" sz="1600" b="0" i="0" u="none" strike="noStrike">
                          <a:solidFill>
                            <a:srgbClr val="000000"/>
                          </a:solidFill>
                          <a:effectLst/>
                          <a:latin typeface="ＭＳ Ｐゴシック"/>
                        </a:rPr>
                        <a:t>特別利益</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13,109</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1,696</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14,788</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chemeClr val="tx1"/>
                          </a:solidFill>
                          <a:effectLst/>
                          <a:latin typeface="ＭＳ Ｐゴシック"/>
                        </a:rPr>
                        <a:t>2,202</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600" b="0" i="0" u="none" strike="noStrike" dirty="0">
                          <a:solidFill>
                            <a:srgbClr val="000000"/>
                          </a:solidFill>
                          <a:effectLst/>
                          <a:latin typeface="ＭＳ Ｐゴシック"/>
                        </a:rPr>
                        <a:t>3,884</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203">
                <a:tc>
                  <a:txBody>
                    <a:bodyPr/>
                    <a:lstStyle/>
                    <a:p>
                      <a:pPr algn="l" fontAlgn="b"/>
                      <a:r>
                        <a:rPr lang="ja-JP" altLang="en-US" sz="1600" b="0" i="0" u="none" strike="noStrike">
                          <a:solidFill>
                            <a:srgbClr val="000000"/>
                          </a:solidFill>
                          <a:effectLst/>
                          <a:latin typeface="ＭＳ Ｐゴシック"/>
                        </a:rPr>
                        <a:t>経常費用</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1,086,132</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352,548</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1,814,835</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chemeClr val="tx1"/>
                          </a:solidFill>
                          <a:effectLst/>
                          <a:latin typeface="ＭＳ Ｐゴシック"/>
                        </a:rPr>
                        <a:t>202,109</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600" b="0" i="0" u="none" strike="noStrike" dirty="0">
                          <a:solidFill>
                            <a:srgbClr val="000000"/>
                          </a:solidFill>
                          <a:effectLst/>
                          <a:latin typeface="ＭＳ Ｐゴシック"/>
                        </a:rPr>
                        <a:t>488,957</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203">
                <a:tc>
                  <a:txBody>
                    <a:bodyPr/>
                    <a:lstStyle/>
                    <a:p>
                      <a:pPr algn="l" fontAlgn="b"/>
                      <a:r>
                        <a:rPr lang="ja-JP" altLang="en-US" sz="1600" b="0" i="0" u="none" strike="noStrike">
                          <a:solidFill>
                            <a:srgbClr val="000000"/>
                          </a:solidFill>
                          <a:effectLst/>
                          <a:latin typeface="ＭＳ Ｐゴシック"/>
                        </a:rPr>
                        <a:t>医業費用</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1,030,827</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337,200</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1,728,968</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chemeClr val="tx1"/>
                          </a:solidFill>
                          <a:effectLst/>
                          <a:latin typeface="ＭＳ Ｐゴシック"/>
                        </a:rPr>
                        <a:t>190,783</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600" b="0" i="0" u="none" strike="noStrike" dirty="0">
                          <a:solidFill>
                            <a:srgbClr val="000000"/>
                          </a:solidFill>
                          <a:effectLst/>
                          <a:latin typeface="ＭＳ Ｐゴシック"/>
                        </a:rPr>
                        <a:t>459,902</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203">
                <a:tc>
                  <a:txBody>
                    <a:bodyPr/>
                    <a:lstStyle/>
                    <a:p>
                      <a:pPr algn="l" fontAlgn="b"/>
                      <a:r>
                        <a:rPr lang="ja-JP" altLang="en-US" sz="1600" b="0" i="0" u="none" strike="noStrike">
                          <a:solidFill>
                            <a:srgbClr val="000000"/>
                          </a:solidFill>
                          <a:effectLst/>
                          <a:latin typeface="ＭＳ Ｐゴシック"/>
                        </a:rPr>
                        <a:t>うち職員給与費</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514,038</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151,864</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841,544</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chemeClr val="tx1"/>
                          </a:solidFill>
                          <a:effectLst/>
                          <a:latin typeface="ＭＳ Ｐゴシック"/>
                        </a:rPr>
                        <a:t>98,467</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600" b="0" i="0" u="none" strike="noStrike" dirty="0">
                          <a:solidFill>
                            <a:srgbClr val="000000"/>
                          </a:solidFill>
                          <a:effectLst/>
                          <a:latin typeface="ＭＳ Ｐゴシック"/>
                        </a:rPr>
                        <a:t>227,389</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203">
                <a:tc>
                  <a:txBody>
                    <a:bodyPr/>
                    <a:lstStyle/>
                    <a:p>
                      <a:pPr algn="l" fontAlgn="b"/>
                      <a:r>
                        <a:rPr lang="ja-JP" altLang="en-US" sz="1600" b="0" i="0" u="none" strike="noStrike">
                          <a:solidFill>
                            <a:srgbClr val="000000"/>
                          </a:solidFill>
                          <a:effectLst/>
                          <a:latin typeface="ＭＳ Ｐゴシック"/>
                        </a:rPr>
                        <a:t>経常損益</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7,762</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600" b="0" i="0" u="none" strike="noStrike">
                          <a:solidFill>
                            <a:srgbClr val="000000"/>
                          </a:solidFill>
                          <a:effectLst/>
                          <a:latin typeface="ＭＳ Ｐゴシック"/>
                        </a:rPr>
                        <a:t>ｰ</a:t>
                      </a:r>
                      <a:r>
                        <a:rPr lang="en-US" altLang="ja-JP" sz="1600" b="0" i="0" u="none" strike="noStrike">
                          <a:solidFill>
                            <a:srgbClr val="000000"/>
                          </a:solidFill>
                          <a:effectLst/>
                          <a:latin typeface="ＭＳ Ｐゴシック"/>
                        </a:rPr>
                        <a:t>2,015</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-14,908</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chemeClr val="tx1"/>
                          </a:solidFill>
                          <a:effectLst/>
                          <a:latin typeface="ＭＳ Ｐゴシック"/>
                        </a:rPr>
                        <a:t>-5,844</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600" b="0" i="0" u="none" strike="noStrike" dirty="0">
                          <a:solidFill>
                            <a:srgbClr val="000000"/>
                          </a:solidFill>
                          <a:effectLst/>
                          <a:latin typeface="ＭＳ Ｐゴシック"/>
                        </a:rPr>
                        <a:t>-9,815</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203">
                <a:tc>
                  <a:txBody>
                    <a:bodyPr/>
                    <a:lstStyle/>
                    <a:p>
                      <a:pPr algn="l" fontAlgn="b"/>
                      <a:r>
                        <a:rPr lang="ja-JP" altLang="en-US" sz="1600" b="0" i="0" u="none" strike="noStrike">
                          <a:solidFill>
                            <a:srgbClr val="000000"/>
                          </a:solidFill>
                          <a:effectLst/>
                          <a:latin typeface="ＭＳ Ｐゴシック"/>
                        </a:rPr>
                        <a:t>不良債務</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0</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0</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-6,525</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chemeClr val="tx1"/>
                          </a:solidFill>
                          <a:effectLst/>
                          <a:latin typeface="ＭＳ Ｐゴシック"/>
                        </a:rPr>
                        <a:t>-677</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600" b="0" i="0" u="none" strike="noStrike" dirty="0">
                          <a:solidFill>
                            <a:srgbClr val="000000"/>
                          </a:solidFill>
                          <a:effectLst/>
                          <a:latin typeface="ＭＳ Ｐゴシック"/>
                        </a:rPr>
                        <a:t>-2,122</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203">
                <a:tc>
                  <a:txBody>
                    <a:bodyPr/>
                    <a:lstStyle/>
                    <a:p>
                      <a:pPr algn="l" fontAlgn="b"/>
                      <a:r>
                        <a:rPr lang="ja-JP" altLang="en-US" sz="1600" b="0" i="0" u="none" strike="noStrike">
                          <a:solidFill>
                            <a:srgbClr val="000000"/>
                          </a:solidFill>
                          <a:effectLst/>
                          <a:latin typeface="ＭＳ Ｐゴシック"/>
                        </a:rPr>
                        <a:t>１床当たり繰入金</a:t>
                      </a:r>
                      <a:r>
                        <a:rPr lang="en-US" altLang="ja-JP" sz="1600" b="0" i="0" u="none" strike="noStrike">
                          <a:solidFill>
                            <a:srgbClr val="000000"/>
                          </a:solidFill>
                          <a:effectLst/>
                          <a:latin typeface="ＭＳ Ｐゴシック"/>
                        </a:rPr>
                        <a:t>(</a:t>
                      </a:r>
                      <a:r>
                        <a:rPr lang="ja-JP" altLang="en-US" sz="1600" b="0" i="0" u="none" strike="noStrike">
                          <a:solidFill>
                            <a:srgbClr val="000000"/>
                          </a:solidFill>
                          <a:effectLst/>
                          <a:latin typeface="ＭＳ Ｐゴシック"/>
                        </a:rPr>
                        <a:t>千円</a:t>
                      </a:r>
                      <a:r>
                        <a:rPr lang="en-US" altLang="ja-JP" sz="1600" b="0" i="0" u="none" strike="noStrike">
                          <a:solidFill>
                            <a:srgbClr val="000000"/>
                          </a:solidFill>
                          <a:effectLst/>
                          <a:latin typeface="ＭＳ Ｐゴシック"/>
                        </a:rPr>
                        <a:t>)</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3,733</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3,187</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1,911</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chemeClr val="tx1"/>
                          </a:solidFill>
                          <a:effectLst/>
                          <a:latin typeface="ＭＳ Ｐゴシック"/>
                        </a:rPr>
                        <a:t>2,837</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600" b="0" i="0" u="none" strike="noStrike" dirty="0">
                          <a:solidFill>
                            <a:srgbClr val="000000"/>
                          </a:solidFill>
                          <a:effectLst/>
                          <a:latin typeface="ＭＳ Ｐゴシック"/>
                        </a:rPr>
                        <a:t>2,002</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203">
                <a:tc>
                  <a:txBody>
                    <a:bodyPr/>
                    <a:lstStyle/>
                    <a:p>
                      <a:pPr algn="l" fontAlgn="b"/>
                      <a:r>
                        <a:rPr lang="ja-JP" altLang="en-US" sz="1600" b="0" i="0" u="none" strike="noStrike">
                          <a:solidFill>
                            <a:srgbClr val="000000"/>
                          </a:solidFill>
                          <a:effectLst/>
                          <a:latin typeface="ＭＳ Ｐゴシック"/>
                        </a:rPr>
                        <a:t>経常損失を生じた事業数割合</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39.1</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33.3</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54.6</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chemeClr val="tx1"/>
                          </a:solidFill>
                          <a:effectLst/>
                          <a:latin typeface="ＭＳ Ｐゴシック"/>
                        </a:rPr>
                        <a:t>56.3</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600" b="0" i="0" u="none" strike="noStrike" dirty="0">
                          <a:solidFill>
                            <a:srgbClr val="000000"/>
                          </a:solidFill>
                          <a:effectLst/>
                          <a:latin typeface="ＭＳ Ｐゴシック"/>
                        </a:rPr>
                        <a:t>55.8</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203">
                <a:tc>
                  <a:txBody>
                    <a:bodyPr/>
                    <a:lstStyle/>
                    <a:p>
                      <a:pPr algn="l" fontAlgn="b"/>
                      <a:r>
                        <a:rPr lang="ja-JP" altLang="en-US" sz="1600" b="0" i="0" u="none" strike="noStrike">
                          <a:solidFill>
                            <a:srgbClr val="000000"/>
                          </a:solidFill>
                          <a:effectLst/>
                          <a:latin typeface="ＭＳ Ｐゴシック"/>
                        </a:rPr>
                        <a:t>経常損失を生じた病院数割合</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44.4</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52.8</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57.1</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chemeClr val="tx1"/>
                          </a:solidFill>
                          <a:effectLst/>
                          <a:latin typeface="ＭＳ Ｐゴシック"/>
                        </a:rPr>
                        <a:t>60.2</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600" b="0" i="0" u="none" strike="noStrike" dirty="0">
                          <a:solidFill>
                            <a:srgbClr val="000000"/>
                          </a:solidFill>
                          <a:effectLst/>
                          <a:latin typeface="ＭＳ Ｐゴシック"/>
                        </a:rPr>
                        <a:t>58.8</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203">
                <a:tc>
                  <a:txBody>
                    <a:bodyPr/>
                    <a:lstStyle/>
                    <a:p>
                      <a:pPr algn="l" fontAlgn="b"/>
                      <a:r>
                        <a:rPr lang="ja-JP" altLang="en-US" sz="1600" b="0" i="0" u="none" strike="noStrike">
                          <a:solidFill>
                            <a:srgbClr val="000000"/>
                          </a:solidFill>
                          <a:effectLst/>
                          <a:latin typeface="ＭＳ Ｐゴシック"/>
                        </a:rPr>
                        <a:t>不良債務を有する事業数</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0</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0</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4.6</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chemeClr val="tx1"/>
                          </a:solidFill>
                          <a:effectLst/>
                          <a:latin typeface="ＭＳ Ｐゴシック"/>
                        </a:rPr>
                        <a:t>3.4</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600" b="0" i="0" u="none" strike="noStrike" dirty="0">
                          <a:solidFill>
                            <a:srgbClr val="000000"/>
                          </a:solidFill>
                          <a:effectLst/>
                          <a:latin typeface="ＭＳ Ｐゴシック"/>
                        </a:rPr>
                        <a:t>5.2</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203">
                <a:tc>
                  <a:txBody>
                    <a:bodyPr/>
                    <a:lstStyle/>
                    <a:p>
                      <a:pPr algn="l" fontAlgn="b"/>
                      <a:r>
                        <a:rPr lang="ja-JP" altLang="en-US" sz="1600" b="0" i="0" u="none" strike="noStrike">
                          <a:solidFill>
                            <a:srgbClr val="000000"/>
                          </a:solidFill>
                          <a:effectLst/>
                          <a:latin typeface="ＭＳ Ｐゴシック"/>
                        </a:rPr>
                        <a:t>経常収支比率</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100.7</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99.4</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99.2</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chemeClr val="tx1"/>
                          </a:solidFill>
                          <a:effectLst/>
                          <a:latin typeface="ＭＳ Ｐゴシック"/>
                        </a:rPr>
                        <a:t>97.1</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600" b="0" i="0" u="none" strike="noStrike" dirty="0">
                          <a:solidFill>
                            <a:srgbClr val="000000"/>
                          </a:solidFill>
                          <a:effectLst/>
                          <a:latin typeface="ＭＳ Ｐゴシック"/>
                        </a:rPr>
                        <a:t>98</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203">
                <a:tc>
                  <a:txBody>
                    <a:bodyPr/>
                    <a:lstStyle/>
                    <a:p>
                      <a:pPr algn="l" fontAlgn="b"/>
                      <a:r>
                        <a:rPr lang="ja-JP" altLang="en-US" sz="1600" b="0" i="0" u="none" strike="noStrike">
                          <a:solidFill>
                            <a:srgbClr val="000000"/>
                          </a:solidFill>
                          <a:effectLst/>
                          <a:latin typeface="ＭＳ Ｐゴシック"/>
                        </a:rPr>
                        <a:t>医業収支比率</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89.4</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91.0</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ＭＳ Ｐゴシック"/>
                        </a:rPr>
                        <a:t>94.5</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chemeClr val="tx1"/>
                          </a:solidFill>
                          <a:effectLst/>
                          <a:latin typeface="ＭＳ Ｐゴシック"/>
                        </a:rPr>
                        <a:t>82.5</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600" b="0" i="0" u="none" strike="noStrike" dirty="0">
                          <a:solidFill>
                            <a:srgbClr val="000000"/>
                          </a:solidFill>
                          <a:effectLst/>
                          <a:latin typeface="ＭＳ Ｐゴシック"/>
                        </a:rPr>
                        <a:t>92.6</a:t>
                      </a:r>
                    </a:p>
                  </a:txBody>
                  <a:tcPr marL="12701" marR="12701"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pic>
        <p:nvPicPr>
          <p:cNvPr id="4" name="コンテンツ プレースホルダー 3" descr="スクリーンショット 2015-12-14 12.56.59.pn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1217" r="-1217" b="269"/>
          <a:stretch/>
        </p:blipFill>
        <p:spPr>
          <a:xfrm>
            <a:off x="-76200" y="12700"/>
            <a:ext cx="9220200" cy="6376988"/>
          </a:xfrm>
        </p:spPr>
      </p:pic>
      <p:sp>
        <p:nvSpPr>
          <p:cNvPr id="123907" name="テキスト ボックス 4"/>
          <p:cNvSpPr txBox="1">
            <a:spLocks noChangeArrowheads="1"/>
          </p:cNvSpPr>
          <p:nvPr/>
        </p:nvSpPr>
        <p:spPr bwMode="auto">
          <a:xfrm>
            <a:off x="1828800" y="6400800"/>
            <a:ext cx="7315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総務省準公営企業室「 公立病院改革の取組について（</a:t>
            </a:r>
            <a:r>
              <a:rPr lang="en-US" altLang="ja-JP" sz="1800"/>
              <a:t>2015</a:t>
            </a:r>
            <a:r>
              <a:rPr lang="ja-JP" altLang="en-US" sz="1800"/>
              <a:t>年</a:t>
            </a:r>
            <a:r>
              <a:rPr lang="en-US" altLang="ja-JP" sz="1800"/>
              <a:t>10</a:t>
            </a:r>
            <a:r>
              <a:rPr lang="ja-JP" altLang="en-US" sz="1800"/>
              <a:t>月）」</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85800"/>
          </a:xfrm>
        </p:spPr>
        <p:txBody>
          <a:bodyPr/>
          <a:lstStyle/>
          <a:p>
            <a:pPr algn="l">
              <a:defRPr/>
            </a:pPr>
            <a:r>
              <a:rPr lang="ja-JP" altLang="en-US" dirty="0" smtClean="0"/>
              <a:t>経営主体別医業収支比率の推移</a:t>
            </a:r>
            <a:endParaRPr lang="ja-JP" altLang="en-US" dirty="0"/>
          </a:p>
        </p:txBody>
      </p:sp>
      <p:graphicFrame>
        <p:nvGraphicFramePr>
          <p:cNvPr id="4" name="グラフ 3"/>
          <p:cNvGraphicFramePr>
            <a:graphicFrameLocks/>
          </p:cNvGraphicFramePr>
          <p:nvPr/>
        </p:nvGraphicFramePr>
        <p:xfrm>
          <a:off x="0" y="838200"/>
          <a:ext cx="91440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124931" name="テキスト ボックス 4"/>
          <p:cNvSpPr txBox="1">
            <a:spLocks noChangeArrowheads="1"/>
          </p:cNvSpPr>
          <p:nvPr/>
        </p:nvSpPr>
        <p:spPr bwMode="auto">
          <a:xfrm>
            <a:off x="381000" y="762000"/>
            <a:ext cx="533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a:t>
            </a:r>
          </a:p>
        </p:txBody>
      </p:sp>
      <p:sp>
        <p:nvSpPr>
          <p:cNvPr id="124932" name="テキスト ボックス 5"/>
          <p:cNvSpPr txBox="1">
            <a:spLocks noChangeArrowheads="1"/>
          </p:cNvSpPr>
          <p:nvPr/>
        </p:nvSpPr>
        <p:spPr bwMode="auto">
          <a:xfrm>
            <a:off x="6096000" y="6400800"/>
            <a:ext cx="3048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地方公営企業年鑑より作成</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85800"/>
          </a:xfrm>
        </p:spPr>
        <p:txBody>
          <a:bodyPr/>
          <a:lstStyle/>
          <a:p>
            <a:pPr algn="l">
              <a:defRPr/>
            </a:pPr>
            <a:r>
              <a:rPr lang="ja-JP" altLang="en-US" dirty="0" smtClean="0"/>
              <a:t>病床規模別の医業収支比率の推移</a:t>
            </a:r>
            <a:endParaRPr lang="ja-JP" altLang="en-US" dirty="0"/>
          </a:p>
        </p:txBody>
      </p:sp>
      <p:sp>
        <p:nvSpPr>
          <p:cNvPr id="3" name="コンテンツ プレースホルダー 2"/>
          <p:cNvSpPr>
            <a:spLocks noGrp="1"/>
          </p:cNvSpPr>
          <p:nvPr>
            <p:ph idx="1"/>
          </p:nvPr>
        </p:nvSpPr>
        <p:spPr/>
        <p:txBody>
          <a:bodyPr/>
          <a:lstStyle/>
          <a:p>
            <a:pPr>
              <a:defRPr/>
            </a:pPr>
            <a:endParaRPr lang="ja-JP" altLang="en-US"/>
          </a:p>
        </p:txBody>
      </p:sp>
      <p:graphicFrame>
        <p:nvGraphicFramePr>
          <p:cNvPr id="4" name="グラフ 3"/>
          <p:cNvGraphicFramePr>
            <a:graphicFrameLocks/>
          </p:cNvGraphicFramePr>
          <p:nvPr/>
        </p:nvGraphicFramePr>
        <p:xfrm>
          <a:off x="0" y="779072"/>
          <a:ext cx="9144000" cy="5697928"/>
        </p:xfrm>
        <a:graphic>
          <a:graphicData uri="http://schemas.openxmlformats.org/drawingml/2006/chart">
            <c:chart xmlns:c="http://schemas.openxmlformats.org/drawingml/2006/chart" xmlns:r="http://schemas.openxmlformats.org/officeDocument/2006/relationships" r:id="rId2"/>
          </a:graphicData>
        </a:graphic>
      </p:graphicFrame>
      <p:sp>
        <p:nvSpPr>
          <p:cNvPr id="125956" name="テキスト ボックス 4"/>
          <p:cNvSpPr txBox="1">
            <a:spLocks noChangeArrowheads="1"/>
          </p:cNvSpPr>
          <p:nvPr/>
        </p:nvSpPr>
        <p:spPr bwMode="auto">
          <a:xfrm>
            <a:off x="533400" y="68580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a:t>
            </a:r>
          </a:p>
        </p:txBody>
      </p:sp>
      <p:sp>
        <p:nvSpPr>
          <p:cNvPr id="125957" name="テキスト ボックス 5"/>
          <p:cNvSpPr txBox="1">
            <a:spLocks noChangeArrowheads="1"/>
          </p:cNvSpPr>
          <p:nvPr/>
        </p:nvSpPr>
        <p:spPr bwMode="auto">
          <a:xfrm>
            <a:off x="6172200" y="6400800"/>
            <a:ext cx="2971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地方公営企業年鑑より作成</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3352800"/>
          </a:xfrm>
        </p:spPr>
        <p:txBody>
          <a:bodyPr/>
          <a:lstStyle/>
          <a:p>
            <a:pPr algn="l">
              <a:defRPr/>
            </a:pPr>
            <a:r>
              <a:rPr lang="ja-JP" altLang="en-US" sz="6600" dirty="0" smtClean="0"/>
              <a:t>医師不足問題を</a:t>
            </a:r>
            <a:r>
              <a:rPr lang="en-US" altLang="ja-JP" sz="6600" dirty="0" smtClean="0"/>
              <a:t/>
            </a:r>
            <a:br>
              <a:rPr lang="en-US" altLang="ja-JP" sz="6600" dirty="0" smtClean="0"/>
            </a:br>
            <a:r>
              <a:rPr lang="ja-JP" altLang="en-US" sz="6600" dirty="0" smtClean="0"/>
              <a:t>通じて病院経営を考える</a:t>
            </a:r>
            <a:endParaRPr lang="ja-JP" altLang="en-US" sz="6600" dirty="0"/>
          </a:p>
        </p:txBody>
      </p:sp>
      <p:sp>
        <p:nvSpPr>
          <p:cNvPr id="3" name="コンテンツ プレースホルダー 2"/>
          <p:cNvSpPr>
            <a:spLocks noGrp="1"/>
          </p:cNvSpPr>
          <p:nvPr>
            <p:ph idx="1"/>
          </p:nvPr>
        </p:nvSpPr>
        <p:spPr>
          <a:xfrm>
            <a:off x="457200" y="3886200"/>
            <a:ext cx="8229600" cy="2239963"/>
          </a:xfrm>
        </p:spPr>
        <p:txBody>
          <a:bodyPr/>
          <a:lstStyle/>
          <a:p>
            <a:pPr>
              <a:defRPr/>
            </a:pPr>
            <a:endParaRPr lang="ja-JP" alt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988" y="0"/>
            <a:ext cx="9170988" cy="1143000"/>
          </a:xfrm>
        </p:spPr>
        <p:txBody>
          <a:bodyPr/>
          <a:lstStyle/>
          <a:p>
            <a:pPr algn="l">
              <a:defRPr/>
            </a:pPr>
            <a:r>
              <a:rPr lang="ja-JP" altLang="en-US" sz="6600" dirty="0" smtClean="0"/>
              <a:t>進む経営形態の変更</a:t>
            </a:r>
            <a:endParaRPr lang="ja-JP" altLang="en-US" sz="6600" dirty="0"/>
          </a:p>
        </p:txBody>
      </p:sp>
      <p:sp>
        <p:nvSpPr>
          <p:cNvPr id="3" name="コンテンツ プレースホルダー 2"/>
          <p:cNvSpPr>
            <a:spLocks noGrp="1"/>
          </p:cNvSpPr>
          <p:nvPr>
            <p:ph idx="1"/>
          </p:nvPr>
        </p:nvSpPr>
        <p:spPr>
          <a:xfrm>
            <a:off x="23813" y="1447800"/>
            <a:ext cx="9120187" cy="5410200"/>
          </a:xfrm>
        </p:spPr>
        <p:txBody>
          <a:bodyPr/>
          <a:lstStyle/>
          <a:p>
            <a:pPr>
              <a:defRPr/>
            </a:pPr>
            <a:r>
              <a:rPr lang="ja-JP" altLang="en-US" sz="5400" dirty="0" smtClean="0"/>
              <a:t>地方独立行政法人化、指定管理者制度導入、地方公営企業法全部適用、民間譲渡、診療所化など経営形態を変更する自治体病院が相次ぐ</a:t>
            </a:r>
            <a:endParaRPr lang="en-US" altLang="ja-JP" sz="5400"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338" y="0"/>
            <a:ext cx="8229600" cy="1371600"/>
          </a:xfrm>
        </p:spPr>
        <p:txBody>
          <a:bodyPr/>
          <a:lstStyle/>
          <a:p>
            <a:pPr algn="l">
              <a:defRPr/>
            </a:pPr>
            <a:r>
              <a:rPr lang="ja-JP" altLang="en-US" sz="7200" dirty="0" smtClean="0"/>
              <a:t>病院統合</a:t>
            </a:r>
            <a:endParaRPr lang="ja-JP" altLang="en-US" sz="7200" dirty="0"/>
          </a:p>
        </p:txBody>
      </p:sp>
      <p:sp>
        <p:nvSpPr>
          <p:cNvPr id="3" name="コンテンツ プレースホルダー 2"/>
          <p:cNvSpPr>
            <a:spLocks noGrp="1"/>
          </p:cNvSpPr>
          <p:nvPr>
            <p:ph idx="1"/>
          </p:nvPr>
        </p:nvSpPr>
        <p:spPr>
          <a:xfrm>
            <a:off x="0" y="1600200"/>
            <a:ext cx="9372600" cy="5257800"/>
          </a:xfrm>
        </p:spPr>
        <p:txBody>
          <a:bodyPr/>
          <a:lstStyle/>
          <a:p>
            <a:pPr>
              <a:defRPr/>
            </a:pPr>
            <a:r>
              <a:rPr lang="ja-JP" altLang="en-US" sz="5400" dirty="0"/>
              <a:t>病院の統合も地域医療再生基金の支援もあって</a:t>
            </a:r>
            <a:r>
              <a:rPr lang="ja-JP" altLang="en-US" sz="5400" dirty="0" smtClean="0"/>
              <a:t>進む</a:t>
            </a:r>
            <a:endParaRPr lang="ja-JP" altLang="en-US" sz="5400" dirty="0"/>
          </a:p>
          <a:p>
            <a:pPr>
              <a:defRPr/>
            </a:pPr>
            <a:r>
              <a:rPr lang="ja-JP" altLang="ja-JP" sz="5400" dirty="0" smtClean="0"/>
              <a:t>病院</a:t>
            </a:r>
            <a:r>
              <a:rPr lang="ja-JP" altLang="ja-JP" sz="5400" dirty="0"/>
              <a:t>の統合・再編に取組んだ事例は</a:t>
            </a:r>
            <a:r>
              <a:rPr lang="en-US" altLang="ja-JP" sz="5400" dirty="0"/>
              <a:t>65</a:t>
            </a:r>
            <a:r>
              <a:rPr lang="ja-JP" altLang="ja-JP" sz="5400" dirty="0"/>
              <a:t>ケース、</a:t>
            </a:r>
            <a:r>
              <a:rPr lang="en-US" altLang="ja-JP" sz="5400" dirty="0"/>
              <a:t>162</a:t>
            </a:r>
            <a:r>
              <a:rPr lang="ja-JP" altLang="ja-JP" sz="5400" dirty="0"/>
              <a:t>の</a:t>
            </a:r>
            <a:r>
              <a:rPr lang="ja-JP" altLang="ja-JP" sz="5400" dirty="0" smtClean="0"/>
              <a:t>病院に達</a:t>
            </a:r>
            <a:r>
              <a:rPr lang="ja-JP" altLang="en-US" sz="5400" dirty="0" smtClean="0"/>
              <a:t>する</a:t>
            </a:r>
            <a:r>
              <a:rPr lang="ja-JP" altLang="ja-JP" sz="5400" dirty="0" smtClean="0"/>
              <a:t> </a:t>
            </a:r>
            <a:endParaRPr lang="ja-JP" altLang="en-US" sz="54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nvGraphicFramePr>
        <p:xfrm>
          <a:off x="24310" y="914400"/>
          <a:ext cx="9119689"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129026" name="Text Box 3"/>
          <p:cNvSpPr txBox="1">
            <a:spLocks noChangeArrowheads="1"/>
          </p:cNvSpPr>
          <p:nvPr/>
        </p:nvSpPr>
        <p:spPr bwMode="auto">
          <a:xfrm>
            <a:off x="5508625" y="6477000"/>
            <a:ext cx="36353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ja-JP" altLang="en-US" sz="1800">
                <a:solidFill>
                  <a:srgbClr val="000000"/>
                </a:solidFill>
              </a:rPr>
              <a:t>地方公営企業年鑑から作成</a:t>
            </a:r>
          </a:p>
        </p:txBody>
      </p:sp>
      <p:sp>
        <p:nvSpPr>
          <p:cNvPr id="129027" name="Text Box 3"/>
          <p:cNvSpPr>
            <a:spLocks noGrp="1" noChangeArrowheads="1"/>
          </p:cNvSpPr>
          <p:nvPr>
            <p:ph type="title"/>
          </p:nvPr>
        </p:nvSpPr>
        <p:spPr>
          <a:xfrm>
            <a:off x="-7938" y="-1588"/>
            <a:ext cx="9151938" cy="768351"/>
          </a:xfrm>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ja-JP" altLang="en-US">
                <a:solidFill>
                  <a:srgbClr val="000000"/>
                </a:solidFill>
                <a:latin typeface="Arial" charset="0"/>
                <a:ea typeface="ＭＳ Ｐゴシック" charset="0"/>
              </a:rPr>
              <a:t>地方公営企業法適用自治体病院の数</a:t>
            </a:r>
          </a:p>
        </p:txBody>
      </p:sp>
      <p:sp>
        <p:nvSpPr>
          <p:cNvPr id="129028" name="テキスト ボックス 6"/>
          <p:cNvSpPr txBox="1">
            <a:spLocks noChangeArrowheads="1"/>
          </p:cNvSpPr>
          <p:nvPr/>
        </p:nvSpPr>
        <p:spPr bwMode="auto">
          <a:xfrm flipH="1">
            <a:off x="4343400" y="3124200"/>
            <a:ext cx="430213" cy="2447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600"/>
              <a:t>新臨床研修制度の導入→</a:t>
            </a:r>
          </a:p>
        </p:txBody>
      </p:sp>
      <p:sp>
        <p:nvSpPr>
          <p:cNvPr id="129029" name="テキスト ボックス 7"/>
          <p:cNvSpPr txBox="1">
            <a:spLocks noChangeArrowheads="1"/>
          </p:cNvSpPr>
          <p:nvPr/>
        </p:nvSpPr>
        <p:spPr bwMode="auto">
          <a:xfrm flipH="1">
            <a:off x="6324600" y="3200400"/>
            <a:ext cx="431800" cy="2447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600"/>
              <a:t>公立病院ガイドライン→</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049" name="グラフ 3"/>
          <p:cNvGraphicFramePr>
            <a:graphicFrameLocks/>
          </p:cNvGraphicFramePr>
          <p:nvPr/>
        </p:nvGraphicFramePr>
        <p:xfrm>
          <a:off x="0" y="533400"/>
          <a:ext cx="9144000" cy="5943600"/>
        </p:xfrm>
        <a:graphic>
          <a:graphicData uri="http://schemas.openxmlformats.org/presentationml/2006/ole">
            <mc:AlternateContent xmlns:mc="http://schemas.openxmlformats.org/markup-compatibility/2006">
              <mc:Choice xmlns:v="urn:schemas-microsoft-com:vml" Requires="v">
                <p:oleObj spid="_x0000_s130057" r:id="rId4" imgW="9143244" imgH="5943109" progId="Excel.Chart.8">
                  <p:embed/>
                </p:oleObj>
              </mc:Choice>
              <mc:Fallback>
                <p:oleObj r:id="rId4" imgW="9143244" imgH="5943109" progId="Excel.Chart.8">
                  <p:embed/>
                  <p:pic>
                    <p:nvPicPr>
                      <p:cNvPr id="0" name="グラフ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94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 name="タイトル 1"/>
          <p:cNvSpPr>
            <a:spLocks noGrp="1"/>
          </p:cNvSpPr>
          <p:nvPr>
            <p:ph type="title"/>
          </p:nvPr>
        </p:nvSpPr>
        <p:spPr>
          <a:xfrm>
            <a:off x="3175" y="-23813"/>
            <a:ext cx="9140825" cy="644526"/>
          </a:xfrm>
        </p:spPr>
        <p:txBody>
          <a:bodyPr/>
          <a:lstStyle/>
          <a:p>
            <a:pPr algn="l">
              <a:defRPr/>
            </a:pPr>
            <a:r>
              <a:rPr lang="ja-JP" altLang="en-US" sz="3200" dirty="0"/>
              <a:t>地方公営企業法適用自治体病院</a:t>
            </a:r>
            <a:r>
              <a:rPr lang="ja-JP" altLang="en-US" sz="3200" dirty="0" smtClean="0"/>
              <a:t>の減少の内訳</a:t>
            </a:r>
            <a:endParaRPr lang="ja-JP" altLang="en-US" sz="3200" dirty="0"/>
          </a:p>
        </p:txBody>
      </p:sp>
      <p:sp>
        <p:nvSpPr>
          <p:cNvPr id="130051" name="Text Box 3"/>
          <p:cNvSpPr txBox="1">
            <a:spLocks noChangeArrowheads="1"/>
          </p:cNvSpPr>
          <p:nvPr/>
        </p:nvSpPr>
        <p:spPr bwMode="auto">
          <a:xfrm>
            <a:off x="5508625" y="6477000"/>
            <a:ext cx="36353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ja-JP" altLang="en-US" sz="1800">
                <a:solidFill>
                  <a:srgbClr val="000000"/>
                </a:solidFill>
              </a:rPr>
              <a:t>地方公営企業年鑑から作成</a:t>
            </a:r>
          </a:p>
        </p:txBody>
      </p:sp>
      <p:sp>
        <p:nvSpPr>
          <p:cNvPr id="130052" name="テキスト ボックス 5"/>
          <p:cNvSpPr txBox="1">
            <a:spLocks noChangeArrowheads="1"/>
          </p:cNvSpPr>
          <p:nvPr/>
        </p:nvSpPr>
        <p:spPr bwMode="auto">
          <a:xfrm>
            <a:off x="468313" y="476250"/>
            <a:ext cx="1295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病院数</a:t>
            </a:r>
          </a:p>
        </p:txBody>
      </p:sp>
      <p:sp>
        <p:nvSpPr>
          <p:cNvPr id="130053" name="テキスト ボックス 7"/>
          <p:cNvSpPr txBox="1">
            <a:spLocks noChangeArrowheads="1"/>
          </p:cNvSpPr>
          <p:nvPr/>
        </p:nvSpPr>
        <p:spPr bwMode="auto">
          <a:xfrm>
            <a:off x="1219200" y="2438400"/>
            <a:ext cx="492125" cy="302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2000"/>
              <a:t>新臨床研修制度の導入→</a:t>
            </a:r>
          </a:p>
        </p:txBody>
      </p:sp>
      <p:sp>
        <p:nvSpPr>
          <p:cNvPr id="130054" name="テキスト ボックス 6"/>
          <p:cNvSpPr txBox="1">
            <a:spLocks noChangeArrowheads="1"/>
          </p:cNvSpPr>
          <p:nvPr/>
        </p:nvSpPr>
        <p:spPr bwMode="auto">
          <a:xfrm>
            <a:off x="4500563" y="908050"/>
            <a:ext cx="492125" cy="295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2000"/>
              <a:t>公立病院ガイドライン→</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800" y="20638"/>
            <a:ext cx="8839200" cy="3103562"/>
          </a:xfrm>
        </p:spPr>
        <p:txBody>
          <a:bodyPr/>
          <a:lstStyle/>
          <a:p>
            <a:pPr algn="l">
              <a:defRPr/>
            </a:pPr>
            <a:r>
              <a:rPr lang="ja-JP" altLang="en-US" sz="7200" dirty="0" smtClean="0"/>
              <a:t>新しい公立病院改革</a:t>
            </a:r>
            <a:r>
              <a:rPr lang="en-US" altLang="ja-JP" sz="7200" dirty="0" smtClean="0"/>
              <a:t/>
            </a:r>
            <a:br>
              <a:rPr lang="en-US" altLang="ja-JP" sz="7200" dirty="0" smtClean="0"/>
            </a:br>
            <a:r>
              <a:rPr lang="ja-JP" altLang="en-US" sz="7200" dirty="0" smtClean="0"/>
              <a:t>ガイドラインの策定</a:t>
            </a:r>
            <a:endParaRPr lang="ja-JP" altLang="en-US" sz="7200" dirty="0"/>
          </a:p>
        </p:txBody>
      </p:sp>
      <p:sp>
        <p:nvSpPr>
          <p:cNvPr id="3" name="コンテンツ プレースホルダー 2"/>
          <p:cNvSpPr>
            <a:spLocks noGrp="1"/>
          </p:cNvSpPr>
          <p:nvPr>
            <p:ph idx="1"/>
          </p:nvPr>
        </p:nvSpPr>
        <p:spPr>
          <a:xfrm>
            <a:off x="457200" y="3657600"/>
            <a:ext cx="8229600" cy="2620963"/>
          </a:xfrm>
        </p:spPr>
        <p:txBody>
          <a:bodyPr/>
          <a:lstStyle/>
          <a:p>
            <a:pPr>
              <a:defRPr/>
            </a:pPr>
            <a:endParaRPr lang="ja-JP" alt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sp>
        <p:nvSpPr>
          <p:cNvPr id="3" name="コンテンツ プレースホルダー 2"/>
          <p:cNvSpPr>
            <a:spLocks noGrp="1"/>
          </p:cNvSpPr>
          <p:nvPr>
            <p:ph idx="1"/>
          </p:nvPr>
        </p:nvSpPr>
        <p:spPr/>
        <p:txBody>
          <a:bodyPr/>
          <a:lstStyle/>
          <a:p>
            <a:pPr>
              <a:defRPr/>
            </a:pPr>
            <a:endParaRPr lang="ja-JP" altLang="en-US"/>
          </a:p>
        </p:txBody>
      </p:sp>
      <p:pic>
        <p:nvPicPr>
          <p:cNvPr id="132099"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229600" cy="1125538"/>
          </a:xfrm>
        </p:spPr>
        <p:txBody>
          <a:bodyPr/>
          <a:lstStyle/>
          <a:p>
            <a:pPr algn="l">
              <a:defRPr/>
            </a:pPr>
            <a:r>
              <a:rPr lang="ja-JP" altLang="en-US" sz="6600" dirty="0" smtClean="0"/>
              <a:t>安倍議長（総理）発言</a:t>
            </a:r>
            <a:endParaRPr lang="ja-JP" altLang="en-US" sz="6600" dirty="0"/>
          </a:p>
        </p:txBody>
      </p:sp>
      <p:sp>
        <p:nvSpPr>
          <p:cNvPr id="3" name="コンテンツ プレースホルダー 2"/>
          <p:cNvSpPr>
            <a:spLocks noGrp="1"/>
          </p:cNvSpPr>
          <p:nvPr>
            <p:ph idx="1"/>
          </p:nvPr>
        </p:nvSpPr>
        <p:spPr>
          <a:xfrm>
            <a:off x="-3175" y="1052513"/>
            <a:ext cx="9147175" cy="5805487"/>
          </a:xfrm>
        </p:spPr>
        <p:txBody>
          <a:bodyPr>
            <a:normAutofit fontScale="92500"/>
          </a:bodyPr>
          <a:lstStyle/>
          <a:p>
            <a:pPr>
              <a:defRPr/>
            </a:pPr>
            <a:r>
              <a:rPr lang="ja-JP" altLang="en-US" sz="4800" dirty="0"/>
              <a:t>次に、公立病院については、改革プランに基づき取組を進めているが、依然として、多額の補助金に依存する体質になっている。</a:t>
            </a:r>
            <a:endParaRPr lang="en-US" altLang="ja-JP" sz="4800" dirty="0"/>
          </a:p>
          <a:p>
            <a:pPr>
              <a:defRPr/>
            </a:pPr>
            <a:r>
              <a:rPr lang="ja-JP" altLang="en-US" sz="4800" dirty="0"/>
              <a:t>しっかりとした経営感覚をもって経営が行われるように、そしてそれが患者のためになるように、更なる改革を進めることが重要である。</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2133600"/>
          </a:xfrm>
        </p:spPr>
        <p:txBody>
          <a:bodyPr/>
          <a:lstStyle/>
          <a:p>
            <a:pPr algn="l">
              <a:defRPr/>
            </a:pPr>
            <a:r>
              <a:rPr lang="ja-JP" altLang="en-US" sz="6600" dirty="0"/>
              <a:t>経済財政運営と</a:t>
            </a:r>
            <a:r>
              <a:rPr lang="ja-JP" altLang="en-US" sz="6600" dirty="0" smtClean="0"/>
              <a:t>改革の</a:t>
            </a:r>
            <a:r>
              <a:rPr lang="en-US" altLang="ja-JP" sz="6600" dirty="0" smtClean="0"/>
              <a:t/>
            </a:r>
            <a:br>
              <a:rPr lang="en-US" altLang="ja-JP" sz="6600" dirty="0" smtClean="0"/>
            </a:br>
            <a:r>
              <a:rPr lang="ja-JP" altLang="en-US" sz="6600" dirty="0" smtClean="0"/>
              <a:t>基本</a:t>
            </a:r>
            <a:r>
              <a:rPr lang="ja-JP" altLang="en-US" sz="6600" dirty="0"/>
              <a:t>方針</a:t>
            </a:r>
            <a:r>
              <a:rPr lang="en-US" altLang="ja-JP" sz="6600" dirty="0"/>
              <a:t>2014 </a:t>
            </a:r>
            <a:endParaRPr lang="ja-JP" altLang="en-US" sz="6600" dirty="0"/>
          </a:p>
        </p:txBody>
      </p:sp>
      <p:sp>
        <p:nvSpPr>
          <p:cNvPr id="3" name="コンテンツ プレースホルダー 2"/>
          <p:cNvSpPr>
            <a:spLocks noGrp="1"/>
          </p:cNvSpPr>
          <p:nvPr>
            <p:ph idx="1"/>
          </p:nvPr>
        </p:nvSpPr>
        <p:spPr>
          <a:xfrm>
            <a:off x="0" y="2349500"/>
            <a:ext cx="9144000" cy="4508500"/>
          </a:xfrm>
        </p:spPr>
        <p:txBody>
          <a:bodyPr>
            <a:normAutofit/>
          </a:bodyPr>
          <a:lstStyle/>
          <a:p>
            <a:pPr>
              <a:defRPr/>
            </a:pPr>
            <a:r>
              <a:rPr lang="ja-JP" altLang="en-US" sz="4000" dirty="0" smtClean="0"/>
              <a:t>第</a:t>
            </a:r>
            <a:r>
              <a:rPr lang="en-US" altLang="ja-JP" sz="4000" dirty="0" smtClean="0"/>
              <a:t>2</a:t>
            </a:r>
            <a:r>
              <a:rPr lang="ja-JP" altLang="en-US" sz="4000" dirty="0" smtClean="0"/>
              <a:t>次安倍内閣が</a:t>
            </a:r>
            <a:r>
              <a:rPr lang="ja-JP" altLang="en-US" sz="4000" dirty="0"/>
              <a:t>平成</a:t>
            </a:r>
            <a:r>
              <a:rPr lang="en-US" altLang="ja-JP" sz="4000" dirty="0" smtClean="0"/>
              <a:t>26</a:t>
            </a:r>
            <a:r>
              <a:rPr lang="ja-JP" altLang="en-US" sz="4000" dirty="0" smtClean="0"/>
              <a:t>年</a:t>
            </a:r>
            <a:r>
              <a:rPr lang="ja-JP" altLang="en-US" sz="4000" dirty="0"/>
              <a:t>６月</a:t>
            </a:r>
            <a:r>
              <a:rPr lang="en-US" altLang="ja-JP" sz="4000" dirty="0" smtClean="0"/>
              <a:t>24</a:t>
            </a:r>
            <a:r>
              <a:rPr lang="ja-JP" altLang="en-US" sz="4000" dirty="0" smtClean="0"/>
              <a:t>日に閣議</a:t>
            </a:r>
            <a:r>
              <a:rPr lang="ja-JP" altLang="en-US" sz="4000" dirty="0"/>
              <a:t>決定</a:t>
            </a:r>
          </a:p>
          <a:p>
            <a:pPr>
              <a:defRPr/>
            </a:pPr>
            <a:r>
              <a:rPr lang="ja-JP" altLang="en-US" sz="4000" dirty="0" smtClean="0"/>
              <a:t>「</a:t>
            </a:r>
            <a:r>
              <a:rPr lang="en-US" altLang="ja-JP" sz="4000" dirty="0" smtClean="0"/>
              <a:t>『</a:t>
            </a:r>
            <a:r>
              <a:rPr lang="ja-JP" altLang="en-US" sz="4000" dirty="0" smtClean="0"/>
              <a:t>公立</a:t>
            </a:r>
            <a:r>
              <a:rPr lang="ja-JP" altLang="en-US" sz="4000" dirty="0"/>
              <a:t>病院改革プラン（５か年計画</a:t>
            </a:r>
            <a:r>
              <a:rPr lang="ja-JP" altLang="en-US" sz="4000" dirty="0" smtClean="0"/>
              <a:t>）</a:t>
            </a:r>
            <a:r>
              <a:rPr lang="en-US" altLang="ja-JP" sz="4000" dirty="0" smtClean="0"/>
              <a:t>』</a:t>
            </a:r>
            <a:r>
              <a:rPr lang="ja-JP" altLang="en-US" sz="4000" dirty="0" smtClean="0"/>
              <a:t>に</a:t>
            </a:r>
            <a:r>
              <a:rPr lang="ja-JP" altLang="en-US" sz="4000" dirty="0"/>
              <a:t>基づく取組の成果を総務省・厚生労働省</a:t>
            </a:r>
            <a:r>
              <a:rPr lang="ja-JP" altLang="en-US" sz="4000" dirty="0" smtClean="0"/>
              <a:t>が連携</a:t>
            </a:r>
            <a:r>
              <a:rPr lang="ja-JP" altLang="en-US" sz="4000" dirty="0"/>
              <a:t>して評価した上で、</a:t>
            </a:r>
            <a:r>
              <a:rPr lang="ja-JP" altLang="en-US" sz="4000" u="sng" dirty="0"/>
              <a:t>地域医療構想の策定に合わせ、今年度中に、新たな公立病院</a:t>
            </a:r>
            <a:r>
              <a:rPr lang="ja-JP" altLang="en-US" sz="4000" u="sng" dirty="0" smtClean="0"/>
              <a:t>改革</a:t>
            </a:r>
            <a:r>
              <a:rPr lang="ja-JP" altLang="en-US" sz="4000" u="sng" dirty="0"/>
              <a:t>ガイドラインを策定</a:t>
            </a:r>
            <a:r>
              <a:rPr lang="ja-JP" altLang="en-US" sz="4000" dirty="0" smtClean="0"/>
              <a:t>する</a:t>
            </a:r>
            <a:endParaRPr lang="en-US" altLang="ja-JP" sz="4000" dirty="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50" y="0"/>
            <a:ext cx="9124950" cy="1447800"/>
          </a:xfrm>
        </p:spPr>
        <p:txBody>
          <a:bodyPr>
            <a:noAutofit/>
          </a:bodyPr>
          <a:lstStyle/>
          <a:p>
            <a:pPr algn="l">
              <a:defRPr/>
            </a:pPr>
            <a:r>
              <a:rPr lang="ja-JP" altLang="en-US" sz="7200" dirty="0" smtClean="0"/>
              <a:t>新改革ガイドライン</a:t>
            </a:r>
            <a:endParaRPr lang="ja-JP" altLang="en-US" sz="7200" dirty="0"/>
          </a:p>
        </p:txBody>
      </p:sp>
      <p:sp>
        <p:nvSpPr>
          <p:cNvPr id="3" name="コンテンツ プレースホルダー 2"/>
          <p:cNvSpPr>
            <a:spLocks noGrp="1"/>
          </p:cNvSpPr>
          <p:nvPr>
            <p:ph idx="1"/>
          </p:nvPr>
        </p:nvSpPr>
        <p:spPr>
          <a:xfrm>
            <a:off x="0" y="1600200"/>
            <a:ext cx="9144000" cy="5257800"/>
          </a:xfrm>
        </p:spPr>
        <p:txBody>
          <a:bodyPr>
            <a:normAutofit/>
          </a:bodyPr>
          <a:lstStyle/>
          <a:p>
            <a:pPr>
              <a:defRPr/>
            </a:pPr>
            <a:r>
              <a:rPr lang="ja-JP" altLang="en-US" sz="5400" dirty="0" smtClean="0"/>
              <a:t>平成</a:t>
            </a:r>
            <a:r>
              <a:rPr lang="en-US" altLang="ja-JP" sz="5400" dirty="0" smtClean="0"/>
              <a:t>27</a:t>
            </a:r>
            <a:r>
              <a:rPr lang="ja-JP" altLang="en-US" sz="5400" dirty="0" smtClean="0"/>
              <a:t>年</a:t>
            </a:r>
            <a:r>
              <a:rPr lang="en-US" altLang="ja-JP" sz="5400" dirty="0" smtClean="0"/>
              <a:t>3</a:t>
            </a:r>
            <a:r>
              <a:rPr lang="ja-JP" altLang="en-US" sz="5400" dirty="0" smtClean="0"/>
              <a:t>月</a:t>
            </a:r>
            <a:r>
              <a:rPr lang="en-US" altLang="ja-JP" sz="5400" dirty="0" smtClean="0"/>
              <a:t>31</a:t>
            </a:r>
            <a:r>
              <a:rPr lang="ja-JP" altLang="en-US" sz="5400" dirty="0" smtClean="0"/>
              <a:t>日総務省自治財政局長から新しい公立病院改革ガイドラインが通知された</a:t>
            </a:r>
            <a:endParaRPr lang="en-US" altLang="ja-JP" sz="5400" dirty="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pic>
        <p:nvPicPr>
          <p:cNvPr id="4" name="コンテンツ プレースホルダー 3" descr="スクリーンショット 2015-06-23 9.32.40.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738" r="98"/>
          <a:stretch/>
        </p:blipFill>
        <p:spPr>
          <a:xfrm>
            <a:off x="1143000" y="0"/>
            <a:ext cx="6172200" cy="6750050"/>
          </a:xfr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Lst>
</file>

<file path=ppt/tags/tag10.xml><?xml version="1.0" encoding="utf-8"?>
<p:tagLst xmlns:a="http://schemas.openxmlformats.org/drawingml/2006/main" xmlns:r="http://schemas.openxmlformats.org/officeDocument/2006/relationships" xmlns:p="http://schemas.openxmlformats.org/presentationml/2006/main">
  <p:tag name="RESIZE" val="Yes"/>
</p:tagLst>
</file>

<file path=ppt/tags/tag11.xml><?xml version="1.0" encoding="utf-8"?>
<p:tagLst xmlns:a="http://schemas.openxmlformats.org/drawingml/2006/main" xmlns:r="http://schemas.openxmlformats.org/officeDocument/2006/relationships" xmlns:p="http://schemas.openxmlformats.org/presentationml/2006/main">
  <p:tag name="RESIZE" val="Yes"/>
</p:tagLst>
</file>

<file path=ppt/tags/tag12.xml><?xml version="1.0" encoding="utf-8"?>
<p:tagLst xmlns:a="http://schemas.openxmlformats.org/drawingml/2006/main" xmlns:r="http://schemas.openxmlformats.org/officeDocument/2006/relationships" xmlns:p="http://schemas.openxmlformats.org/presentationml/2006/main">
  <p:tag name="RESIZE" val="Yes"/>
</p:tagLst>
</file>

<file path=ppt/tags/tag13.xml><?xml version="1.0" encoding="utf-8"?>
<p:tagLst xmlns:a="http://schemas.openxmlformats.org/drawingml/2006/main" xmlns:r="http://schemas.openxmlformats.org/officeDocument/2006/relationships" xmlns:p="http://schemas.openxmlformats.org/presentationml/2006/main">
  <p:tag name="RESIZE" val="Yes"/>
</p:tagLst>
</file>

<file path=ppt/tags/tag14.xml><?xml version="1.0" encoding="utf-8"?>
<p:tagLst xmlns:a="http://schemas.openxmlformats.org/drawingml/2006/main" xmlns:r="http://schemas.openxmlformats.org/officeDocument/2006/relationships" xmlns:p="http://schemas.openxmlformats.org/presentationml/2006/main">
  <p:tag name="RESIZE" val="Yes"/>
</p:tagLst>
</file>

<file path=ppt/tags/tag15.xml><?xml version="1.0" encoding="utf-8"?>
<p:tagLst xmlns:a="http://schemas.openxmlformats.org/drawingml/2006/main" xmlns:r="http://schemas.openxmlformats.org/officeDocument/2006/relationships" xmlns:p="http://schemas.openxmlformats.org/presentationml/2006/main">
  <p:tag name="RESIZE" val="Yes"/>
</p:tagLst>
</file>

<file path=ppt/tags/tag16.xml><?xml version="1.0" encoding="utf-8"?>
<p:tagLst xmlns:a="http://schemas.openxmlformats.org/drawingml/2006/main" xmlns:r="http://schemas.openxmlformats.org/officeDocument/2006/relationships" xmlns:p="http://schemas.openxmlformats.org/presentationml/2006/main">
  <p:tag name="RESIZE" val="Yes"/>
</p:tagLst>
</file>

<file path=ppt/tags/tag17.xml><?xml version="1.0" encoding="utf-8"?>
<p:tagLst xmlns:a="http://schemas.openxmlformats.org/drawingml/2006/main" xmlns:r="http://schemas.openxmlformats.org/officeDocument/2006/relationships" xmlns:p="http://schemas.openxmlformats.org/presentationml/2006/main">
  <p:tag name="RESIZE" val="Yes"/>
</p:tagLst>
</file>

<file path=ppt/tags/tag18.xml><?xml version="1.0" encoding="utf-8"?>
<p:tagLst xmlns:a="http://schemas.openxmlformats.org/drawingml/2006/main" xmlns:r="http://schemas.openxmlformats.org/officeDocument/2006/relationships" xmlns:p="http://schemas.openxmlformats.org/presentationml/2006/main">
  <p:tag name="RESIZE" val="Yes"/>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ags/tag3.xml><?xml version="1.0" encoding="utf-8"?>
<p:tagLst xmlns:a="http://schemas.openxmlformats.org/drawingml/2006/main" xmlns:r="http://schemas.openxmlformats.org/officeDocument/2006/relationships" xmlns:p="http://schemas.openxmlformats.org/presentationml/2006/main">
  <p:tag name="RESIZE" val="Yes"/>
</p:tagLst>
</file>

<file path=ppt/tags/tag4.xml><?xml version="1.0" encoding="utf-8"?>
<p:tagLst xmlns:a="http://schemas.openxmlformats.org/drawingml/2006/main" xmlns:r="http://schemas.openxmlformats.org/officeDocument/2006/relationships" xmlns:p="http://schemas.openxmlformats.org/presentationml/2006/main">
  <p:tag name="RESIZE" val="Yes"/>
</p:tagLst>
</file>

<file path=ppt/tags/tag5.xml><?xml version="1.0" encoding="utf-8"?>
<p:tagLst xmlns:a="http://schemas.openxmlformats.org/drawingml/2006/main" xmlns:r="http://schemas.openxmlformats.org/officeDocument/2006/relationships" xmlns:p="http://schemas.openxmlformats.org/presentationml/2006/main">
  <p:tag name="RESIZE" val="Yes"/>
</p:tagLst>
</file>

<file path=ppt/tags/tag6.xml><?xml version="1.0" encoding="utf-8"?>
<p:tagLst xmlns:a="http://schemas.openxmlformats.org/drawingml/2006/main" xmlns:r="http://schemas.openxmlformats.org/officeDocument/2006/relationships" xmlns:p="http://schemas.openxmlformats.org/presentationml/2006/main">
  <p:tag name="RESIZE" val="Yes"/>
</p:tagLst>
</file>

<file path=ppt/tags/tag7.xml><?xml version="1.0" encoding="utf-8"?>
<p:tagLst xmlns:a="http://schemas.openxmlformats.org/drawingml/2006/main" xmlns:r="http://schemas.openxmlformats.org/officeDocument/2006/relationships" xmlns:p="http://schemas.openxmlformats.org/presentationml/2006/main">
  <p:tag name="RESIZE" val="Yes"/>
</p:tagLst>
</file>

<file path=ppt/tags/tag8.xml><?xml version="1.0" encoding="utf-8"?>
<p:tagLst xmlns:a="http://schemas.openxmlformats.org/drawingml/2006/main" xmlns:r="http://schemas.openxmlformats.org/officeDocument/2006/relationships" xmlns:p="http://schemas.openxmlformats.org/presentationml/2006/main">
  <p:tag name="RESIZE" val="Yes"/>
</p:tagLst>
</file>

<file path=ppt/tags/tag9.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2844</TotalTime>
  <Words>11444</Words>
  <Application>Microsoft Office PowerPoint</Application>
  <PresentationFormat>画面に合わせる (4:3)</PresentationFormat>
  <Paragraphs>2450</Paragraphs>
  <Slides>237</Slides>
  <Notes>26</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3</vt:i4>
      </vt:variant>
      <vt:variant>
        <vt:lpstr>スライド タイトル</vt:lpstr>
      </vt:variant>
      <vt:variant>
        <vt:i4>237</vt:i4>
      </vt:variant>
    </vt:vector>
  </HeadingPairs>
  <TitlesOfParts>
    <vt:vector size="249" baseType="lpstr">
      <vt:lpstr>HGP創英角ﾎﾟｯﾌﾟ体</vt:lpstr>
      <vt:lpstr>ＭＳ Ｐゴシック</vt:lpstr>
      <vt:lpstr>ＭＳ Ｐ明朝</vt:lpstr>
      <vt:lpstr>ＭＳ ゴシック</vt:lpstr>
      <vt:lpstr>メイリオ</vt:lpstr>
      <vt:lpstr>Arial</vt:lpstr>
      <vt:lpstr>Calibri</vt:lpstr>
      <vt:lpstr>Times New Roman</vt:lpstr>
      <vt:lpstr>標準デザイン</vt:lpstr>
      <vt:lpstr>グラフ</vt:lpstr>
      <vt:lpstr>ワークシート</vt:lpstr>
      <vt:lpstr>Microsoft Excel Chart</vt:lpstr>
      <vt:lpstr>自治体病院の存在意義と 生き残り戦略 ～新公立病院改革ガイドラインに対応するために～</vt:lpstr>
      <vt:lpstr>経歴</vt:lpstr>
      <vt:lpstr>PowerPoint プレゼンテーション</vt:lpstr>
      <vt:lpstr>PowerPoint プレゼンテーション</vt:lpstr>
      <vt:lpstr>自治体病院の歴史 ー住民医療の歩みとこれから</vt:lpstr>
      <vt:lpstr>医学書院「病院」奇数月連載 『事例から探る 　地域医療再生のカギ』</vt:lpstr>
      <vt:lpstr>PowerPoint プレゼンテーション</vt:lpstr>
      <vt:lpstr>自治体病院をめぐって 何が起きているか？</vt:lpstr>
      <vt:lpstr>医師不足問題を 通じて病院経営を考える</vt:lpstr>
      <vt:lpstr>医師不足の原因</vt:lpstr>
      <vt:lpstr>少ない医師数</vt:lpstr>
      <vt:lpstr>PowerPoint プレゼンテーション</vt:lpstr>
      <vt:lpstr>PowerPoint プレゼンテーション</vt:lpstr>
      <vt:lpstr>医療の高度・専門化</vt:lpstr>
      <vt:lpstr>PowerPoint プレゼンテーション</vt:lpstr>
      <vt:lpstr>人口の急激な高齢化</vt:lpstr>
      <vt:lpstr>医療機関での看取りの割合と数</vt:lpstr>
      <vt:lpstr>インフォームドコンセント</vt:lpstr>
      <vt:lpstr>女性医師の増加</vt:lpstr>
      <vt:lpstr>卒後年数別医師数</vt:lpstr>
      <vt:lpstr>劣悪な労働環境</vt:lpstr>
      <vt:lpstr>常勤医師1週間当りの勤務時間：</vt:lpstr>
      <vt:lpstr>時間外も医師は仕事をしている</vt:lpstr>
      <vt:lpstr>一ヶ月で休日がない・1～4日の医師が46.3%</vt:lpstr>
      <vt:lpstr>新臨床研修制度（２００４年）</vt:lpstr>
      <vt:lpstr>新臨床研修制度導入後の修了者帰学状況</vt:lpstr>
      <vt:lpstr>急性期を指向する医師は、高度・専門化に対応し、医師数の多い病院に集まる</vt:lpstr>
      <vt:lpstr>定員充足施設と不足施設比較：一人あたりの当直（宅直）日数</vt:lpstr>
      <vt:lpstr>病院の２極化現象</vt:lpstr>
      <vt:lpstr>病院の２極化現象</vt:lpstr>
      <vt:lpstr>病床規模別１病院100床当り常勤換算医師数の推移</vt:lpstr>
      <vt:lpstr>PowerPoint プレゼンテーション</vt:lpstr>
      <vt:lpstr>これから一層深刻化する 看護師不足</vt:lpstr>
      <vt:lpstr>看護師不足で運営を できなくなる病院も</vt:lpstr>
      <vt:lpstr>ある自治体病院の看護師数の推移</vt:lpstr>
      <vt:lpstr>研修機能の充実</vt:lpstr>
      <vt:lpstr>日本内科学会教育病院</vt:lpstr>
      <vt:lpstr>京都府・福知山市民病院（354床）</vt:lpstr>
      <vt:lpstr>PowerPoint プレゼンテーション</vt:lpstr>
      <vt:lpstr>戦後わが国の病院は どのように作られてきたか</vt:lpstr>
      <vt:lpstr>GHQによる医療改革</vt:lpstr>
      <vt:lpstr>PowerPoint プレゼンテーション</vt:lpstr>
      <vt:lpstr>医療制度審議会</vt:lpstr>
      <vt:lpstr>PowerPoint プレゼンテーション</vt:lpstr>
      <vt:lpstr>公的医療機関の九原則</vt:lpstr>
      <vt:lpstr>国保直診病院の相次ぐ設立</vt:lpstr>
      <vt:lpstr>国保直診施設の推移</vt:lpstr>
      <vt:lpstr>国保病院・診療所新設を 支えた医師過剰</vt:lpstr>
      <vt:lpstr>戦前戦後の医師数の推移</vt:lpstr>
      <vt:lpstr>国民皆保険の達成</vt:lpstr>
      <vt:lpstr>私的医療機関の伸張</vt:lpstr>
      <vt:lpstr>昭和38年医療制度調査会答申</vt:lpstr>
      <vt:lpstr>医療費1件当たりの寄与度</vt:lpstr>
      <vt:lpstr>公的病院の病床規制</vt:lpstr>
      <vt:lpstr>私的病院の伸張</vt:lpstr>
      <vt:lpstr>自治体病院と民間病院の数</vt:lpstr>
      <vt:lpstr>自治体病院と民間病院の病床数</vt:lpstr>
      <vt:lpstr>公的病院の病床規制 政策の結果</vt:lpstr>
      <vt:lpstr>開設者別病院数</vt:lpstr>
      <vt:lpstr>開設者別病床数</vt:lpstr>
      <vt:lpstr>開設者別病床規模（一般病床）</vt:lpstr>
      <vt:lpstr>医療法人の病床数と 地域差指数の相関関係</vt:lpstr>
      <vt:lpstr>医療法人病床割合・地域差指数相関図</vt:lpstr>
      <vt:lpstr>公的病院病床割合・地域差指数相関図</vt:lpstr>
      <vt:lpstr>自治体病院病床割合・地域差指数相関図</vt:lpstr>
      <vt:lpstr>都道府県別地域差指数に対する寄与度</vt:lpstr>
      <vt:lpstr>試練に立たされる 自治体病院経営</vt:lpstr>
      <vt:lpstr>２つの政策ガイドライン</vt:lpstr>
      <vt:lpstr>前公立病院改革ガイドライン </vt:lpstr>
      <vt:lpstr>自治体病院の役割</vt:lpstr>
      <vt:lpstr>公立病院改革プラン</vt:lpstr>
      <vt:lpstr>３つの視点</vt:lpstr>
      <vt:lpstr>総務省公立病院に関する 財政措置のあり方検討会</vt:lpstr>
      <vt:lpstr>PowerPoint プレゼンテーション</vt:lpstr>
      <vt:lpstr>地方交付税の基準財政基準額の増額</vt:lpstr>
      <vt:lpstr>PowerPoint プレゼンテーション</vt:lpstr>
      <vt:lpstr>旧ガイドラインが もたらした結果</vt:lpstr>
      <vt:lpstr>経常収支比率は向上</vt:lpstr>
      <vt:lpstr>PowerPoint プレゼンテーション</vt:lpstr>
      <vt:lpstr>かなりの部分は 一般会計繰入金</vt:lpstr>
      <vt:lpstr>自治体病院経常収益・支出（一般会計繰入金込み）</vt:lpstr>
      <vt:lpstr>自治体病院医業収益・支出（一般会計繰入金除く）</vt:lpstr>
      <vt:lpstr>自治体病院への一般会計繰入金 　　　　（地方独立行政法人含む）</vt:lpstr>
      <vt:lpstr>収益を改善させた病院</vt:lpstr>
      <vt:lpstr>地方の中小病院の苦戦</vt:lpstr>
      <vt:lpstr>経営主体別病院収益の状況</vt:lpstr>
      <vt:lpstr>PowerPoint プレゼンテーション</vt:lpstr>
      <vt:lpstr>経営主体別医業収支比率の推移</vt:lpstr>
      <vt:lpstr>病床規模別の医業収支比率の推移</vt:lpstr>
      <vt:lpstr>進む経営形態の変更</vt:lpstr>
      <vt:lpstr>病院統合</vt:lpstr>
      <vt:lpstr>地方公営企業法適用自治体病院の数</vt:lpstr>
      <vt:lpstr>地方公営企業法適用自治体病院の減少の内訳</vt:lpstr>
      <vt:lpstr>新しい公立病院改革 ガイドラインの策定</vt:lpstr>
      <vt:lpstr>PowerPoint プレゼンテーション</vt:lpstr>
      <vt:lpstr>安倍議長（総理）発言</vt:lpstr>
      <vt:lpstr>経済財政運営と改革の 基本方針2014 </vt:lpstr>
      <vt:lpstr>新改革ガイドライン</vt:lpstr>
      <vt:lpstr>PowerPoint プレゼンテーション</vt:lpstr>
      <vt:lpstr>有識者ヒアリング</vt:lpstr>
      <vt:lpstr>基本は前ガイドラインの踏襲</vt:lpstr>
      <vt:lpstr>変更部分に注目すべき</vt:lpstr>
      <vt:lpstr>総務省の示す 新ガイドラインのポイント</vt:lpstr>
      <vt:lpstr>新ガイドラインのポイント①</vt:lpstr>
      <vt:lpstr>新ガイドラインのポイント②</vt:lpstr>
      <vt:lpstr>新ガイドラインのポイント③</vt:lpstr>
      <vt:lpstr>新ガイドラインのポイント④</vt:lpstr>
      <vt:lpstr>多くの自治体病院に とって影響が大きいのは 交付税措置の算定基礎が 「許可病床数」から 「稼働病床数」になること </vt:lpstr>
      <vt:lpstr>交付税措置の算定基礎が 「稼働病床数」になることで</vt:lpstr>
      <vt:lpstr>PowerPoint プレゼンテーション</vt:lpstr>
      <vt:lpstr>総務省が強調していない 新ガイドラインのポイント</vt:lpstr>
      <vt:lpstr>新ガイドラインのポイント⑤</vt:lpstr>
      <vt:lpstr>新ガイドラインのポイント⑥</vt:lpstr>
      <vt:lpstr>PowerPoint プレゼンテーション</vt:lpstr>
      <vt:lpstr>PowerPoint プレゼンテーション</vt:lpstr>
      <vt:lpstr>医業収益を100とした医業費用の構造（一般病院）</vt:lpstr>
      <vt:lpstr>多摩地域自治体病院の医師給与比較</vt:lpstr>
      <vt:lpstr>一般会計繰入金は 果たして悪なのか</vt:lpstr>
      <vt:lpstr>経常収支の黒字</vt:lpstr>
      <vt:lpstr>自治体病院の繰り出し基準</vt:lpstr>
      <vt:lpstr>総務省は３つの操出金額 の積算基準を示している</vt:lpstr>
      <vt:lpstr>PowerPoint プレゼンテーション</vt:lpstr>
      <vt:lpstr>不採算を明確化するために 積み上げを図ることも必要</vt:lpstr>
      <vt:lpstr>へき地A病院の繰り出し基準</vt:lpstr>
      <vt:lpstr>過小繰り入れ</vt:lpstr>
      <vt:lpstr>地方の自治体病院の 税の再分配機能</vt:lpstr>
      <vt:lpstr>都市と地方の税の 再分配をするならば</vt:lpstr>
      <vt:lpstr>産業としての自治体病院</vt:lpstr>
      <vt:lpstr>PowerPoint プレゼンテーション</vt:lpstr>
      <vt:lpstr>交付税＋αなら 問題なし</vt:lpstr>
      <vt:lpstr>唯一の外来機能</vt:lpstr>
      <vt:lpstr>医療機関がなくなれば</vt:lpstr>
      <vt:lpstr>新ガイドラインのポイント⑦</vt:lpstr>
      <vt:lpstr>病院の提供する医療サービスの 性格が変わってきている</vt:lpstr>
      <vt:lpstr>医療費1件当たりの寄与度</vt:lpstr>
      <vt:lpstr>PowerPoint プレゼンテーション</vt:lpstr>
      <vt:lpstr>職員が研修していないと 加算が取れない</vt:lpstr>
      <vt:lpstr>医療機能向上による収益向上</vt:lpstr>
      <vt:lpstr>DPCを通じて 病院の力を 向上させる</vt:lpstr>
      <vt:lpstr>DPC係数</vt:lpstr>
      <vt:lpstr>DPCによる入院医療費の計算方法</vt:lpstr>
      <vt:lpstr>DPC係数の内訳</vt:lpstr>
      <vt:lpstr>施設認定・加算取得 （機能評価係数Ⅰ）</vt:lpstr>
      <vt:lpstr>施設認定・加算取得</vt:lpstr>
      <vt:lpstr>総合入院体制加算の充実</vt:lpstr>
      <vt:lpstr>PowerPoint プレゼンテーション</vt:lpstr>
      <vt:lpstr>DPC機能評価係数Ⅱ</vt:lpstr>
      <vt:lpstr>機能評価係数Ⅱの内訳</vt:lpstr>
      <vt:lpstr>PowerPoint プレゼンテーション</vt:lpstr>
      <vt:lpstr>機能評価係数Ⅱが高い病院ランキング（2014年度・DPC病院Ⅲ群）</vt:lpstr>
      <vt:lpstr>自治体病院の係数Ⅱ は高い傾向</vt:lpstr>
      <vt:lpstr>2015年Ⅲ群機能評価係数Ⅱランキング（100病院中43病院）</vt:lpstr>
      <vt:lpstr>PowerPoint プレゼンテーション</vt:lpstr>
      <vt:lpstr>2015年度長野県Ⅲ群病院の調整係数Ⅱ内訳</vt:lpstr>
      <vt:lpstr>機能評価係数Ⅱ分析により 医療提供力を上げる</vt:lpstr>
      <vt:lpstr>調整係数Ⅱを上げるには</vt:lpstr>
      <vt:lpstr>投資の重要性</vt:lpstr>
      <vt:lpstr>首長や地方議会議員が 病院の医療の水準 把握するためのツール としての調整係数Ⅱ </vt:lpstr>
      <vt:lpstr>横並びで比較できる指標</vt:lpstr>
      <vt:lpstr>医療提供の数値指標</vt:lpstr>
      <vt:lpstr>職員定数増や施設投資 の裏付けにもなる</vt:lpstr>
      <vt:lpstr>新ガイドラインのポイント⑧</vt:lpstr>
      <vt:lpstr>自治体病院の弱点 　　　　　⇓ 事務職員が病院経営に 関わることの問題</vt:lpstr>
      <vt:lpstr>PowerPoint プレゼンテーション</vt:lpstr>
      <vt:lpstr>安倍議長（総理）発言</vt:lpstr>
      <vt:lpstr>自治体病院事務職員の問題点</vt:lpstr>
      <vt:lpstr>事務職員の 横のネットワークがない</vt:lpstr>
      <vt:lpstr>厚生労働省の 地域医療構想（ビジョン） ガイドラインとは</vt:lpstr>
      <vt:lpstr>社会保障・税一体改革が目指す 医療・介護サービス提供体制改革</vt:lpstr>
      <vt:lpstr>PowerPoint プレゼンテーション</vt:lpstr>
      <vt:lpstr>PowerPoint プレゼンテーション</vt:lpstr>
      <vt:lpstr>医療・介護機能再編のイメージ</vt:lpstr>
      <vt:lpstr>PowerPoint プレゼンテーション</vt:lpstr>
      <vt:lpstr>PowerPoint プレゼンテーション</vt:lpstr>
      <vt:lpstr>PowerPoint プレゼンテーション</vt:lpstr>
      <vt:lpstr>平成26年6月成立医療・介護総合推進法</vt:lpstr>
      <vt:lpstr>PowerPoint プレゼンテーション</vt:lpstr>
      <vt:lpstr>PowerPoint プレゼンテーション</vt:lpstr>
      <vt:lpstr>PowerPoint プレゼンテーション</vt:lpstr>
      <vt:lpstr>都道府県地域医療構想と 公立病院改革プランの関係</vt:lpstr>
      <vt:lpstr>これからの病床規模 ・看護単位のあり方</vt:lpstr>
      <vt:lpstr>地方の看護師不足の 病院で７対1を死守すべきか</vt:lpstr>
      <vt:lpstr>PowerPoint プレゼンテーション</vt:lpstr>
      <vt:lpstr>問題を先送りしない</vt:lpstr>
      <vt:lpstr>自治体病院の 経営形態に ついて考える</vt:lpstr>
      <vt:lpstr>病院機能の再編</vt:lpstr>
      <vt:lpstr>病院機能の再編</vt:lpstr>
      <vt:lpstr>国の財政的支援</vt:lpstr>
      <vt:lpstr>PowerPoint プレゼンテーション</vt:lpstr>
      <vt:lpstr>病院統合再編の例</vt:lpstr>
      <vt:lpstr>伊万里有田共立病院</vt:lpstr>
      <vt:lpstr>PowerPoint プレゼンテーション</vt:lpstr>
      <vt:lpstr>スタート時医師が減少するものの 次第に増加</vt:lpstr>
      <vt:lpstr>順調な滑り出し</vt:lpstr>
      <vt:lpstr>病院の再編統合のポイント</vt:lpstr>
      <vt:lpstr>経営形態の変更</vt:lpstr>
      <vt:lpstr>地方独立行政法人化</vt:lpstr>
      <vt:lpstr>地方独立行政法人化された病院①</vt:lpstr>
      <vt:lpstr>地方独立行政法人化された病院②</vt:lpstr>
      <vt:lpstr>地方独立行政法人化された病院③</vt:lpstr>
      <vt:lpstr>職員雇用の弾力化</vt:lpstr>
      <vt:lpstr>職員定数の制約</vt:lpstr>
      <vt:lpstr>公立D病院と民間急性期E病院との職員数比較</vt:lpstr>
      <vt:lpstr>PowerPoint プレゼンテーション</vt:lpstr>
      <vt:lpstr>職員が研修していないと 加算が取れない</vt:lpstr>
      <vt:lpstr>人事の縛りの厳しい 自治体では選択肢の一つ</vt:lpstr>
      <vt:lpstr>地公法全部・一部適用</vt:lpstr>
      <vt:lpstr>公務員型地方独法</vt:lpstr>
      <vt:lpstr>行政組織事務は自治事務</vt:lpstr>
      <vt:lpstr>公務員型独法の例外あり</vt:lpstr>
      <vt:lpstr>指定管理者の導入</vt:lpstr>
      <vt:lpstr>PowerPoint プレゼンテーション</vt:lpstr>
      <vt:lpstr>病院マネジメントの限界</vt:lpstr>
      <vt:lpstr>指定管理・廃止・譲渡 の場合の問題点</vt:lpstr>
      <vt:lpstr>PowerPoint プレゼンテーション</vt:lpstr>
      <vt:lpstr>和泉市立病院</vt:lpstr>
      <vt:lpstr>PowerPoint プレゼンテーション</vt:lpstr>
      <vt:lpstr>自治体病院の存在意義</vt:lpstr>
      <vt:lpstr>自治体病院の占める割合</vt:lpstr>
      <vt:lpstr>自治体病院・診療所の存在意義</vt:lpstr>
      <vt:lpstr>図１自治体病院・診療所が行うべき医療</vt:lpstr>
      <vt:lpstr>医療費地域差指数 と自治体病院</vt:lpstr>
      <vt:lpstr>自治体病院病床割合・地域差指数相関図</vt:lpstr>
      <vt:lpstr>医療法人病床割合・地域差指数相関図</vt:lpstr>
      <vt:lpstr>制度のすき間を埋める重要性</vt:lpstr>
      <vt:lpstr>バッファー（緩衝器）の医療</vt:lpstr>
      <vt:lpstr>バッファー（緩衝器）の医療</vt:lpstr>
      <vt:lpstr>モラルハザードの危険</vt:lpstr>
      <vt:lpstr>国・地方自治体の責務</vt:lpstr>
      <vt:lpstr>民間病院の独占排除</vt:lpstr>
      <vt:lpstr>複数の経営主体が 医療提供するメリット</vt:lpstr>
      <vt:lpstr>国民皆保険制度</vt:lpstr>
      <vt:lpstr>健康保険制度</vt:lpstr>
      <vt:lpstr>国民皆保険の意義</vt:lpstr>
      <vt:lpstr>国民皆保険制度の危機 に対して自治体病院の 役割は大きい</vt:lpstr>
      <vt:lpstr>正念場の病院経営</vt:lpstr>
      <vt:lpstr>生き残り戦略としての 病院改革プラン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自治体病院の存在意義と 生き残り戦略 ～新公立病院改革ガイドラインに対応するために～</dc:title>
  <dc:creator/>
  <cp:lastModifiedBy>TRUST-X5</cp:lastModifiedBy>
  <cp:revision>177</cp:revision>
  <cp:lastPrinted>1601-01-01T00:00:00Z</cp:lastPrinted>
  <dcterms:created xsi:type="dcterms:W3CDTF">1601-01-01T00:00:00Z</dcterms:created>
  <dcterms:modified xsi:type="dcterms:W3CDTF">2016-03-01T04:21:19Z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