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75" r:id="rId3"/>
    <p:sldId id="261" r:id="rId4"/>
    <p:sldId id="259" r:id="rId5"/>
    <p:sldId id="273" r:id="rId6"/>
    <p:sldId id="274" r:id="rId7"/>
    <p:sldId id="262" r:id="rId8"/>
    <p:sldId id="268" r:id="rId9"/>
    <p:sldId id="267" r:id="rId10"/>
    <p:sldId id="264" r:id="rId11"/>
    <p:sldId id="265" r:id="rId12"/>
    <p:sldId id="266" r:id="rId13"/>
    <p:sldId id="269" r:id="rId14"/>
    <p:sldId id="272" r:id="rId15"/>
    <p:sldId id="270" r:id="rId16"/>
    <p:sldId id="271" r:id="rId17"/>
    <p:sldId id="276" r:id="rId18"/>
    <p:sldId id="277" r:id="rId19"/>
    <p:sldId id="278" r:id="rId20"/>
    <p:sldId id="260" r:id="rId21"/>
  </p:sldIdLst>
  <p:sldSz cx="10693400" cy="7561263"/>
  <p:notesSz cx="6858000" cy="9144000"/>
  <p:defaultTextStyle>
    <a:defPPr>
      <a:defRPr lang="ja-JP"/>
    </a:defPPr>
    <a:lvl1pPr marL="0" algn="l" defTabSz="1043030" rtl="0" eaLnBrk="1" latinLnBrk="0" hangingPunct="1">
      <a:defRPr kumimoji="1" sz="2000" kern="1200">
        <a:solidFill>
          <a:schemeClr val="tx1"/>
        </a:solidFill>
        <a:latin typeface="+mn-lt"/>
        <a:ea typeface="+mn-ea"/>
        <a:cs typeface="+mn-cs"/>
      </a:defRPr>
    </a:lvl1pPr>
    <a:lvl2pPr marL="521514" algn="l" defTabSz="1043030" rtl="0" eaLnBrk="1" latinLnBrk="0" hangingPunct="1">
      <a:defRPr kumimoji="1" sz="2000" kern="1200">
        <a:solidFill>
          <a:schemeClr val="tx1"/>
        </a:solidFill>
        <a:latin typeface="+mn-lt"/>
        <a:ea typeface="+mn-ea"/>
        <a:cs typeface="+mn-cs"/>
      </a:defRPr>
    </a:lvl2pPr>
    <a:lvl3pPr marL="1043030" algn="l" defTabSz="1043030" rtl="0" eaLnBrk="1" latinLnBrk="0" hangingPunct="1">
      <a:defRPr kumimoji="1" sz="2000" kern="1200">
        <a:solidFill>
          <a:schemeClr val="tx1"/>
        </a:solidFill>
        <a:latin typeface="+mn-lt"/>
        <a:ea typeface="+mn-ea"/>
        <a:cs typeface="+mn-cs"/>
      </a:defRPr>
    </a:lvl3pPr>
    <a:lvl4pPr marL="1564545" algn="l" defTabSz="1043030" rtl="0" eaLnBrk="1" latinLnBrk="0" hangingPunct="1">
      <a:defRPr kumimoji="1" sz="2000" kern="1200">
        <a:solidFill>
          <a:schemeClr val="tx1"/>
        </a:solidFill>
        <a:latin typeface="+mn-lt"/>
        <a:ea typeface="+mn-ea"/>
        <a:cs typeface="+mn-cs"/>
      </a:defRPr>
    </a:lvl4pPr>
    <a:lvl5pPr marL="2086060" algn="l" defTabSz="1043030" rtl="0" eaLnBrk="1" latinLnBrk="0" hangingPunct="1">
      <a:defRPr kumimoji="1" sz="2000" kern="1200">
        <a:solidFill>
          <a:schemeClr val="tx1"/>
        </a:solidFill>
        <a:latin typeface="+mn-lt"/>
        <a:ea typeface="+mn-ea"/>
        <a:cs typeface="+mn-cs"/>
      </a:defRPr>
    </a:lvl5pPr>
    <a:lvl6pPr marL="2607575" algn="l" defTabSz="1043030" rtl="0" eaLnBrk="1" latinLnBrk="0" hangingPunct="1">
      <a:defRPr kumimoji="1" sz="2000" kern="1200">
        <a:solidFill>
          <a:schemeClr val="tx1"/>
        </a:solidFill>
        <a:latin typeface="+mn-lt"/>
        <a:ea typeface="+mn-ea"/>
        <a:cs typeface="+mn-cs"/>
      </a:defRPr>
    </a:lvl6pPr>
    <a:lvl7pPr marL="3129090" algn="l" defTabSz="1043030" rtl="0" eaLnBrk="1" latinLnBrk="0" hangingPunct="1">
      <a:defRPr kumimoji="1" sz="2000" kern="1200">
        <a:solidFill>
          <a:schemeClr val="tx1"/>
        </a:solidFill>
        <a:latin typeface="+mn-lt"/>
        <a:ea typeface="+mn-ea"/>
        <a:cs typeface="+mn-cs"/>
      </a:defRPr>
    </a:lvl7pPr>
    <a:lvl8pPr marL="3650607" algn="l" defTabSz="1043030" rtl="0" eaLnBrk="1" latinLnBrk="0" hangingPunct="1">
      <a:defRPr kumimoji="1" sz="2000" kern="1200">
        <a:solidFill>
          <a:schemeClr val="tx1"/>
        </a:solidFill>
        <a:latin typeface="+mn-lt"/>
        <a:ea typeface="+mn-ea"/>
        <a:cs typeface="+mn-cs"/>
      </a:defRPr>
    </a:lvl8pPr>
    <a:lvl9pPr marL="4172123" algn="l" defTabSz="1043030" rtl="0" eaLnBrk="1" latinLnBrk="0" hangingPunct="1">
      <a:defRPr kumimoji="1"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11" autoAdjust="0"/>
  </p:normalViewPr>
  <p:slideViewPr>
    <p:cSldViewPr>
      <p:cViewPr>
        <p:scale>
          <a:sx n="80" d="100"/>
          <a:sy n="80" d="100"/>
        </p:scale>
        <p:origin x="-474" y="-72"/>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5E0DE-4519-43BA-88D6-1079B0D4BF81}" type="datetimeFigureOut">
              <a:rPr kumimoji="1" lang="ja-JP" altLang="en-US" smtClean="0"/>
              <a:t>2016/3/23</a:t>
            </a:fld>
            <a:endParaRPr kumimoji="1" lang="ja-JP" altLang="en-US"/>
          </a:p>
        </p:txBody>
      </p:sp>
      <p:sp>
        <p:nvSpPr>
          <p:cNvPr id="4" name="スライド イメージ プレースホルダー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B579E-0854-4372-8FE6-2A583D89F9D5}" type="slidenum">
              <a:rPr kumimoji="1" lang="ja-JP" altLang="en-US" smtClean="0"/>
              <a:t>‹#›</a:t>
            </a:fld>
            <a:endParaRPr kumimoji="1" lang="ja-JP" altLang="en-US"/>
          </a:p>
        </p:txBody>
      </p:sp>
    </p:spTree>
    <p:extLst>
      <p:ext uri="{BB962C8B-B14F-4D97-AF65-F5344CB8AC3E}">
        <p14:creationId xmlns:p14="http://schemas.microsoft.com/office/powerpoint/2010/main" val="18057399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この数字は、何回も報道等で見たと思います。結局、予算が決まっていますから、その中で、どれだけ取れるかということになります。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2</a:t>
            </a:fld>
            <a:endParaRPr kumimoji="1" lang="ja-JP" altLang="en-US"/>
          </a:p>
        </p:txBody>
      </p:sp>
    </p:spTree>
    <p:extLst>
      <p:ext uri="{BB962C8B-B14F-4D97-AF65-F5344CB8AC3E}">
        <p14:creationId xmlns:p14="http://schemas.microsoft.com/office/powerpoint/2010/main" val="111079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当然、会議が増え、今の状況では、業務を圧迫することが考えられます。交代制職場であれば、相手に合わせた会議を行うことすら、かなり無理がある場合があります。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11</a:t>
            </a:fld>
            <a:endParaRPr kumimoji="1" lang="ja-JP" altLang="en-US"/>
          </a:p>
        </p:txBody>
      </p:sp>
    </p:spTree>
    <p:extLst>
      <p:ext uri="{BB962C8B-B14F-4D97-AF65-F5344CB8AC3E}">
        <p14:creationId xmlns:p14="http://schemas.microsoft.com/office/powerpoint/2010/main" val="1555279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例えば、在宅医療を行う上で、病院とは違う様々な制約がある中で、患者対応が必要となる。今まで院内では必要ないと考えていた研修も、必要となる可能性がある。</a:t>
            </a:r>
            <a:endParaRPr kumimoji="1" lang="en-US" altLang="ja-JP" dirty="0" smtClean="0"/>
          </a:p>
          <a:p>
            <a:r>
              <a:rPr kumimoji="1" lang="ja-JP" altLang="en-US" dirty="0" smtClean="0"/>
              <a:t>接遇研修はもとより、医療の研修も必要。</a:t>
            </a:r>
            <a:endParaRPr kumimoji="1" lang="en-US" altLang="ja-JP" dirty="0" smtClean="0"/>
          </a:p>
          <a:p>
            <a:endParaRPr kumimoji="1" lang="en-US" altLang="ja-JP" dirty="0" smtClean="0"/>
          </a:p>
          <a:p>
            <a:r>
              <a:rPr kumimoji="1" lang="ja-JP" altLang="en-US" dirty="0" smtClean="0"/>
              <a:t>研修に行けば、当然、その部署の実働人員が減ることになる。その間の負担はどうするのかなども、考えて、必要人員確保が必要となる。</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12</a:t>
            </a:fld>
            <a:endParaRPr kumimoji="1" lang="ja-JP" altLang="en-US"/>
          </a:p>
        </p:txBody>
      </p:sp>
    </p:spTree>
    <p:extLst>
      <p:ext uri="{BB962C8B-B14F-4D97-AF65-F5344CB8AC3E}">
        <p14:creationId xmlns:p14="http://schemas.microsoft.com/office/powerpoint/2010/main" val="44759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リハビリに関しても、たくさんの加点と同時に、見直しもかけられている。厚労省が言うには「無駄なリハには点数が付かない」という厳しいもの。</a:t>
            </a:r>
            <a:endParaRPr kumimoji="1" lang="en-US" altLang="ja-JP" dirty="0" smtClean="0"/>
          </a:p>
          <a:p>
            <a:r>
              <a:rPr kumimoji="1" lang="ja-JP" altLang="en-US" dirty="0" smtClean="0"/>
              <a:t>アウトカム評価などは、その冴えたるもの。ＦＩＭ評価も始まる。</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13</a:t>
            </a:fld>
            <a:endParaRPr kumimoji="1" lang="ja-JP" altLang="en-US"/>
          </a:p>
        </p:txBody>
      </p:sp>
    </p:spTree>
    <p:extLst>
      <p:ext uri="{BB962C8B-B14F-4D97-AF65-F5344CB8AC3E}">
        <p14:creationId xmlns:p14="http://schemas.microsoft.com/office/powerpoint/2010/main" val="85272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ＦＩＭ係数は、そこにあるように、誰でも点数がつけられるもの。入院してきたときに付ける必要がある。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14</a:t>
            </a:fld>
            <a:endParaRPr kumimoji="1" lang="ja-JP" altLang="en-US"/>
          </a:p>
        </p:txBody>
      </p:sp>
    </p:spTree>
    <p:extLst>
      <p:ext uri="{BB962C8B-B14F-4D97-AF65-F5344CB8AC3E}">
        <p14:creationId xmlns:p14="http://schemas.microsoft.com/office/powerpoint/2010/main" val="1472730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15</a:t>
            </a:fld>
            <a:endParaRPr kumimoji="1" lang="ja-JP" altLang="en-US"/>
          </a:p>
        </p:txBody>
      </p:sp>
    </p:spTree>
    <p:extLst>
      <p:ext uri="{BB962C8B-B14F-4D97-AF65-F5344CB8AC3E}">
        <p14:creationId xmlns:p14="http://schemas.microsoft.com/office/powerpoint/2010/main" val="287439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病院に、軽い疾患などでかからないように、大病院が混まないように、必要な人が高度専門医療にかかれるようになどを目的としたもの。かかりつけ医を持つ目的であるが、中規模の病院を持っている医師会が、公立病院に患者を行かせないように、要件を厳しく定めたともいえる。</a:t>
            </a:r>
            <a:endParaRPr kumimoji="1" lang="en-US" altLang="ja-JP" dirty="0" smtClean="0"/>
          </a:p>
          <a:p>
            <a:r>
              <a:rPr kumimoji="1" lang="ja-JP" altLang="en-US" dirty="0" smtClean="0"/>
              <a:t>厚労省は、要件は今まで通り、ただし標記金額以上の金をとれと言っている。ちなみに税込で可。条例が必要な自治体もあることから、</a:t>
            </a:r>
            <a:r>
              <a:rPr kumimoji="1" lang="en-US" altLang="ja-JP" dirty="0" smtClean="0"/>
              <a:t>9</a:t>
            </a:r>
            <a:r>
              <a:rPr kumimoji="1" lang="ja-JP" altLang="en-US" dirty="0" smtClean="0"/>
              <a:t>月までに条例を定めることも付記している。</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16</a:t>
            </a:fld>
            <a:endParaRPr kumimoji="1" lang="ja-JP" altLang="en-US"/>
          </a:p>
        </p:txBody>
      </p:sp>
    </p:spTree>
    <p:extLst>
      <p:ext uri="{BB962C8B-B14F-4D97-AF65-F5344CB8AC3E}">
        <p14:creationId xmlns:p14="http://schemas.microsoft.com/office/powerpoint/2010/main" val="671606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17</a:t>
            </a:fld>
            <a:endParaRPr kumimoji="1" lang="ja-JP" altLang="en-US"/>
          </a:p>
        </p:txBody>
      </p:sp>
    </p:spTree>
    <p:extLst>
      <p:ext uri="{BB962C8B-B14F-4D97-AF65-F5344CB8AC3E}">
        <p14:creationId xmlns:p14="http://schemas.microsoft.com/office/powerpoint/2010/main" val="166116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C06280-0695-48FC-80B1-0E4274B85CA9}" type="slidenum">
              <a:rPr kumimoji="1" lang="ja-JP" altLang="en-US" smtClean="0"/>
              <a:t>19</a:t>
            </a:fld>
            <a:endParaRPr kumimoji="1" lang="ja-JP" altLang="en-US"/>
          </a:p>
        </p:txBody>
      </p:sp>
    </p:spTree>
    <p:extLst>
      <p:ext uri="{BB962C8B-B14F-4D97-AF65-F5344CB8AC3E}">
        <p14:creationId xmlns:p14="http://schemas.microsoft.com/office/powerpoint/2010/main" val="324230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今回の診療報酬改定のコンセプトです。中医協の議論の中でも、地域包括ケアシステム移行の議論が盛んにされたところです。</a:t>
            </a:r>
            <a:endParaRPr kumimoji="1" lang="en-US" altLang="ja-JP" dirty="0" smtClean="0"/>
          </a:p>
          <a:p>
            <a:r>
              <a:rPr kumimoji="1" lang="ja-JP" altLang="en-US" dirty="0" smtClean="0"/>
              <a:t>診療報酬改定のどの項目に何点といった説明は、各病院で行われると思います。その病院の医療によっても、点数を取りに行く診療報酬、つまり行う医療が違うし、自分の立場以外のところは興味がなかなかもてません。したがって、今回改定の公立病院の視点、労働組合としての視点から、学習し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3</a:t>
            </a:fld>
            <a:endParaRPr kumimoji="1" lang="ja-JP" altLang="en-US"/>
          </a:p>
        </p:txBody>
      </p:sp>
    </p:spTree>
    <p:extLst>
      <p:ext uri="{BB962C8B-B14F-4D97-AF65-F5344CB8AC3E}">
        <p14:creationId xmlns:p14="http://schemas.microsoft.com/office/powerpoint/2010/main" val="317898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在宅医療の方向が推進されることは間違いない。</a:t>
            </a:r>
            <a:endParaRPr kumimoji="1" lang="en-US" altLang="ja-JP" dirty="0" smtClean="0"/>
          </a:p>
          <a:p>
            <a:r>
              <a:rPr kumimoji="1" lang="ja-JP" altLang="en-US" dirty="0" smtClean="0"/>
              <a:t>訪問看護の対象患者が多様化する</a:t>
            </a:r>
            <a:endParaRPr kumimoji="1" lang="en-US" altLang="ja-JP" dirty="0" smtClean="0"/>
          </a:p>
          <a:p>
            <a:endParaRPr kumimoji="1" lang="en-US" altLang="ja-JP" dirty="0" smtClean="0"/>
          </a:p>
          <a:p>
            <a:r>
              <a:rPr kumimoji="1" lang="ja-JP" altLang="en-US" dirty="0" smtClean="0"/>
              <a:t>医療機能の分化→</a:t>
            </a:r>
            <a:r>
              <a:rPr kumimoji="1" lang="en-US" altLang="ja-JP" dirty="0" smtClean="0"/>
              <a:t>7</a:t>
            </a:r>
            <a:r>
              <a:rPr kumimoji="1" lang="ja-JP" altLang="en-US" dirty="0" smtClean="0"/>
              <a:t>：</a:t>
            </a:r>
            <a:r>
              <a:rPr kumimoji="1" lang="en-US" altLang="ja-JP" dirty="0" smtClean="0"/>
              <a:t>1</a:t>
            </a:r>
            <a:r>
              <a:rPr kumimoji="1" lang="ja-JP" altLang="en-US" dirty="0" smtClean="0"/>
              <a:t>要件が厳しくなる。これ以上厳しいと、働く方は大変！入院患者の</a:t>
            </a:r>
            <a:r>
              <a:rPr kumimoji="1" lang="en-US" altLang="ja-JP" dirty="0" smtClean="0"/>
              <a:t>23</a:t>
            </a:r>
            <a:r>
              <a:rPr kumimoji="1" lang="ja-JP" altLang="en-US" dirty="0" smtClean="0"/>
              <a:t>から</a:t>
            </a:r>
            <a:r>
              <a:rPr kumimoji="1" lang="en-US" altLang="ja-JP" dirty="0" smtClean="0"/>
              <a:t>25</a:t>
            </a:r>
            <a:r>
              <a:rPr kumimoji="1" lang="ja-JP" altLang="en-US" dirty="0" smtClean="0"/>
              <a:t>％が重症。</a:t>
            </a:r>
            <a:r>
              <a:rPr kumimoji="1" lang="en-US" altLang="ja-JP" dirty="0" smtClean="0"/>
              <a:t>48</a:t>
            </a:r>
            <a:r>
              <a:rPr kumimoji="1" lang="ja-JP" altLang="en-US" dirty="0" smtClean="0"/>
              <a:t>人入院していれば</a:t>
            </a:r>
            <a:r>
              <a:rPr kumimoji="1" lang="en-US" altLang="ja-JP" dirty="0" smtClean="0"/>
              <a:t>12</a:t>
            </a:r>
            <a:r>
              <a:rPr kumimoji="1" lang="ja-JP" altLang="en-US" dirty="0" smtClean="0"/>
              <a:t>人は重症という括り。</a:t>
            </a:r>
            <a:endParaRPr kumimoji="1" lang="en-US" altLang="ja-JP" dirty="0" smtClean="0"/>
          </a:p>
          <a:p>
            <a:r>
              <a:rPr kumimoji="1" lang="ja-JP" altLang="en-US" dirty="0" smtClean="0"/>
              <a:t>入院時から、退院後の生活を考えた計画づくりと、多職種連携</a:t>
            </a:r>
            <a:endParaRPr kumimoji="1" lang="en-US" altLang="ja-JP" dirty="0" smtClean="0"/>
          </a:p>
          <a:p>
            <a:r>
              <a:rPr kumimoji="1" lang="ja-JP" altLang="en-US" dirty="0" smtClean="0"/>
              <a:t>そうはいっても、</a:t>
            </a:r>
            <a:r>
              <a:rPr kumimoji="1" lang="en-US" altLang="ja-JP" dirty="0" smtClean="0"/>
              <a:t>10</a:t>
            </a:r>
            <a:r>
              <a:rPr kumimoji="1" lang="ja-JP" altLang="en-US" dirty="0" smtClean="0"/>
              <a:t>：</a:t>
            </a:r>
            <a:r>
              <a:rPr kumimoji="1" lang="en-US" altLang="ja-JP" dirty="0" smtClean="0"/>
              <a:t>1</a:t>
            </a:r>
            <a:r>
              <a:rPr kumimoji="1" lang="ja-JP" altLang="en-US" dirty="0" smtClean="0"/>
              <a:t>で今度は、今まで看ていた患者を看ることになる。</a:t>
            </a:r>
            <a:r>
              <a:rPr kumimoji="1" lang="en-US" altLang="ja-JP" dirty="0" smtClean="0"/>
              <a:t>10</a:t>
            </a:r>
            <a:r>
              <a:rPr kumimoji="1" lang="ja-JP" altLang="en-US" dirty="0" smtClean="0"/>
              <a:t>：</a:t>
            </a:r>
            <a:r>
              <a:rPr kumimoji="1" lang="en-US" altLang="ja-JP" dirty="0" smtClean="0"/>
              <a:t>1</a:t>
            </a:r>
            <a:r>
              <a:rPr kumimoji="1" lang="ja-JP" altLang="en-US" dirty="0" smtClean="0"/>
              <a:t>で重症をみれば、加点される。地域包括ケア病棟でも、手術後患者を看ると加点される。</a:t>
            </a:r>
            <a:endParaRPr kumimoji="1" lang="en-US" altLang="ja-JP" dirty="0" smtClean="0"/>
          </a:p>
          <a:p>
            <a:r>
              <a:rPr kumimoji="1" lang="ja-JP" altLang="en-US" dirty="0" smtClean="0"/>
              <a:t>しかし、もともと</a:t>
            </a:r>
            <a:r>
              <a:rPr kumimoji="1" lang="en-US" altLang="ja-JP" dirty="0" smtClean="0"/>
              <a:t>10</a:t>
            </a:r>
            <a:r>
              <a:rPr kumimoji="1" lang="ja-JP" altLang="en-US" dirty="0" smtClean="0"/>
              <a:t>：</a:t>
            </a:r>
            <a:r>
              <a:rPr kumimoji="1" lang="en-US" altLang="ja-JP" dirty="0" smtClean="0"/>
              <a:t>1</a:t>
            </a:r>
            <a:r>
              <a:rPr kumimoji="1" lang="ja-JP" altLang="en-US" dirty="0" smtClean="0"/>
              <a:t>なら、そこで加点されるならいいかもしれないが、</a:t>
            </a:r>
            <a:r>
              <a:rPr kumimoji="1" lang="en-US" altLang="ja-JP" dirty="0" smtClean="0"/>
              <a:t>7</a:t>
            </a:r>
            <a:r>
              <a:rPr kumimoji="1" lang="ja-JP" altLang="en-US" dirty="0" smtClean="0"/>
              <a:t>：</a:t>
            </a:r>
            <a:r>
              <a:rPr kumimoji="1" lang="en-US" altLang="ja-JP" dirty="0" smtClean="0"/>
              <a:t>1</a:t>
            </a:r>
            <a:r>
              <a:rPr kumimoji="1" lang="ja-JP" altLang="en-US" dirty="0" smtClean="0"/>
              <a:t>から</a:t>
            </a:r>
            <a:r>
              <a:rPr kumimoji="1" lang="en-US" altLang="ja-JP" dirty="0" smtClean="0"/>
              <a:t>10</a:t>
            </a:r>
            <a:r>
              <a:rPr kumimoji="1" lang="ja-JP" altLang="en-US" dirty="0" smtClean="0"/>
              <a:t>：</a:t>
            </a:r>
            <a:r>
              <a:rPr kumimoji="1" lang="en-US" altLang="ja-JP" dirty="0" smtClean="0"/>
              <a:t>1</a:t>
            </a:r>
            <a:r>
              <a:rPr kumimoji="1" lang="ja-JP" altLang="en-US" dirty="0" smtClean="0"/>
              <a:t>にして、重症を見るとなれば、それは大変なこと</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4</a:t>
            </a:fld>
            <a:endParaRPr kumimoji="1" lang="ja-JP" altLang="en-US"/>
          </a:p>
        </p:txBody>
      </p:sp>
    </p:spTree>
    <p:extLst>
      <p:ext uri="{BB962C8B-B14F-4D97-AF65-F5344CB8AC3E}">
        <p14:creationId xmlns:p14="http://schemas.microsoft.com/office/powerpoint/2010/main" val="203124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中医協の議論で、当初から出ていた課題。厳格化することで、急性期に看護師を厚くしたい、社会保障費を抑えたい、</a:t>
            </a:r>
            <a:r>
              <a:rPr kumimoji="1" lang="en-US" altLang="ja-JP" dirty="0" smtClean="0"/>
              <a:t>10</a:t>
            </a:r>
            <a:r>
              <a:rPr kumimoji="1" lang="ja-JP" altLang="en-US" dirty="0" smtClean="0"/>
              <a:t>：</a:t>
            </a:r>
            <a:r>
              <a:rPr kumimoji="1" lang="en-US" altLang="ja-JP" dirty="0" smtClean="0"/>
              <a:t>1</a:t>
            </a:r>
            <a:r>
              <a:rPr kumimoji="1" lang="ja-JP" altLang="en-US" dirty="0" smtClean="0"/>
              <a:t>にして、余った人員を訪問看護などの人材を確保したいなど、様々な議論が行われた。</a:t>
            </a:r>
            <a:endParaRPr kumimoji="1" lang="en-US" altLang="ja-JP" dirty="0" smtClean="0"/>
          </a:p>
          <a:p>
            <a:r>
              <a:rPr kumimoji="1" lang="ja-JP" altLang="en-US" dirty="0" smtClean="0"/>
              <a:t>チェック項目が増え、重症の患者が多くなる可能性があり、例えば</a:t>
            </a:r>
            <a:r>
              <a:rPr kumimoji="1" lang="en-US" altLang="ja-JP" dirty="0" smtClean="0"/>
              <a:t>7</a:t>
            </a:r>
            <a:r>
              <a:rPr kumimoji="1" lang="ja-JP" altLang="en-US" dirty="0" smtClean="0"/>
              <a:t>：</a:t>
            </a:r>
            <a:r>
              <a:rPr kumimoji="1" lang="en-US" altLang="ja-JP" dirty="0" smtClean="0"/>
              <a:t>1</a:t>
            </a:r>
            <a:r>
              <a:rPr kumimoji="1" lang="ja-JP" altLang="en-US" dirty="0" smtClean="0"/>
              <a:t>ぎりぎりの人数では、忙しくなる可能性が高い。ここは</a:t>
            </a:r>
            <a:r>
              <a:rPr kumimoji="1" lang="en-US" altLang="ja-JP" dirty="0" smtClean="0"/>
              <a:t>7</a:t>
            </a:r>
            <a:r>
              <a:rPr kumimoji="1" lang="ja-JP" altLang="en-US" dirty="0" smtClean="0"/>
              <a:t>：</a:t>
            </a:r>
            <a:r>
              <a:rPr kumimoji="1" lang="en-US" altLang="ja-JP" dirty="0" smtClean="0"/>
              <a:t>1</a:t>
            </a:r>
            <a:r>
              <a:rPr kumimoji="1" lang="ja-JP" altLang="en-US" dirty="0" smtClean="0"/>
              <a:t>の人数が確保されているなどの当局の言葉をうのみにせず、必要人員を求めていく必要がある。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5</a:t>
            </a:fld>
            <a:endParaRPr kumimoji="1" lang="ja-JP" altLang="en-US"/>
          </a:p>
        </p:txBody>
      </p:sp>
    </p:spTree>
    <p:extLst>
      <p:ext uri="{BB962C8B-B14F-4D97-AF65-F5344CB8AC3E}">
        <p14:creationId xmlns:p14="http://schemas.microsoft.com/office/powerpoint/2010/main" val="116023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同時に、急性期の患者割合が上がったことで、常に急性期患者を受け入れる必要がある。現在より、５％も急性期患者が増えることは、業務が増えることを意味している。当然、</a:t>
            </a:r>
            <a:r>
              <a:rPr kumimoji="1" lang="en-US" altLang="ja-JP" dirty="0" smtClean="0"/>
              <a:t>7</a:t>
            </a:r>
            <a:r>
              <a:rPr kumimoji="1" lang="ja-JP" altLang="en-US" dirty="0" smtClean="0"/>
              <a:t>：</a:t>
            </a:r>
            <a:r>
              <a:rPr kumimoji="1" lang="en-US" altLang="ja-JP" dirty="0" smtClean="0"/>
              <a:t>1</a:t>
            </a:r>
            <a:r>
              <a:rPr kumimoji="1" lang="ja-JP" altLang="en-US" dirty="0" smtClean="0"/>
              <a:t>を残すなら、今より厚い人員配置が必要になってしまう</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6</a:t>
            </a:fld>
            <a:endParaRPr kumimoji="1" lang="ja-JP" altLang="en-US"/>
          </a:p>
        </p:txBody>
      </p:sp>
    </p:spTree>
    <p:extLst>
      <p:ext uri="{BB962C8B-B14F-4D97-AF65-F5344CB8AC3E}">
        <p14:creationId xmlns:p14="http://schemas.microsoft.com/office/powerpoint/2010/main" val="271741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a:t>
            </a:r>
            <a:r>
              <a:rPr kumimoji="1" lang="en-US" altLang="ja-JP" dirty="0" smtClean="0"/>
              <a:t>7</a:t>
            </a:r>
            <a:r>
              <a:rPr kumimoji="1" lang="ja-JP" altLang="en-US" dirty="0" smtClean="0"/>
              <a:t>：</a:t>
            </a:r>
            <a:r>
              <a:rPr kumimoji="1" lang="en-US" altLang="ja-JP" dirty="0" smtClean="0"/>
              <a:t>1</a:t>
            </a:r>
            <a:r>
              <a:rPr kumimoji="1" lang="ja-JP" altLang="en-US" dirty="0" smtClean="0"/>
              <a:t>は取れないので</a:t>
            </a:r>
            <a:r>
              <a:rPr kumimoji="1" lang="en-US" altLang="ja-JP" dirty="0" smtClean="0"/>
              <a:t>10</a:t>
            </a:r>
            <a:r>
              <a:rPr kumimoji="1" lang="ja-JP" altLang="en-US" dirty="0" smtClean="0"/>
              <a:t>：</a:t>
            </a:r>
            <a:r>
              <a:rPr kumimoji="1" lang="en-US" altLang="ja-JP" dirty="0" smtClean="0"/>
              <a:t>1</a:t>
            </a:r>
            <a:r>
              <a:rPr kumimoji="1" lang="ja-JP" altLang="en-US" dirty="0" smtClean="0"/>
              <a:t>に変えるかといった議論は必ず出るはず。しかし、同じ疾患の患者を看るなら、看護師数が減っただけ労働過密となる。</a:t>
            </a:r>
            <a:endParaRPr kumimoji="1" lang="en-US" altLang="ja-JP" dirty="0" smtClean="0"/>
          </a:p>
          <a:p>
            <a:endParaRPr kumimoji="1" lang="en-US" altLang="ja-JP" dirty="0" smtClean="0"/>
          </a:p>
          <a:p>
            <a:r>
              <a:rPr kumimoji="1" lang="en-US" altLang="ja-JP" dirty="0" smtClean="0"/>
              <a:t>7</a:t>
            </a:r>
            <a:r>
              <a:rPr kumimoji="1" lang="ja-JP" altLang="en-US" dirty="0" smtClean="0"/>
              <a:t>：</a:t>
            </a:r>
            <a:r>
              <a:rPr kumimoji="1" lang="en-US" altLang="ja-JP" dirty="0" smtClean="0"/>
              <a:t>1</a:t>
            </a:r>
            <a:r>
              <a:rPr kumimoji="1" lang="ja-JP" altLang="en-US" dirty="0" smtClean="0"/>
              <a:t>要件は、確かに厳しくなった。しかし、安易に</a:t>
            </a:r>
            <a:r>
              <a:rPr kumimoji="1" lang="en-US" altLang="ja-JP" dirty="0" smtClean="0"/>
              <a:t>10</a:t>
            </a:r>
            <a:r>
              <a:rPr kumimoji="1" lang="ja-JP" altLang="en-US" dirty="0" smtClean="0"/>
              <a:t>：</a:t>
            </a:r>
            <a:r>
              <a:rPr kumimoji="1" lang="en-US" altLang="ja-JP" dirty="0" smtClean="0"/>
              <a:t>1</a:t>
            </a:r>
            <a:r>
              <a:rPr kumimoji="1" lang="ja-JP" altLang="en-US" dirty="0" smtClean="0"/>
              <a:t>に変更するのは考えもの。</a:t>
            </a:r>
            <a:r>
              <a:rPr kumimoji="1" lang="en-US" altLang="ja-JP" dirty="0" smtClean="0"/>
              <a:t>7</a:t>
            </a:r>
            <a:r>
              <a:rPr kumimoji="1" lang="ja-JP" altLang="en-US" dirty="0" smtClean="0"/>
              <a:t>：</a:t>
            </a:r>
            <a:r>
              <a:rPr kumimoji="1" lang="en-US" altLang="ja-JP" dirty="0" smtClean="0"/>
              <a:t>1</a:t>
            </a:r>
            <a:r>
              <a:rPr kumimoji="1" lang="ja-JP" altLang="en-US" dirty="0" smtClean="0"/>
              <a:t>を究極まで残して、残りは「地域包括ケア病棟」に変更する。</a:t>
            </a:r>
            <a:endParaRPr kumimoji="1" lang="en-US" altLang="ja-JP" dirty="0" smtClean="0"/>
          </a:p>
          <a:p>
            <a:r>
              <a:rPr kumimoji="1" lang="ja-JP" altLang="en-US" dirty="0" smtClean="0"/>
              <a:t>地域包括ケア病棟は</a:t>
            </a:r>
            <a:r>
              <a:rPr kumimoji="1" lang="en-US" altLang="ja-JP" dirty="0" smtClean="0"/>
              <a:t>13</a:t>
            </a:r>
            <a:r>
              <a:rPr kumimoji="1" lang="ja-JP" altLang="en-US" dirty="0" smtClean="0"/>
              <a:t>：</a:t>
            </a:r>
            <a:r>
              <a:rPr kumimoji="1" lang="en-US" altLang="ja-JP" dirty="0" smtClean="0"/>
              <a:t>1</a:t>
            </a:r>
            <a:r>
              <a:rPr kumimoji="1" lang="ja-JP" altLang="en-US" dirty="0" smtClean="0"/>
              <a:t>で運営。急性期を脱した患者をそこに入院させ（転棟）、特定入院基本料を算定する。など、多面的に考えていく必要がある。</a:t>
            </a:r>
            <a:endParaRPr kumimoji="1" lang="en-US" altLang="ja-JP" dirty="0" smtClean="0"/>
          </a:p>
          <a:p>
            <a:r>
              <a:rPr kumimoji="1" lang="ja-JP" altLang="en-US" dirty="0" smtClean="0"/>
              <a:t>地域包括ケア病棟は、病院の病床数によって、限りがあるので、要検討。患者の選別（急性期なのか、違うのかなど）も、重要なポイント</a:t>
            </a:r>
            <a:endParaRPr kumimoji="1" lang="en-US" altLang="ja-JP" dirty="0" smtClean="0"/>
          </a:p>
          <a:p>
            <a:endParaRPr kumimoji="1" lang="en-US" altLang="ja-JP" dirty="0" smtClean="0"/>
          </a:p>
          <a:p>
            <a:r>
              <a:rPr kumimoji="1" lang="en-US" altLang="ja-JP" dirty="0" smtClean="0"/>
              <a:t>3</a:t>
            </a:r>
            <a:r>
              <a:rPr kumimoji="1" lang="ja-JP" altLang="en-US" dirty="0" smtClean="0"/>
              <a:t>か月の実績が必要なので、早くにした方が良い！！</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7</a:t>
            </a:fld>
            <a:endParaRPr kumimoji="1" lang="ja-JP" altLang="en-US"/>
          </a:p>
        </p:txBody>
      </p:sp>
    </p:spTree>
    <p:extLst>
      <p:ext uri="{BB962C8B-B14F-4D97-AF65-F5344CB8AC3E}">
        <p14:creationId xmlns:p14="http://schemas.microsoft.com/office/powerpoint/2010/main" val="344188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72</a:t>
            </a:r>
            <a:r>
              <a:rPr kumimoji="1" lang="ja-JP" altLang="en-US" dirty="0" smtClean="0"/>
              <a:t>時間要件は、いわゆる分母の計算式が変更になったが、上限が守れたことは意義があった。</a:t>
            </a:r>
            <a:endParaRPr kumimoji="1" lang="en-US" altLang="ja-JP" dirty="0" smtClean="0"/>
          </a:p>
          <a:p>
            <a:r>
              <a:rPr kumimoji="1" lang="ja-JP" altLang="en-US" dirty="0" smtClean="0"/>
              <a:t>しかし、結果的に、夜勤従事者人数は増えたが、夜勤数そのものは大きく分散されたとは言い難い。</a:t>
            </a:r>
            <a:endParaRPr kumimoji="1" lang="en-US" altLang="ja-JP" dirty="0" smtClean="0"/>
          </a:p>
          <a:p>
            <a:r>
              <a:rPr kumimoji="1" lang="ja-JP" altLang="en-US" dirty="0" smtClean="0"/>
              <a:t>看護師が長く健康に働け、ＷＬＢを考え、お互いさまの意識をもって、生き生きと働ける、職場環境を整える必要がある。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8</a:t>
            </a:fld>
            <a:endParaRPr kumimoji="1" lang="ja-JP" altLang="en-US"/>
          </a:p>
        </p:txBody>
      </p:sp>
    </p:spTree>
    <p:extLst>
      <p:ext uri="{BB962C8B-B14F-4D97-AF65-F5344CB8AC3E}">
        <p14:creationId xmlns:p14="http://schemas.microsoft.com/office/powerpoint/2010/main" val="4199571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例えば、認知症に関連するものの中に、「適切な研修を受けた看護師」の記載があり、この適切な研修とは、認定看護師や専門看護師などの研修と言うのが厚労省の認識です。</a:t>
            </a:r>
            <a:endParaRPr kumimoji="1" lang="en-US" altLang="ja-JP" dirty="0" smtClean="0"/>
          </a:p>
          <a:p>
            <a:endParaRPr kumimoji="1" lang="en-US" altLang="ja-JP" dirty="0" smtClean="0"/>
          </a:p>
          <a:p>
            <a:r>
              <a:rPr kumimoji="1" lang="ja-JP" altLang="en-US" dirty="0" smtClean="0"/>
              <a:t>研修は座学が主であり、当然労働条件の変更に当たりますから、事前協議です。当然、シミュレーションしていると思いますが、診療報酬は得られるのでしょうか。費用対効果はどうなのでしょうか。費用対効果がなくても、公立だから行う必要だってあるでしょう。費用対効果がない場合、そのことが我々の給料に跳ね返ってこないでしょう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9</a:t>
            </a:fld>
            <a:endParaRPr kumimoji="1" lang="ja-JP" altLang="en-US"/>
          </a:p>
        </p:txBody>
      </p:sp>
    </p:spTree>
    <p:extLst>
      <p:ext uri="{BB962C8B-B14F-4D97-AF65-F5344CB8AC3E}">
        <p14:creationId xmlns:p14="http://schemas.microsoft.com/office/powerpoint/2010/main" val="167112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早期に退院させるシステムの構築です。「時々入院、ほとんど在宅」です。退院が前提の入院ということになるでしょう。入院時から、退院指導を行うと言っても過言ではなく、そのことを求めているわけです。</a:t>
            </a:r>
            <a:endParaRPr kumimoji="1" lang="ja-JP" altLang="en-US" dirty="0"/>
          </a:p>
        </p:txBody>
      </p:sp>
      <p:sp>
        <p:nvSpPr>
          <p:cNvPr id="4" name="スライド番号プレースホルダー 3"/>
          <p:cNvSpPr>
            <a:spLocks noGrp="1"/>
          </p:cNvSpPr>
          <p:nvPr>
            <p:ph type="sldNum" sz="quarter" idx="10"/>
          </p:nvPr>
        </p:nvSpPr>
        <p:spPr/>
        <p:txBody>
          <a:bodyPr/>
          <a:lstStyle/>
          <a:p>
            <a:fld id="{9A0B579E-0854-4372-8FE6-2A583D89F9D5}" type="slidenum">
              <a:rPr kumimoji="1" lang="ja-JP" altLang="en-US" smtClean="0"/>
              <a:t>10</a:t>
            </a:fld>
            <a:endParaRPr kumimoji="1" lang="ja-JP" altLang="en-US"/>
          </a:p>
        </p:txBody>
      </p:sp>
    </p:spTree>
    <p:extLst>
      <p:ext uri="{BB962C8B-B14F-4D97-AF65-F5344CB8AC3E}">
        <p14:creationId xmlns:p14="http://schemas.microsoft.com/office/powerpoint/2010/main" val="1262584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1110"/>
            <a:ext cx="10692000" cy="7558768"/>
          </a:xfrm>
          <a:prstGeom prst="rect">
            <a:avLst/>
          </a:prstGeom>
        </p:spPr>
      </p:pic>
      <p:sp>
        <p:nvSpPr>
          <p:cNvPr id="2" name="タイトル 1"/>
          <p:cNvSpPr>
            <a:spLocks noGrp="1"/>
          </p:cNvSpPr>
          <p:nvPr>
            <p:ph type="ctrTitle"/>
          </p:nvPr>
        </p:nvSpPr>
        <p:spPr>
          <a:xfrm>
            <a:off x="1584933" y="1337424"/>
            <a:ext cx="8370279" cy="1604454"/>
          </a:xfrm>
        </p:spPr>
        <p:txBody>
          <a:bodyPr>
            <a:normAutofit/>
          </a:bodyPr>
          <a:lstStyle>
            <a:lvl1pPr>
              <a:defRPr sz="4400"/>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3402484" y="3060551"/>
            <a:ext cx="6552728" cy="1217641"/>
          </a:xfrm>
        </p:spPr>
        <p:txBody>
          <a:bodyPr>
            <a:normAutofit/>
          </a:bodyPr>
          <a:lstStyle>
            <a:lvl1pPr marL="0" indent="0" algn="ctr">
              <a:buNone/>
              <a:defRPr sz="2800">
                <a:solidFill>
                  <a:schemeClr val="tx1">
                    <a:tint val="75000"/>
                  </a:schemeClr>
                </a:solidFill>
              </a:defRPr>
            </a:lvl1pPr>
            <a:lvl2pPr marL="521514" indent="0" algn="ctr">
              <a:buNone/>
              <a:defRPr>
                <a:solidFill>
                  <a:schemeClr val="tx1">
                    <a:tint val="75000"/>
                  </a:schemeClr>
                </a:solidFill>
              </a:defRPr>
            </a:lvl2pPr>
            <a:lvl3pPr marL="1043030" indent="0" algn="ctr">
              <a:buNone/>
              <a:defRPr>
                <a:solidFill>
                  <a:schemeClr val="tx1">
                    <a:tint val="75000"/>
                  </a:schemeClr>
                </a:solidFill>
              </a:defRPr>
            </a:lvl3pPr>
            <a:lvl4pPr marL="1564545" indent="0" algn="ctr">
              <a:buNone/>
              <a:defRPr>
                <a:solidFill>
                  <a:schemeClr val="tx1">
                    <a:tint val="75000"/>
                  </a:schemeClr>
                </a:solidFill>
              </a:defRPr>
            </a:lvl4pPr>
            <a:lvl5pPr marL="2086060" indent="0" algn="ctr">
              <a:buNone/>
              <a:defRPr>
                <a:solidFill>
                  <a:schemeClr val="tx1">
                    <a:tint val="75000"/>
                  </a:schemeClr>
                </a:solidFill>
              </a:defRPr>
            </a:lvl5pPr>
            <a:lvl6pPr marL="2607575" indent="0" algn="ctr">
              <a:buNone/>
              <a:defRPr>
                <a:solidFill>
                  <a:schemeClr val="tx1">
                    <a:tint val="75000"/>
                  </a:schemeClr>
                </a:solidFill>
              </a:defRPr>
            </a:lvl6pPr>
            <a:lvl7pPr marL="3129090" indent="0" algn="ctr">
              <a:buNone/>
              <a:defRPr>
                <a:solidFill>
                  <a:schemeClr val="tx1">
                    <a:tint val="75000"/>
                  </a:schemeClr>
                </a:solidFill>
              </a:defRPr>
            </a:lvl7pPr>
            <a:lvl8pPr marL="3650607" indent="0" algn="ctr">
              <a:buNone/>
              <a:defRPr>
                <a:solidFill>
                  <a:schemeClr val="tx1">
                    <a:tint val="75000"/>
                  </a:schemeClr>
                </a:solidFill>
              </a:defRPr>
            </a:lvl8pPr>
            <a:lvl9pPr marL="4172123"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068857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1110"/>
            <a:ext cx="10692000" cy="7558768"/>
          </a:xfrm>
          <a:prstGeom prst="rect">
            <a:avLst/>
          </a:prstGeom>
        </p:spPr>
      </p:pic>
      <p:sp>
        <p:nvSpPr>
          <p:cNvPr id="2" name="タイトル 1"/>
          <p:cNvSpPr>
            <a:spLocks noGrp="1"/>
          </p:cNvSpPr>
          <p:nvPr>
            <p:ph type="title"/>
          </p:nvPr>
        </p:nvSpPr>
        <p:spPr>
          <a:xfrm>
            <a:off x="810196" y="302802"/>
            <a:ext cx="9348534" cy="885542"/>
          </a:xfrm>
        </p:spPr>
        <p:txBody>
          <a:bodyPr>
            <a:normAutofit/>
          </a:bodyPr>
          <a:lstStyle>
            <a:lvl1pPr>
              <a:defRPr sz="3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810196" y="1463743"/>
            <a:ext cx="9348534" cy="4990085"/>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3F8F62-4B69-4807-A995-6ABEF3369C67}" type="slidenum">
              <a:rPr kumimoji="1" lang="ja-JP" altLang="en-US" smtClean="0"/>
              <a:t>‹#›</a:t>
            </a:fld>
            <a:endParaRPr kumimoji="1" lang="ja-JP" altLang="en-US"/>
          </a:p>
        </p:txBody>
      </p:sp>
    </p:spTree>
    <p:extLst>
      <p:ext uri="{BB962C8B-B14F-4D97-AF65-F5344CB8AC3E}">
        <p14:creationId xmlns:p14="http://schemas.microsoft.com/office/powerpoint/2010/main" val="1928257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41582" y="7008172"/>
            <a:ext cx="2439432" cy="402567"/>
          </a:xfrm>
          <a:prstGeom prst="rect">
            <a:avLst/>
          </a:prstGeom>
        </p:spPr>
        <p:txBody>
          <a:bodyPr lIns="99569" tIns="49785" rIns="99569" bIns="49785"/>
          <a:lstStyle/>
          <a:p>
            <a:fld id="{94F70613-EB57-4650-991D-260DCEEB8E82}" type="datetimeFigureOut">
              <a:rPr lang="ja-JP" altLang="en-US" smtClean="0">
                <a:solidFill>
                  <a:prstClr val="black">
                    <a:lumMod val="65000"/>
                    <a:lumOff val="35000"/>
                  </a:prstClr>
                </a:solidFill>
              </a:rPr>
              <a:pPr/>
              <a:t>2016/3/23</a:t>
            </a:fld>
            <a:endParaRPr lang="ja-JP"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8243650-DCFF-45C8-A4BC-A671C318D625}" type="slidenum">
              <a:rPr lang="ja-JP" altLang="en-US" smtClean="0">
                <a:solidFill>
                  <a:prstClr val="black">
                    <a:lumMod val="65000"/>
                    <a:lumOff val="35000"/>
                  </a:prstClr>
                </a:solidFill>
              </a:rPr>
              <a:pPr/>
              <a:t>‹#›</a:t>
            </a:fld>
            <a:endParaRPr lang="ja-JP" altLang="en-US">
              <a:solidFill>
                <a:prstClr val="black">
                  <a:lumMod val="65000"/>
                  <a:lumOff val="35000"/>
                </a:prstClr>
              </a:solidFill>
            </a:endParaRPr>
          </a:p>
        </p:txBody>
      </p:sp>
    </p:spTree>
    <p:extLst>
      <p:ext uri="{BB962C8B-B14F-4D97-AF65-F5344CB8AC3E}">
        <p14:creationId xmlns:p14="http://schemas.microsoft.com/office/powerpoint/2010/main" val="2248689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10196" y="302802"/>
            <a:ext cx="9348534" cy="1207704"/>
          </a:xfrm>
          <a:prstGeom prst="rect">
            <a:avLst/>
          </a:prstGeom>
        </p:spPr>
        <p:txBody>
          <a:bodyPr vert="horz" lIns="104304" tIns="52151" rIns="104304" bIns="52151"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83060" y="1620391"/>
            <a:ext cx="9375670" cy="5238642"/>
          </a:xfrm>
          <a:prstGeom prst="rect">
            <a:avLst/>
          </a:prstGeom>
        </p:spPr>
        <p:txBody>
          <a:bodyPr vert="horz" lIns="104304" tIns="52151" rIns="104304" bIns="52151"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3"/>
          </p:nvPr>
        </p:nvSpPr>
        <p:spPr>
          <a:xfrm>
            <a:off x="3653579" y="7008172"/>
            <a:ext cx="3386243" cy="402567"/>
          </a:xfrm>
          <a:prstGeom prst="rect">
            <a:avLst/>
          </a:prstGeom>
        </p:spPr>
        <p:txBody>
          <a:bodyPr vert="horz" lIns="104304" tIns="52151" rIns="104304" bIns="52151"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3603" y="7008172"/>
            <a:ext cx="2495127" cy="402567"/>
          </a:xfrm>
          <a:prstGeom prst="rect">
            <a:avLst/>
          </a:prstGeom>
        </p:spPr>
        <p:txBody>
          <a:bodyPr vert="horz" lIns="104304" tIns="52151" rIns="104304" bIns="52151" rtlCol="0" anchor="ctr"/>
          <a:lstStyle>
            <a:lvl1pPr algn="r">
              <a:defRPr sz="1400">
                <a:solidFill>
                  <a:schemeClr val="tx1">
                    <a:tint val="75000"/>
                  </a:schemeClr>
                </a:solidFill>
              </a:defRPr>
            </a:lvl1pPr>
          </a:lstStyle>
          <a:p>
            <a:fld id="{6E3F8F62-4B69-4807-A995-6ABEF3369C67}" type="slidenum">
              <a:rPr kumimoji="1" lang="ja-JP" altLang="en-US" smtClean="0"/>
              <a:t>‹#›</a:t>
            </a:fld>
            <a:endParaRPr kumimoji="1" lang="ja-JP" altLang="en-US"/>
          </a:p>
        </p:txBody>
      </p:sp>
    </p:spTree>
    <p:extLst>
      <p:ext uri="{BB962C8B-B14F-4D97-AF65-F5344CB8AC3E}">
        <p14:creationId xmlns:p14="http://schemas.microsoft.com/office/powerpoint/2010/main" val="321269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043030" rtl="0" eaLnBrk="1" latinLnBrk="0" hangingPunct="1">
        <a:spcBef>
          <a:spcPct val="0"/>
        </a:spcBef>
        <a:buNone/>
        <a:defRPr kumimoji="1" sz="4000" kern="1200">
          <a:solidFill>
            <a:schemeClr val="tx1"/>
          </a:solidFill>
          <a:latin typeface="+mj-lt"/>
          <a:ea typeface="+mj-ea"/>
          <a:cs typeface="+mj-cs"/>
        </a:defRPr>
      </a:lvl1pPr>
    </p:titleStyle>
    <p:bodyStyle>
      <a:lvl1pPr marL="391136" indent="-391136" algn="l" defTabSz="104303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47463" indent="-325948" algn="l" defTabSz="104303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788" indent="-260758" algn="l" defTabSz="104303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82530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346817"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868332"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389850"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911365"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432879" indent="-260758" algn="l" defTabSz="104303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1043030" rtl="0" eaLnBrk="1" latinLnBrk="0" hangingPunct="1">
        <a:defRPr kumimoji="1" sz="2000" kern="1200">
          <a:solidFill>
            <a:schemeClr val="tx1"/>
          </a:solidFill>
          <a:latin typeface="+mn-lt"/>
          <a:ea typeface="+mn-ea"/>
          <a:cs typeface="+mn-cs"/>
        </a:defRPr>
      </a:lvl1pPr>
      <a:lvl2pPr marL="521514" algn="l" defTabSz="1043030" rtl="0" eaLnBrk="1" latinLnBrk="0" hangingPunct="1">
        <a:defRPr kumimoji="1" sz="2000" kern="1200">
          <a:solidFill>
            <a:schemeClr val="tx1"/>
          </a:solidFill>
          <a:latin typeface="+mn-lt"/>
          <a:ea typeface="+mn-ea"/>
          <a:cs typeface="+mn-cs"/>
        </a:defRPr>
      </a:lvl2pPr>
      <a:lvl3pPr marL="1043030" algn="l" defTabSz="1043030" rtl="0" eaLnBrk="1" latinLnBrk="0" hangingPunct="1">
        <a:defRPr kumimoji="1" sz="2000" kern="1200">
          <a:solidFill>
            <a:schemeClr val="tx1"/>
          </a:solidFill>
          <a:latin typeface="+mn-lt"/>
          <a:ea typeface="+mn-ea"/>
          <a:cs typeface="+mn-cs"/>
        </a:defRPr>
      </a:lvl3pPr>
      <a:lvl4pPr marL="1564545" algn="l" defTabSz="1043030" rtl="0" eaLnBrk="1" latinLnBrk="0" hangingPunct="1">
        <a:defRPr kumimoji="1" sz="2000" kern="1200">
          <a:solidFill>
            <a:schemeClr val="tx1"/>
          </a:solidFill>
          <a:latin typeface="+mn-lt"/>
          <a:ea typeface="+mn-ea"/>
          <a:cs typeface="+mn-cs"/>
        </a:defRPr>
      </a:lvl4pPr>
      <a:lvl5pPr marL="2086060" algn="l" defTabSz="1043030" rtl="0" eaLnBrk="1" latinLnBrk="0" hangingPunct="1">
        <a:defRPr kumimoji="1" sz="2000" kern="1200">
          <a:solidFill>
            <a:schemeClr val="tx1"/>
          </a:solidFill>
          <a:latin typeface="+mn-lt"/>
          <a:ea typeface="+mn-ea"/>
          <a:cs typeface="+mn-cs"/>
        </a:defRPr>
      </a:lvl5pPr>
      <a:lvl6pPr marL="2607575" algn="l" defTabSz="1043030" rtl="0" eaLnBrk="1" latinLnBrk="0" hangingPunct="1">
        <a:defRPr kumimoji="1" sz="2000" kern="1200">
          <a:solidFill>
            <a:schemeClr val="tx1"/>
          </a:solidFill>
          <a:latin typeface="+mn-lt"/>
          <a:ea typeface="+mn-ea"/>
          <a:cs typeface="+mn-cs"/>
        </a:defRPr>
      </a:lvl6pPr>
      <a:lvl7pPr marL="3129090" algn="l" defTabSz="1043030" rtl="0" eaLnBrk="1" latinLnBrk="0" hangingPunct="1">
        <a:defRPr kumimoji="1" sz="2000" kern="1200">
          <a:solidFill>
            <a:schemeClr val="tx1"/>
          </a:solidFill>
          <a:latin typeface="+mn-lt"/>
          <a:ea typeface="+mn-ea"/>
          <a:cs typeface="+mn-cs"/>
        </a:defRPr>
      </a:lvl7pPr>
      <a:lvl8pPr marL="3650607" algn="l" defTabSz="1043030" rtl="0" eaLnBrk="1" latinLnBrk="0" hangingPunct="1">
        <a:defRPr kumimoji="1" sz="2000" kern="1200">
          <a:solidFill>
            <a:schemeClr val="tx1"/>
          </a:solidFill>
          <a:latin typeface="+mn-lt"/>
          <a:ea typeface="+mn-ea"/>
          <a:cs typeface="+mn-cs"/>
        </a:defRPr>
      </a:lvl8pPr>
      <a:lvl9pPr marL="4172123" algn="l" defTabSz="104303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診療報酬</a:t>
            </a:r>
            <a:r>
              <a:rPr kumimoji="1" lang="en-US" altLang="ja-JP" dirty="0" smtClean="0"/>
              <a:t>2016</a:t>
            </a:r>
            <a:r>
              <a:rPr kumimoji="1" lang="ja-JP" altLang="en-US" dirty="0" smtClean="0"/>
              <a:t>　</a:t>
            </a:r>
            <a:r>
              <a:rPr kumimoji="1" lang="en-US" altLang="ja-JP" dirty="0" smtClean="0"/>
              <a:t/>
            </a:r>
            <a:br>
              <a:rPr kumimoji="1" lang="en-US" altLang="ja-JP" dirty="0" smtClean="0"/>
            </a:br>
            <a:r>
              <a:rPr lang="ja-JP" altLang="en-US" dirty="0"/>
              <a:t>労働組合</a:t>
            </a:r>
            <a:r>
              <a:rPr lang="ja-JP" altLang="en-US" dirty="0" smtClean="0"/>
              <a:t>は、何ができるのか？</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t>北海道　衛生医療評議会　学習会</a:t>
            </a:r>
            <a:endParaRPr kumimoji="1" lang="en-US" altLang="ja-JP" dirty="0" smtClean="0"/>
          </a:p>
          <a:p>
            <a:r>
              <a:rPr lang="en-US" altLang="ja-JP" dirty="0"/>
              <a:t>2016.3.26</a:t>
            </a:r>
            <a:endParaRPr kumimoji="1" lang="ja-JP" altLang="en-US" dirty="0"/>
          </a:p>
        </p:txBody>
      </p:sp>
    </p:spTree>
    <p:extLst>
      <p:ext uri="{BB962C8B-B14F-4D97-AF65-F5344CB8AC3E}">
        <p14:creationId xmlns:p14="http://schemas.microsoft.com/office/powerpoint/2010/main" val="1771436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地域包括ケアシステム推進の強化</a:t>
            </a:r>
            <a:endParaRPr kumimoji="1" lang="ja-JP" altLang="en-US" sz="4800" dirty="0"/>
          </a:p>
        </p:txBody>
      </p:sp>
      <p:sp>
        <p:nvSpPr>
          <p:cNvPr id="3" name="コンテンツ プレースホルダー 2"/>
          <p:cNvSpPr>
            <a:spLocks noGrp="1"/>
          </p:cNvSpPr>
          <p:nvPr>
            <p:ph idx="1"/>
          </p:nvPr>
        </p:nvSpPr>
        <p:spPr>
          <a:xfrm>
            <a:off x="810196" y="1463744"/>
            <a:ext cx="9348534" cy="1596808"/>
          </a:xfrm>
        </p:spPr>
        <p:txBody>
          <a:bodyPr/>
          <a:lstStyle/>
          <a:p>
            <a:r>
              <a:rPr lang="ja-JP" altLang="en-US" dirty="0"/>
              <a:t>早期</a:t>
            </a:r>
            <a:r>
              <a:rPr lang="ja-JP" altLang="en-US" dirty="0" smtClean="0"/>
              <a:t>に退院させるシステムを構築</a:t>
            </a:r>
            <a:endParaRPr lang="en-US" altLang="ja-JP" dirty="0" smtClean="0"/>
          </a:p>
          <a:p>
            <a:r>
              <a:rPr lang="ja-JP" altLang="en-US" dirty="0"/>
              <a:t>入院</a:t>
            </a:r>
            <a:r>
              <a:rPr lang="ja-JP" altLang="en-US" dirty="0" smtClean="0"/>
              <a:t>した医療機関から、退院支援を行う</a:t>
            </a:r>
            <a:endParaRPr lang="en-US" altLang="ja-JP" dirty="0" smtClean="0"/>
          </a:p>
          <a:p>
            <a:pPr marL="0" indent="0">
              <a:buNone/>
            </a:pPr>
            <a:endParaRPr lang="en-US" altLang="ja-JP" dirty="0" smtClean="0"/>
          </a:p>
        </p:txBody>
      </p:sp>
      <p:sp>
        <p:nvSpPr>
          <p:cNvPr id="4" name="下矢印 3"/>
          <p:cNvSpPr/>
          <p:nvPr/>
        </p:nvSpPr>
        <p:spPr>
          <a:xfrm>
            <a:off x="4698628" y="2988543"/>
            <a:ext cx="136815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746300" y="4212679"/>
            <a:ext cx="7992888" cy="2880320"/>
          </a:xfrm>
          <a:prstGeom prst="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6000" dirty="0" smtClean="0">
                <a:solidFill>
                  <a:srgbClr val="00B0F0"/>
                </a:solidFill>
                <a:latin typeface="HGP創英角ｺﾞｼｯｸUB" panose="020B0900000000000000" pitchFamily="50" charset="-128"/>
                <a:ea typeface="HGP創英角ｺﾞｼｯｸUB" panose="020B0900000000000000" pitchFamily="50" charset="-128"/>
              </a:rPr>
              <a:t>「退院支援の充実」と</a:t>
            </a:r>
            <a:endParaRPr kumimoji="1" lang="en-US" altLang="ja-JP" sz="6000" dirty="0" smtClean="0">
              <a:solidFill>
                <a:srgbClr val="00B0F0"/>
              </a:solidFill>
              <a:latin typeface="HGP創英角ｺﾞｼｯｸUB" panose="020B0900000000000000" pitchFamily="50" charset="-128"/>
              <a:ea typeface="HGP創英角ｺﾞｼｯｸUB" panose="020B0900000000000000" pitchFamily="50" charset="-128"/>
            </a:endParaRPr>
          </a:p>
          <a:p>
            <a:r>
              <a:rPr kumimoji="1" lang="ja-JP" altLang="en-US" sz="6000" dirty="0" smtClean="0">
                <a:solidFill>
                  <a:srgbClr val="00B0F0"/>
                </a:solidFill>
                <a:latin typeface="HGP創英角ｺﾞｼｯｸUB" panose="020B0900000000000000" pitchFamily="50" charset="-128"/>
                <a:ea typeface="HGP創英角ｺﾞｼｯｸUB" panose="020B0900000000000000" pitchFamily="50" charset="-128"/>
              </a:rPr>
              <a:t>「在宅復帰機能が高い」</a:t>
            </a:r>
            <a:endParaRPr kumimoji="1" lang="en-US" altLang="ja-JP" sz="6000" dirty="0" smtClean="0">
              <a:solidFill>
                <a:srgbClr val="00B0F0"/>
              </a:solidFill>
              <a:latin typeface="HGP創英角ｺﾞｼｯｸUB" panose="020B0900000000000000" pitchFamily="50" charset="-128"/>
              <a:ea typeface="HGP創英角ｺﾞｼｯｸUB" panose="020B0900000000000000" pitchFamily="50" charset="-128"/>
            </a:endParaRPr>
          </a:p>
          <a:p>
            <a:r>
              <a:rPr kumimoji="1" lang="ja-JP" altLang="en-US" sz="6000" dirty="0" smtClean="0">
                <a:solidFill>
                  <a:srgbClr val="00B0F0"/>
                </a:solidFill>
                <a:latin typeface="HGP創英角ｺﾞｼｯｸUB" panose="020B0900000000000000" pitchFamily="50" charset="-128"/>
                <a:ea typeface="HGP創英角ｺﾞｼｯｸUB" panose="020B0900000000000000" pitchFamily="50" charset="-128"/>
              </a:rPr>
              <a:t>医療機関を評価する！</a:t>
            </a:r>
            <a:endParaRPr kumimoji="1" lang="ja-JP" altLang="en-US" sz="6000" dirty="0">
              <a:solidFill>
                <a:srgbClr val="00B0F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1872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400" b="1" dirty="0" smtClean="0"/>
              <a:t>取り入れるとすると</a:t>
            </a:r>
            <a:r>
              <a:rPr kumimoji="1" lang="ja-JP" altLang="en-US" sz="4400" b="1" dirty="0" smtClean="0"/>
              <a:t>、どうなる・・・？</a:t>
            </a:r>
            <a:endParaRPr kumimoji="1" lang="ja-JP" altLang="en-US" sz="4400" b="1" dirty="0"/>
          </a:p>
        </p:txBody>
      </p:sp>
      <p:sp>
        <p:nvSpPr>
          <p:cNvPr id="3" name="コンテンツ プレースホルダー 2"/>
          <p:cNvSpPr>
            <a:spLocks noGrp="1"/>
          </p:cNvSpPr>
          <p:nvPr>
            <p:ph idx="1"/>
          </p:nvPr>
        </p:nvSpPr>
        <p:spPr>
          <a:xfrm>
            <a:off x="810196" y="1463744"/>
            <a:ext cx="9348534" cy="2964960"/>
          </a:xfrm>
        </p:spPr>
        <p:txBody>
          <a:bodyPr/>
          <a:lstStyle/>
          <a:p>
            <a:r>
              <a:rPr kumimoji="1" lang="ja-JP" altLang="en-US" dirty="0" smtClean="0">
                <a:solidFill>
                  <a:srgbClr val="FF0000"/>
                </a:solidFill>
              </a:rPr>
              <a:t>カンファレンスが増える可能性</a:t>
            </a:r>
            <a:endParaRPr kumimoji="1" lang="en-US" altLang="ja-JP" dirty="0" smtClean="0">
              <a:solidFill>
                <a:srgbClr val="FF0000"/>
              </a:solidFill>
            </a:endParaRPr>
          </a:p>
          <a:p>
            <a:r>
              <a:rPr lang="ja-JP" altLang="en-US" dirty="0" smtClean="0">
                <a:solidFill>
                  <a:srgbClr val="FFC000"/>
                </a:solidFill>
              </a:rPr>
              <a:t>多職種の綿密な打ち合わせの必要性</a:t>
            </a:r>
            <a:endParaRPr lang="en-US" altLang="ja-JP" dirty="0" smtClean="0">
              <a:solidFill>
                <a:srgbClr val="FFC000"/>
              </a:solidFill>
            </a:endParaRPr>
          </a:p>
          <a:p>
            <a:r>
              <a:rPr lang="ja-JP" altLang="en-US" dirty="0">
                <a:solidFill>
                  <a:srgbClr val="00B050"/>
                </a:solidFill>
              </a:rPr>
              <a:t>在宅医療</a:t>
            </a:r>
            <a:r>
              <a:rPr lang="ja-JP" altLang="en-US" dirty="0" smtClean="0">
                <a:solidFill>
                  <a:srgbClr val="00B050"/>
                </a:solidFill>
              </a:rPr>
              <a:t>に、多職種が参画の可能性</a:t>
            </a:r>
            <a:endParaRPr lang="en-US" altLang="ja-JP" dirty="0" smtClean="0">
              <a:solidFill>
                <a:srgbClr val="00B050"/>
              </a:solidFill>
            </a:endParaRPr>
          </a:p>
          <a:p>
            <a:r>
              <a:rPr lang="ja-JP" altLang="en-US" dirty="0">
                <a:solidFill>
                  <a:srgbClr val="7030A0"/>
                </a:solidFill>
              </a:rPr>
              <a:t>訪問看護</a:t>
            </a:r>
            <a:r>
              <a:rPr lang="ja-JP" altLang="en-US" dirty="0" smtClean="0">
                <a:solidFill>
                  <a:srgbClr val="7030A0"/>
                </a:solidFill>
              </a:rPr>
              <a:t>に、夜間訪問の可能性</a:t>
            </a:r>
            <a:endParaRPr lang="en-US" altLang="ja-JP" dirty="0" smtClean="0">
              <a:solidFill>
                <a:srgbClr val="7030A0"/>
              </a:solidFill>
            </a:endParaRPr>
          </a:p>
          <a:p>
            <a:endParaRPr lang="en-US" altLang="ja-JP" dirty="0" smtClean="0"/>
          </a:p>
          <a:p>
            <a:endParaRPr kumimoji="1" lang="ja-JP" altLang="en-US" dirty="0"/>
          </a:p>
        </p:txBody>
      </p:sp>
      <p:pic>
        <p:nvPicPr>
          <p:cNvPr id="1026" name="Picture 2" descr="C:\Users\shirai\AppData\Local\Microsoft\Windows\Temporary Internet Files\Content.IE5\FU5KPLSL\sgi01a201309162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04" y="5023023"/>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826420" y="4356695"/>
            <a:ext cx="7704856" cy="2952328"/>
          </a:xfrm>
          <a:prstGeom prst="rect">
            <a:avLst/>
          </a:prstGeom>
          <a:no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t>労働組合と</a:t>
            </a:r>
            <a:r>
              <a:rPr lang="ja-JP" altLang="en-US" sz="2400" b="1" dirty="0" smtClean="0"/>
              <a:t>して、確認すべき項目はないですか？</a:t>
            </a:r>
            <a:endParaRPr lang="en-US" altLang="ja-JP" sz="2400" b="1" dirty="0" smtClean="0"/>
          </a:p>
          <a:p>
            <a:endParaRPr lang="en-US" altLang="ja-JP" b="1" dirty="0" smtClean="0"/>
          </a:p>
          <a:p>
            <a:r>
              <a:rPr lang="ja-JP" altLang="en-US" b="1" dirty="0" smtClean="0"/>
              <a:t>＜例＞</a:t>
            </a:r>
            <a:endParaRPr lang="en-US" altLang="ja-JP" b="1" dirty="0" smtClean="0"/>
          </a:p>
          <a:p>
            <a:r>
              <a:rPr kumimoji="1" lang="ja-JP" altLang="en-US" b="1" dirty="0" smtClean="0"/>
              <a:t>会議は誰が出るのか？受け持ち？担当？管理職？専任？</a:t>
            </a:r>
            <a:endParaRPr kumimoji="1" lang="en-US" altLang="ja-JP" b="1" dirty="0" smtClean="0"/>
          </a:p>
          <a:p>
            <a:r>
              <a:rPr lang="ja-JP" altLang="en-US" b="1" dirty="0"/>
              <a:t>会議</a:t>
            </a:r>
            <a:r>
              <a:rPr lang="ja-JP" altLang="en-US" b="1" dirty="0" smtClean="0"/>
              <a:t>は当然、業務ですよね？</a:t>
            </a:r>
            <a:endParaRPr lang="en-US" altLang="ja-JP" b="1" dirty="0" smtClean="0"/>
          </a:p>
          <a:p>
            <a:r>
              <a:rPr lang="ja-JP" altLang="en-US" b="1" dirty="0"/>
              <a:t>どこ</a:t>
            </a:r>
            <a:r>
              <a:rPr lang="ja-JP" altLang="en-US" b="1" dirty="0" smtClean="0"/>
              <a:t>までフォローして、訪問看護ステーションに引き渡す？（上限</a:t>
            </a:r>
            <a:r>
              <a:rPr lang="en-US" altLang="ja-JP" b="1" dirty="0" smtClean="0"/>
              <a:t>5</a:t>
            </a:r>
            <a:r>
              <a:rPr lang="ja-JP" altLang="en-US" b="1" dirty="0"/>
              <a:t>回</a:t>
            </a:r>
            <a:r>
              <a:rPr lang="ja-JP" altLang="en-US" b="1" dirty="0" smtClean="0"/>
              <a:t>）</a:t>
            </a:r>
            <a:endParaRPr lang="en-US" altLang="ja-JP" b="1" dirty="0" smtClean="0"/>
          </a:p>
          <a:p>
            <a:endParaRPr kumimoji="1" lang="en-US" altLang="ja-JP" dirty="0" smtClean="0"/>
          </a:p>
        </p:txBody>
      </p:sp>
    </p:spTree>
    <p:extLst>
      <p:ext uri="{BB962C8B-B14F-4D97-AF65-F5344CB8AC3E}">
        <p14:creationId xmlns:p14="http://schemas.microsoft.com/office/powerpoint/2010/main" val="20560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b="1" dirty="0" smtClean="0"/>
              <a:t>取り入れると、どうなる？</a:t>
            </a:r>
            <a:endParaRPr kumimoji="1" lang="ja-JP" altLang="en-US" sz="4400" b="1" dirty="0"/>
          </a:p>
        </p:txBody>
      </p:sp>
      <p:sp>
        <p:nvSpPr>
          <p:cNvPr id="3" name="コンテンツ プレースホルダー 2"/>
          <p:cNvSpPr>
            <a:spLocks noGrp="1"/>
          </p:cNvSpPr>
          <p:nvPr>
            <p:ph idx="1"/>
          </p:nvPr>
        </p:nvSpPr>
        <p:spPr>
          <a:xfrm>
            <a:off x="810196" y="1463744"/>
            <a:ext cx="9348534" cy="2316888"/>
          </a:xfrm>
        </p:spPr>
        <p:txBody>
          <a:bodyPr/>
          <a:lstStyle/>
          <a:p>
            <a:r>
              <a:rPr lang="ja-JP" altLang="en-US" sz="4000" dirty="0" smtClean="0">
                <a:solidFill>
                  <a:srgbClr val="FF0000"/>
                </a:solidFill>
              </a:rPr>
              <a:t>多様な患者の在宅ケア</a:t>
            </a:r>
            <a:endParaRPr lang="en-US" altLang="ja-JP" sz="4000" dirty="0" smtClean="0">
              <a:solidFill>
                <a:srgbClr val="FF0000"/>
              </a:solidFill>
            </a:endParaRPr>
          </a:p>
          <a:p>
            <a:r>
              <a:rPr lang="ja-JP" altLang="en-US" sz="4000" dirty="0" smtClean="0">
                <a:solidFill>
                  <a:srgbClr val="FF0000"/>
                </a:solidFill>
              </a:rPr>
              <a:t>継続的な、高度な医療行為が多くなる？</a:t>
            </a:r>
            <a:endParaRPr lang="en-US" altLang="ja-JP" sz="4000" dirty="0" smtClean="0">
              <a:solidFill>
                <a:srgbClr val="FF0000"/>
              </a:solidFill>
            </a:endParaRPr>
          </a:p>
          <a:p>
            <a:r>
              <a:rPr lang="ja-JP" altLang="en-US" sz="4000" dirty="0">
                <a:solidFill>
                  <a:srgbClr val="FF0000"/>
                </a:solidFill>
              </a:rPr>
              <a:t>多数</a:t>
            </a:r>
            <a:r>
              <a:rPr lang="ja-JP" altLang="en-US" sz="4000" dirty="0" smtClean="0">
                <a:solidFill>
                  <a:srgbClr val="FF0000"/>
                </a:solidFill>
              </a:rPr>
              <a:t>の医療機関との連携の必要性</a:t>
            </a:r>
            <a:endParaRPr lang="en-US" altLang="ja-JP" sz="4000" dirty="0" smtClean="0">
              <a:solidFill>
                <a:srgbClr val="FF0000"/>
              </a:solidFill>
            </a:endParaRPr>
          </a:p>
          <a:p>
            <a:pPr marL="0" indent="0">
              <a:buNone/>
            </a:pPr>
            <a:endParaRPr lang="en-US" altLang="ja-JP" sz="4000" dirty="0">
              <a:solidFill>
                <a:srgbClr val="FF0000"/>
              </a:solidFill>
            </a:endParaRPr>
          </a:p>
          <a:p>
            <a:endParaRPr kumimoji="1" lang="ja-JP" altLang="en-US" dirty="0"/>
          </a:p>
        </p:txBody>
      </p:sp>
      <p:sp>
        <p:nvSpPr>
          <p:cNvPr id="4" name="正方形/長方形 3"/>
          <p:cNvSpPr/>
          <p:nvPr/>
        </p:nvSpPr>
        <p:spPr>
          <a:xfrm>
            <a:off x="4698628" y="3672619"/>
            <a:ext cx="5756105" cy="1116124"/>
          </a:xfrm>
          <a:prstGeom prst="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kumimoji="1" lang="ja-JP" altLang="en-US" sz="2800" b="1" dirty="0" smtClean="0"/>
              <a:t>多方面のスキルアップ</a:t>
            </a:r>
            <a:endParaRPr kumimoji="1" lang="en-US" altLang="ja-JP" sz="2800" b="1" dirty="0" smtClean="0"/>
          </a:p>
          <a:p>
            <a:pPr marL="342900" indent="-342900">
              <a:buFont typeface="Arial" panose="020B0604020202020204" pitchFamily="34" charset="0"/>
              <a:buChar char="•"/>
            </a:pPr>
            <a:r>
              <a:rPr lang="ja-JP" altLang="en-US" sz="2800" b="1" dirty="0" smtClean="0"/>
              <a:t>ゼネラリスト・スペシャリストの育成</a:t>
            </a:r>
            <a:endParaRPr lang="en-US" altLang="ja-JP" sz="2800" b="1"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4924425"/>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024188" y="4924425"/>
            <a:ext cx="7430545" cy="1845618"/>
          </a:xfrm>
          <a:prstGeom prst="rect">
            <a:avLst/>
          </a:prstGeom>
          <a:no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6600" dirty="0" smtClean="0"/>
              <a:t>様々な、研修などの必要があるか？</a:t>
            </a:r>
            <a:endParaRPr kumimoji="1" lang="ja-JP" altLang="en-US" sz="6600" dirty="0"/>
          </a:p>
        </p:txBody>
      </p:sp>
      <p:sp>
        <p:nvSpPr>
          <p:cNvPr id="6" name="正方形/長方形 5"/>
          <p:cNvSpPr/>
          <p:nvPr/>
        </p:nvSpPr>
        <p:spPr>
          <a:xfrm>
            <a:off x="2682404" y="6859587"/>
            <a:ext cx="6849888" cy="59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医療介護総合確保基金は使えないか！？</a:t>
            </a:r>
            <a:endParaRPr kumimoji="1" lang="ja-JP" altLang="en-US" sz="2800" dirty="0"/>
          </a:p>
        </p:txBody>
      </p:sp>
    </p:spTree>
    <p:extLst>
      <p:ext uri="{BB962C8B-B14F-4D97-AF65-F5344CB8AC3E}">
        <p14:creationId xmlns:p14="http://schemas.microsoft.com/office/powerpoint/2010/main" val="408033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患者</a:t>
            </a:r>
            <a:r>
              <a:rPr lang="ja-JP" altLang="en-US" dirty="0" smtClean="0"/>
              <a:t>の早期機能回復＝質の高いリハビリ</a:t>
            </a:r>
            <a:endParaRPr kumimoji="1" lang="ja-JP" altLang="en-US" dirty="0"/>
          </a:p>
        </p:txBody>
      </p:sp>
      <p:sp>
        <p:nvSpPr>
          <p:cNvPr id="3" name="コンテンツ プレースホルダー 2"/>
          <p:cNvSpPr>
            <a:spLocks noGrp="1"/>
          </p:cNvSpPr>
          <p:nvPr>
            <p:ph idx="1"/>
          </p:nvPr>
        </p:nvSpPr>
        <p:spPr>
          <a:xfrm>
            <a:off x="810196" y="1463743"/>
            <a:ext cx="9348534" cy="5989296"/>
          </a:xfrm>
        </p:spPr>
        <p:txBody>
          <a:bodyPr>
            <a:normAutofit/>
          </a:bodyPr>
          <a:lstStyle/>
          <a:p>
            <a:r>
              <a:rPr kumimoji="1" lang="ja-JP" altLang="en-US" dirty="0" smtClean="0"/>
              <a:t>早期からのリハビリ介入</a:t>
            </a:r>
            <a:endParaRPr kumimoji="1" lang="en-US" altLang="ja-JP" dirty="0" smtClean="0"/>
          </a:p>
          <a:p>
            <a:r>
              <a:rPr lang="ja-JP" altLang="en-US" dirty="0"/>
              <a:t>アウトカム</a:t>
            </a:r>
            <a:r>
              <a:rPr lang="ja-JP" altLang="en-US" dirty="0" smtClean="0"/>
              <a:t>評価</a:t>
            </a:r>
            <a:endParaRPr lang="en-US" altLang="ja-JP" dirty="0" smtClean="0"/>
          </a:p>
          <a:p>
            <a:pPr marL="456327" lvl="1" indent="0">
              <a:buNone/>
            </a:pPr>
            <a:r>
              <a:rPr lang="ja-JP" altLang="en-US" dirty="0" smtClean="0"/>
              <a:t>－</a:t>
            </a:r>
            <a:r>
              <a:rPr lang="en-US" altLang="ja-JP" dirty="0"/>
              <a:t>4</a:t>
            </a:r>
            <a:r>
              <a:rPr lang="ja-JP" altLang="en-US" dirty="0"/>
              <a:t>月</a:t>
            </a:r>
            <a:r>
              <a:rPr lang="en-US" altLang="ja-JP" dirty="0"/>
              <a:t>1</a:t>
            </a:r>
            <a:r>
              <a:rPr lang="ja-JP" altLang="en-US" dirty="0"/>
              <a:t>日から「ＦＩＭ」を測定する</a:t>
            </a:r>
            <a:r>
              <a:rPr lang="ja-JP" altLang="en-US" dirty="0" smtClean="0"/>
              <a:t>必要</a:t>
            </a:r>
            <a:endParaRPr lang="en-US" altLang="ja-JP" dirty="0" smtClean="0"/>
          </a:p>
          <a:p>
            <a:r>
              <a:rPr kumimoji="1" lang="ja-JP" altLang="en-US" dirty="0"/>
              <a:t>多様</a:t>
            </a:r>
            <a:r>
              <a:rPr kumimoji="1" lang="ja-JP" altLang="en-US" dirty="0" smtClean="0"/>
              <a:t>な状態に応じたリハビリ</a:t>
            </a:r>
            <a:endParaRPr kumimoji="1" lang="en-US" altLang="ja-JP" dirty="0" smtClean="0"/>
          </a:p>
          <a:p>
            <a:pPr lvl="1"/>
            <a:r>
              <a:rPr lang="ja-JP" altLang="en-US" dirty="0"/>
              <a:t>摂食</a:t>
            </a:r>
            <a:r>
              <a:rPr lang="ja-JP" altLang="en-US" dirty="0" smtClean="0"/>
              <a:t>機能両方</a:t>
            </a:r>
            <a:endParaRPr lang="en-US" altLang="ja-JP" dirty="0" smtClean="0"/>
          </a:p>
          <a:p>
            <a:pPr lvl="1"/>
            <a:r>
              <a:rPr kumimoji="1" lang="ja-JP" altLang="en-US" dirty="0"/>
              <a:t>廃用</a:t>
            </a:r>
            <a:r>
              <a:rPr kumimoji="1" lang="ja-JP" altLang="en-US" dirty="0" smtClean="0"/>
              <a:t>症候群</a:t>
            </a:r>
            <a:endParaRPr kumimoji="1" lang="en-US" altLang="ja-JP" dirty="0" smtClean="0"/>
          </a:p>
          <a:p>
            <a:pPr lvl="1"/>
            <a:r>
              <a:rPr kumimoji="1" lang="ja-JP" altLang="en-US" dirty="0" smtClean="0"/>
              <a:t>心大血管リハの施設基準見直し</a:t>
            </a:r>
            <a:endParaRPr kumimoji="1" lang="en-US" altLang="ja-JP" dirty="0" smtClean="0"/>
          </a:p>
          <a:p>
            <a:pPr lvl="1"/>
            <a:r>
              <a:rPr lang="ja-JP" altLang="en-US" dirty="0" smtClean="0"/>
              <a:t>運動器リハの評価充実</a:t>
            </a:r>
            <a:endParaRPr lang="en-US" altLang="ja-JP" dirty="0" smtClean="0"/>
          </a:p>
          <a:p>
            <a:pPr lvl="1"/>
            <a:r>
              <a:rPr kumimoji="1" lang="ja-JP" altLang="en-US" dirty="0" smtClean="0"/>
              <a:t>リンパ浮腫の複合的治療介入</a:t>
            </a:r>
            <a:endParaRPr lang="en-US" altLang="ja-JP" dirty="0" smtClean="0"/>
          </a:p>
        </p:txBody>
      </p:sp>
    </p:spTree>
    <p:extLst>
      <p:ext uri="{BB962C8B-B14F-4D97-AF65-F5344CB8AC3E}">
        <p14:creationId xmlns:p14="http://schemas.microsoft.com/office/powerpoint/2010/main" val="151434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5300" dirty="0" smtClean="0"/>
              <a:t>ＦＩＭってなに？</a:t>
            </a:r>
            <a:r>
              <a:rPr kumimoji="1" lang="en-US" altLang="ja-JP" sz="5300" dirty="0" smtClean="0"/>
              <a:t/>
            </a:r>
            <a:br>
              <a:rPr kumimoji="1" lang="en-US" altLang="ja-JP" sz="5300" dirty="0" smtClean="0"/>
            </a:br>
            <a:r>
              <a:rPr lang="en-US" altLang="ja-JP" sz="5300" dirty="0" smtClean="0"/>
              <a:t>Functional </a:t>
            </a:r>
            <a:r>
              <a:rPr lang="en-US" altLang="ja-JP" sz="5300" dirty="0"/>
              <a:t>Independence Measure</a:t>
            </a:r>
            <a:r>
              <a:rPr lang="en-US" altLang="ja-JP" dirty="0"/>
              <a:t> </a:t>
            </a:r>
            <a:endParaRPr kumimoji="1" lang="ja-JP" altLang="en-US" dirty="0"/>
          </a:p>
        </p:txBody>
      </p:sp>
      <p:sp>
        <p:nvSpPr>
          <p:cNvPr id="3" name="コンテンツ プレースホルダー 2"/>
          <p:cNvSpPr>
            <a:spLocks noGrp="1"/>
          </p:cNvSpPr>
          <p:nvPr>
            <p:ph idx="1"/>
          </p:nvPr>
        </p:nvSpPr>
        <p:spPr>
          <a:xfrm>
            <a:off x="810196" y="1764407"/>
            <a:ext cx="9348534" cy="5544616"/>
          </a:xfrm>
        </p:spPr>
        <p:txBody>
          <a:bodyPr>
            <a:normAutofit lnSpcReduction="10000"/>
          </a:bodyPr>
          <a:lstStyle/>
          <a:p>
            <a:r>
              <a:rPr lang="ja-JP" altLang="en-US" dirty="0"/>
              <a:t>日本語で</a:t>
            </a:r>
            <a:r>
              <a:rPr lang="ja-JP" altLang="en-US" b="1" dirty="0"/>
              <a:t>機能的自立度評価法</a:t>
            </a:r>
            <a:r>
              <a:rPr lang="ja-JP" altLang="en-US" dirty="0"/>
              <a:t>と</a:t>
            </a:r>
            <a:r>
              <a:rPr lang="ja-JP" altLang="en-US" dirty="0" smtClean="0"/>
              <a:t>いい、</a:t>
            </a:r>
            <a:r>
              <a:rPr lang="en-US" altLang="ja-JP" u="sng" dirty="0" smtClean="0"/>
              <a:t>ADL</a:t>
            </a:r>
            <a:r>
              <a:rPr lang="ja-JP" altLang="en-US" u="sng" dirty="0"/>
              <a:t>の評価法</a:t>
            </a:r>
            <a:r>
              <a:rPr lang="ja-JP" altLang="en-US" dirty="0"/>
              <a:t>です</a:t>
            </a:r>
            <a:r>
              <a:rPr lang="ja-JP" altLang="en-US" dirty="0" smtClean="0"/>
              <a:t>。</a:t>
            </a:r>
            <a:endParaRPr lang="en-US" altLang="ja-JP" dirty="0" smtClean="0"/>
          </a:p>
          <a:p>
            <a:r>
              <a:rPr lang="ja-JP" altLang="en-US" dirty="0"/>
              <a:t>介護量測定を目的として、全</a:t>
            </a:r>
            <a:r>
              <a:rPr lang="en-US" altLang="ja-JP" dirty="0"/>
              <a:t>18</a:t>
            </a:r>
            <a:r>
              <a:rPr lang="ja-JP" altLang="en-US" dirty="0"/>
              <a:t>項目を介護量に応じて</a:t>
            </a:r>
            <a:r>
              <a:rPr lang="ja-JP" altLang="en-US" b="1" dirty="0"/>
              <a:t>完全自立～全介助までの</a:t>
            </a:r>
            <a:r>
              <a:rPr lang="en-US" altLang="ja-JP" b="1" dirty="0"/>
              <a:t>7</a:t>
            </a:r>
            <a:r>
              <a:rPr lang="ja-JP" altLang="en-US" b="1" dirty="0"/>
              <a:t>段階</a:t>
            </a:r>
            <a:r>
              <a:rPr lang="ja-JP" altLang="en-US" dirty="0"/>
              <a:t>で評価します</a:t>
            </a:r>
            <a:r>
              <a:rPr lang="ja-JP" altLang="en-US" dirty="0" smtClean="0"/>
              <a:t>。</a:t>
            </a:r>
            <a:endParaRPr lang="en-US" altLang="ja-JP" dirty="0" smtClean="0"/>
          </a:p>
          <a:p>
            <a:r>
              <a:rPr lang="ja-JP" altLang="en-US" dirty="0"/>
              <a:t>継時的変化や予後予測を客観的に明確に把握することにも繋がります</a:t>
            </a:r>
            <a:r>
              <a:rPr lang="ja-JP" altLang="en-US" dirty="0" smtClean="0"/>
              <a:t>。</a:t>
            </a:r>
            <a:endParaRPr lang="en-US" altLang="ja-JP" dirty="0"/>
          </a:p>
          <a:p>
            <a:r>
              <a:rPr lang="ja-JP" altLang="en-US" dirty="0" smtClean="0"/>
              <a:t>医学的</a:t>
            </a:r>
            <a:r>
              <a:rPr lang="ja-JP" altLang="en-US" dirty="0"/>
              <a:t>な知識は必要ないため、正しく内容を把握しておけば、</a:t>
            </a:r>
            <a:r>
              <a:rPr lang="ja-JP" altLang="en-US" u="sng" dirty="0"/>
              <a:t>専門職でなくても採点できる評価法です。</a:t>
            </a:r>
            <a:endParaRPr kumimoji="1" lang="ja-JP" altLang="en-US" u="sng" dirty="0"/>
          </a:p>
        </p:txBody>
      </p:sp>
    </p:spTree>
    <p:extLst>
      <p:ext uri="{BB962C8B-B14F-4D97-AF65-F5344CB8AC3E}">
        <p14:creationId xmlns:p14="http://schemas.microsoft.com/office/powerpoint/2010/main" val="245412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アウトカムに拘ると、患者を選ぶ病院が出る？</a:t>
            </a:r>
            <a:endParaRPr kumimoji="1" lang="ja-JP" altLang="en-US" dirty="0"/>
          </a:p>
        </p:txBody>
      </p:sp>
      <p:sp>
        <p:nvSpPr>
          <p:cNvPr id="3" name="コンテンツ プレースホルダー 2"/>
          <p:cNvSpPr>
            <a:spLocks noGrp="1"/>
          </p:cNvSpPr>
          <p:nvPr>
            <p:ph idx="1"/>
          </p:nvPr>
        </p:nvSpPr>
        <p:spPr>
          <a:xfrm>
            <a:off x="810196" y="1463743"/>
            <a:ext cx="9348534" cy="3757047"/>
          </a:xfrm>
        </p:spPr>
        <p:txBody>
          <a:bodyPr>
            <a:normAutofit/>
          </a:bodyPr>
          <a:lstStyle/>
          <a:p>
            <a:r>
              <a:rPr kumimoji="1" lang="ja-JP" altLang="en-US" dirty="0" smtClean="0"/>
              <a:t>最初から、運動障害があった患者は？</a:t>
            </a:r>
            <a:endParaRPr kumimoji="1" lang="en-US" altLang="ja-JP" dirty="0" smtClean="0"/>
          </a:p>
          <a:p>
            <a:r>
              <a:rPr lang="ja-JP" altLang="en-US" dirty="0"/>
              <a:t>脳血管</a:t>
            </a:r>
            <a:r>
              <a:rPr lang="ja-JP" altLang="en-US" dirty="0" smtClean="0"/>
              <a:t>障害等で回復が思わしくない患者は？</a:t>
            </a:r>
            <a:endParaRPr lang="en-US" altLang="ja-JP" dirty="0" smtClean="0"/>
          </a:p>
          <a:p>
            <a:r>
              <a:rPr kumimoji="1" lang="ja-JP" altLang="en-US" dirty="0" smtClean="0"/>
              <a:t>認知症で言葉の理解等が芳しくない患者は？</a:t>
            </a:r>
            <a:endParaRPr kumimoji="1" lang="en-US" altLang="ja-JP" dirty="0" smtClean="0"/>
          </a:p>
          <a:p>
            <a:r>
              <a:rPr lang="ja-JP" altLang="en-US" dirty="0"/>
              <a:t>最初</a:t>
            </a:r>
            <a:r>
              <a:rPr lang="ja-JP" altLang="en-US" dirty="0" smtClean="0"/>
              <a:t>からＦＩＭ係数が低い患者は？</a:t>
            </a:r>
            <a:endParaRPr lang="en-US" altLang="ja-JP" dirty="0" smtClean="0"/>
          </a:p>
          <a:p>
            <a:r>
              <a:rPr kumimoji="1" lang="ja-JP" altLang="en-US" dirty="0"/>
              <a:t>高齢</a:t>
            </a:r>
            <a:r>
              <a:rPr kumimoji="1" lang="ja-JP" altLang="en-US" dirty="0" smtClean="0"/>
              <a:t>の患者は？</a:t>
            </a:r>
            <a:endParaRPr kumimoji="1" lang="ja-JP" altLang="en-US" dirty="0"/>
          </a:p>
        </p:txBody>
      </p:sp>
      <p:sp>
        <p:nvSpPr>
          <p:cNvPr id="4" name="下矢印 3"/>
          <p:cNvSpPr/>
          <p:nvPr/>
        </p:nvSpPr>
        <p:spPr>
          <a:xfrm>
            <a:off x="3906540" y="5436815"/>
            <a:ext cx="24482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54212" y="6300911"/>
            <a:ext cx="9505056" cy="10081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800" dirty="0" smtClean="0"/>
              <a:t>最初から、除外して計算してよい</a:t>
            </a:r>
            <a:endParaRPr kumimoji="1" lang="ja-JP" altLang="en-US" sz="4800" dirty="0"/>
          </a:p>
        </p:txBody>
      </p:sp>
    </p:spTree>
    <p:extLst>
      <p:ext uri="{BB962C8B-B14F-4D97-AF65-F5344CB8AC3E}">
        <p14:creationId xmlns:p14="http://schemas.microsoft.com/office/powerpoint/2010/main" val="188616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196" y="302801"/>
            <a:ext cx="9348534" cy="957549"/>
          </a:xfrm>
        </p:spPr>
        <p:txBody>
          <a:bodyPr/>
          <a:lstStyle/>
          <a:p>
            <a:r>
              <a:rPr lang="ja-JP" altLang="en-US" dirty="0"/>
              <a:t>紹介状なしの大病院受診時の定額負担の導入</a:t>
            </a:r>
            <a:endParaRPr kumimoji="1" lang="ja-JP" altLang="en-US" dirty="0"/>
          </a:p>
        </p:txBody>
      </p:sp>
      <p:sp>
        <p:nvSpPr>
          <p:cNvPr id="3" name="コンテンツ プレースホルダー 2"/>
          <p:cNvSpPr>
            <a:spLocks noGrp="1"/>
          </p:cNvSpPr>
          <p:nvPr>
            <p:ph idx="1"/>
          </p:nvPr>
        </p:nvSpPr>
        <p:spPr>
          <a:xfrm>
            <a:off x="882204" y="1403597"/>
            <a:ext cx="9348534" cy="1956848"/>
          </a:xfrm>
        </p:spPr>
        <p:txBody>
          <a:bodyPr/>
          <a:lstStyle/>
          <a:p>
            <a:pPr marL="0" indent="0">
              <a:buNone/>
            </a:pPr>
            <a:r>
              <a:rPr lang="ja-JP" altLang="en-US" dirty="0"/>
              <a:t>保険医療機関相互間の機能の分担及び業務の連携の更なる推進 のため、一定規模以上の保険医療機関について、定額の徴収を責務と</a:t>
            </a:r>
            <a:r>
              <a:rPr lang="ja-JP" altLang="en-US" dirty="0" smtClean="0"/>
              <a:t>する</a:t>
            </a:r>
            <a:endParaRPr kumimoji="1" lang="ja-JP" altLang="en-US" dirty="0"/>
          </a:p>
        </p:txBody>
      </p:sp>
      <p:sp>
        <p:nvSpPr>
          <p:cNvPr id="4" name="正方形/長方形 3"/>
          <p:cNvSpPr/>
          <p:nvPr/>
        </p:nvSpPr>
        <p:spPr>
          <a:xfrm>
            <a:off x="882204" y="3492599"/>
            <a:ext cx="9577064" cy="1584176"/>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4000" dirty="0"/>
              <a:t>初診については</a:t>
            </a:r>
            <a:r>
              <a:rPr lang="en-US" altLang="ja-JP" sz="4000" dirty="0"/>
              <a:t>5,000</a:t>
            </a:r>
            <a:r>
              <a:rPr lang="ja-JP" altLang="en-US" sz="4000" dirty="0"/>
              <a:t>円（歯科 は</a:t>
            </a:r>
            <a:r>
              <a:rPr lang="en-US" altLang="ja-JP" sz="4000" dirty="0"/>
              <a:t>3,000</a:t>
            </a:r>
            <a:r>
              <a:rPr lang="ja-JP" altLang="en-US" sz="4000" dirty="0"/>
              <a:t>円</a:t>
            </a:r>
            <a:r>
              <a:rPr lang="ja-JP" altLang="en-US" sz="4000" dirty="0" smtClean="0"/>
              <a:t>）再診</a:t>
            </a:r>
            <a:r>
              <a:rPr lang="ja-JP" altLang="en-US" sz="4000" dirty="0"/>
              <a:t>については</a:t>
            </a:r>
            <a:r>
              <a:rPr lang="en-US" altLang="ja-JP" sz="4000" dirty="0"/>
              <a:t>2,500</a:t>
            </a:r>
            <a:r>
              <a:rPr lang="ja-JP" altLang="en-US" sz="4000" dirty="0"/>
              <a:t>円（歯科は</a:t>
            </a:r>
            <a:r>
              <a:rPr lang="en-US" altLang="ja-JP" sz="4000" dirty="0"/>
              <a:t>1,500</a:t>
            </a:r>
            <a:r>
              <a:rPr lang="ja-JP" altLang="en-US" sz="4000" dirty="0"/>
              <a:t>円</a:t>
            </a:r>
            <a:r>
              <a:rPr lang="ja-JP" altLang="en-US" sz="4000" dirty="0" smtClean="0"/>
              <a:t>）</a:t>
            </a:r>
            <a:endParaRPr lang="ja-JP" altLang="en-US" sz="4000" dirty="0"/>
          </a:p>
        </p:txBody>
      </p:sp>
      <p:sp>
        <p:nvSpPr>
          <p:cNvPr id="6" name="正方形/長方形 5"/>
          <p:cNvSpPr/>
          <p:nvPr/>
        </p:nvSpPr>
        <p:spPr>
          <a:xfrm>
            <a:off x="882204" y="5436815"/>
            <a:ext cx="9577064" cy="1944216"/>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t>現行制度と同様に、緊急その他やむを得ない事情がある場合については、定額負担を</a:t>
            </a:r>
            <a:r>
              <a:rPr lang="ja-JP" altLang="en-US" sz="2800" dirty="0" smtClean="0"/>
              <a:t>求めない</a:t>
            </a:r>
            <a:r>
              <a:rPr lang="ja-JP" altLang="en-US" sz="2800" dirty="0"/>
              <a:t>こととする。その他、定額負担を求めなくても良い場合を定める</a:t>
            </a:r>
            <a:r>
              <a:rPr lang="ja-JP" altLang="en-US" sz="2800" dirty="0" smtClean="0"/>
              <a:t>。Ｂｙ厚労省 </a:t>
            </a:r>
            <a:endParaRPr kumimoji="1" lang="ja-JP" altLang="en-US" sz="2800" dirty="0"/>
          </a:p>
        </p:txBody>
      </p:sp>
    </p:spTree>
    <p:extLst>
      <p:ext uri="{BB962C8B-B14F-4D97-AF65-F5344CB8AC3E}">
        <p14:creationId xmlns:p14="http://schemas.microsoft.com/office/powerpoint/2010/main" val="27751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戦略的診療報酬改定への取り組み</a:t>
            </a:r>
            <a:endParaRPr kumimoji="1" lang="ja-JP" altLang="en-US" sz="4800" dirty="0"/>
          </a:p>
        </p:txBody>
      </p:sp>
      <p:sp>
        <p:nvSpPr>
          <p:cNvPr id="3" name="コンテンツ プレースホルダー 2"/>
          <p:cNvSpPr>
            <a:spLocks noGrp="1"/>
          </p:cNvSpPr>
          <p:nvPr>
            <p:ph idx="1"/>
          </p:nvPr>
        </p:nvSpPr>
        <p:spPr>
          <a:xfrm>
            <a:off x="810196" y="1463743"/>
            <a:ext cx="9721080" cy="5845280"/>
          </a:xfrm>
        </p:spPr>
        <p:txBody>
          <a:bodyPr>
            <a:normAutofit/>
          </a:bodyPr>
          <a:lstStyle/>
          <a:p>
            <a:r>
              <a:rPr kumimoji="1" lang="en-US" altLang="ja-JP" dirty="0" smtClean="0"/>
              <a:t>7</a:t>
            </a:r>
            <a:r>
              <a:rPr kumimoji="1" lang="ja-JP" altLang="en-US" dirty="0" smtClean="0"/>
              <a:t>：</a:t>
            </a:r>
            <a:r>
              <a:rPr kumimoji="1" lang="en-US" altLang="ja-JP" dirty="0" smtClean="0"/>
              <a:t>1</a:t>
            </a:r>
            <a:r>
              <a:rPr lang="ja-JP" altLang="en-US" dirty="0" smtClean="0"/>
              <a:t>が保てないため、</a:t>
            </a:r>
            <a:r>
              <a:rPr lang="en-US" altLang="ja-JP" dirty="0" smtClean="0"/>
              <a:t>10</a:t>
            </a:r>
            <a:r>
              <a:rPr lang="ja-JP" altLang="en-US" dirty="0" smtClean="0"/>
              <a:t>：</a:t>
            </a:r>
            <a:r>
              <a:rPr lang="en-US" altLang="ja-JP" dirty="0" smtClean="0"/>
              <a:t>1</a:t>
            </a:r>
            <a:r>
              <a:rPr lang="ja-JP" altLang="en-US" dirty="0" smtClean="0"/>
              <a:t>に移行ではない！</a:t>
            </a:r>
            <a:endParaRPr lang="en-US" altLang="ja-JP" dirty="0" smtClean="0"/>
          </a:p>
          <a:p>
            <a:pPr marL="0" indent="0">
              <a:buNone/>
            </a:pPr>
            <a:r>
              <a:rPr lang="ja-JP" altLang="en-US"/>
              <a:t>　</a:t>
            </a:r>
            <a:r>
              <a:rPr lang="ja-JP" altLang="en-US" smtClean="0"/>
              <a:t>　むしろ</a:t>
            </a:r>
            <a:r>
              <a:rPr lang="ja-JP" altLang="en-US" dirty="0" smtClean="0"/>
              <a:t>、</a:t>
            </a:r>
            <a:r>
              <a:rPr lang="en-US" altLang="ja-JP" dirty="0" smtClean="0"/>
              <a:t>7</a:t>
            </a:r>
            <a:r>
              <a:rPr lang="ja-JP" altLang="en-US" dirty="0" smtClean="0"/>
              <a:t>：</a:t>
            </a:r>
            <a:r>
              <a:rPr lang="en-US" altLang="ja-JP" dirty="0" smtClean="0"/>
              <a:t>1</a:t>
            </a:r>
            <a:r>
              <a:rPr lang="ja-JP" altLang="en-US" dirty="0" smtClean="0"/>
              <a:t>をキープする方法はないかの模索</a:t>
            </a:r>
            <a:endParaRPr lang="en-US" altLang="ja-JP" dirty="0" smtClean="0"/>
          </a:p>
          <a:p>
            <a:endParaRPr lang="en-US" altLang="ja-JP" dirty="0"/>
          </a:p>
          <a:p>
            <a:r>
              <a:rPr lang="en-US" altLang="ja-JP" dirty="0" smtClean="0"/>
              <a:t>7</a:t>
            </a:r>
            <a:r>
              <a:rPr lang="ja-JP" altLang="en-US" dirty="0" smtClean="0"/>
              <a:t>：</a:t>
            </a:r>
            <a:r>
              <a:rPr lang="en-US" altLang="ja-JP" dirty="0" smtClean="0"/>
              <a:t>1</a:t>
            </a:r>
            <a:r>
              <a:rPr lang="ja-JP" altLang="en-US" dirty="0" smtClean="0"/>
              <a:t>要件が保てないかどうか確認する必要あり</a:t>
            </a:r>
            <a:endParaRPr lang="en-US" altLang="ja-JP" dirty="0" smtClean="0"/>
          </a:p>
          <a:p>
            <a:endParaRPr lang="en-US" altLang="ja-JP" dirty="0"/>
          </a:p>
          <a:p>
            <a:r>
              <a:rPr lang="ja-JP" altLang="en-US" dirty="0" smtClean="0"/>
              <a:t>人を増やさないと、収入は増えない！</a:t>
            </a:r>
            <a:endParaRPr lang="en-US" altLang="ja-JP" dirty="0" smtClean="0"/>
          </a:p>
          <a:p>
            <a:endParaRPr lang="en-US" altLang="ja-JP" dirty="0"/>
          </a:p>
          <a:p>
            <a:r>
              <a:rPr lang="ja-JP" altLang="en-US" dirty="0" smtClean="0"/>
              <a:t>取れる点数は取っていく！しかし、過重労働に注意！</a:t>
            </a:r>
            <a:endParaRPr lang="en-US" altLang="ja-JP" dirty="0" smtClean="0"/>
          </a:p>
          <a:p>
            <a:endParaRPr kumimoji="1" lang="ja-JP" altLang="en-US" dirty="0"/>
          </a:p>
        </p:txBody>
      </p:sp>
    </p:spTree>
    <p:extLst>
      <p:ext uri="{BB962C8B-B14F-4D97-AF65-F5344CB8AC3E}">
        <p14:creationId xmlns:p14="http://schemas.microsoft.com/office/powerpoint/2010/main" val="962493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600701658"/>
              </p:ext>
            </p:extLst>
          </p:nvPr>
        </p:nvGraphicFramePr>
        <p:xfrm>
          <a:off x="6946680" y="1416762"/>
          <a:ext cx="3873631" cy="5493079"/>
        </p:xfrm>
        <a:graphic>
          <a:graphicData uri="http://schemas.openxmlformats.org/presentationml/2006/ole">
            <mc:AlternateContent xmlns:mc="http://schemas.openxmlformats.org/markup-compatibility/2006">
              <mc:Choice xmlns:v="urn:schemas-microsoft-com:vml" Requires="v">
                <p:oleObj spid="_x0000_s1031" name="Acrobat Document" r:id="rId3" imgW="5324290" imgH="8010380" progId="AcroExch.Document.11">
                  <p:embed/>
                </p:oleObj>
              </mc:Choice>
              <mc:Fallback>
                <p:oleObj name="Acrobat Document" r:id="rId3" imgW="5324290" imgH="8010380" progId="AcroExch.Document.11">
                  <p:embed/>
                  <p:pic>
                    <p:nvPicPr>
                      <p:cNvPr id="0" name=""/>
                      <p:cNvPicPr/>
                      <p:nvPr/>
                    </p:nvPicPr>
                    <p:blipFill>
                      <a:blip r:embed="rId4"/>
                      <a:stretch>
                        <a:fillRect/>
                      </a:stretch>
                    </p:blipFill>
                    <p:spPr>
                      <a:xfrm>
                        <a:off x="6946680" y="1416762"/>
                        <a:ext cx="3873631" cy="5493079"/>
                      </a:xfrm>
                      <a:prstGeom prst="rect">
                        <a:avLst/>
                      </a:prstGeom>
                    </p:spPr>
                  </p:pic>
                </p:oleObj>
              </mc:Fallback>
            </mc:AlternateContent>
          </a:graphicData>
        </a:graphic>
      </p:graphicFrame>
      <p:sp>
        <p:nvSpPr>
          <p:cNvPr id="3" name="角丸四角形吹き出し 2"/>
          <p:cNvSpPr/>
          <p:nvPr/>
        </p:nvSpPr>
        <p:spPr>
          <a:xfrm>
            <a:off x="10438" y="1606851"/>
            <a:ext cx="7410424" cy="5954412"/>
          </a:xfrm>
          <a:prstGeom prst="wedgeRoundRectCallout">
            <a:avLst>
              <a:gd name="adj1" fmla="val 71992"/>
              <a:gd name="adj2" fmla="val -8295"/>
              <a:gd name="adj3" fmla="val 16667"/>
            </a:avLst>
          </a:prstGeom>
          <a:ln w="31750">
            <a:solidFill>
              <a:schemeClr val="accent5"/>
            </a:solidFill>
          </a:ln>
        </p:spPr>
        <p:style>
          <a:lnRef idx="1">
            <a:schemeClr val="accent5"/>
          </a:lnRef>
          <a:fillRef idx="2">
            <a:schemeClr val="accent5"/>
          </a:fillRef>
          <a:effectRef idx="1">
            <a:schemeClr val="accent5"/>
          </a:effectRef>
          <a:fontRef idx="minor">
            <a:schemeClr val="dk1"/>
          </a:fontRef>
        </p:style>
        <p:txBody>
          <a:bodyPr lIns="99569" tIns="49785" rIns="99569" bIns="49785" rtlCol="0" anchor="ctr"/>
          <a:lstStyle/>
          <a:p>
            <a:pPr marL="622306" indent="-622306">
              <a:buFont typeface="Arial" panose="020B0604020202020204" pitchFamily="34" charset="0"/>
              <a:buChar char="•"/>
            </a:pPr>
            <a:r>
              <a:rPr lang="ja-JP" altLang="en-US" sz="3900" dirty="0">
                <a:solidFill>
                  <a:prstClr val="black"/>
                </a:solidFill>
                <a:latin typeface="HGP創英角ﾎﾟｯﾌﾟ体" panose="040B0A00000000000000" pitchFamily="50" charset="-128"/>
                <a:ea typeface="HGP創英角ﾎﾟｯﾌﾟ体" panose="040B0A00000000000000" pitchFamily="50" charset="-128"/>
              </a:rPr>
              <a:t>看護職員の夜勤制限を！</a:t>
            </a:r>
            <a:endParaRPr lang="en-US" altLang="ja-JP" sz="3900" dirty="0">
              <a:solidFill>
                <a:prstClr val="black"/>
              </a:solidFill>
              <a:latin typeface="HGP創英角ﾎﾟｯﾌﾟ体" panose="040B0A00000000000000" pitchFamily="50" charset="-128"/>
              <a:ea typeface="HGP創英角ﾎﾟｯﾌﾟ体" panose="040B0A00000000000000" pitchFamily="50" charset="-128"/>
            </a:endParaRPr>
          </a:p>
          <a:p>
            <a:pPr marL="622306" indent="-622306">
              <a:buFont typeface="Arial" panose="020B0604020202020204" pitchFamily="34" charset="0"/>
              <a:buChar char="•"/>
            </a:pPr>
            <a:r>
              <a:rPr lang="ja-JP" altLang="en-US" sz="3900" dirty="0">
                <a:solidFill>
                  <a:prstClr val="black"/>
                </a:solidFill>
                <a:latin typeface="HGP創英角ﾎﾟｯﾌﾟ体" panose="040B0A00000000000000" pitchFamily="50" charset="-128"/>
                <a:ea typeface="HGP創英角ﾎﾟｯﾌﾟ体" panose="040B0A00000000000000" pitchFamily="50" charset="-128"/>
              </a:rPr>
              <a:t>医療労働者の</a:t>
            </a:r>
            <a:endParaRPr lang="en-US" altLang="ja-JP" sz="3900" dirty="0">
              <a:solidFill>
                <a:prstClr val="black"/>
              </a:solidFill>
              <a:latin typeface="HGP創英角ﾎﾟｯﾌﾟ体" panose="040B0A00000000000000" pitchFamily="50" charset="-128"/>
              <a:ea typeface="HGP創英角ﾎﾟｯﾌﾟ体" panose="040B0A00000000000000" pitchFamily="50" charset="-128"/>
            </a:endParaRPr>
          </a:p>
          <a:p>
            <a:r>
              <a:rPr lang="ja-JP" altLang="en-US" sz="3900" dirty="0">
                <a:solidFill>
                  <a:prstClr val="black"/>
                </a:solidFill>
                <a:latin typeface="HGP創英角ﾎﾟｯﾌﾟ体" panose="040B0A00000000000000" pitchFamily="50" charset="-128"/>
                <a:ea typeface="HGP創英角ﾎﾟｯﾌﾟ体" panose="040B0A00000000000000" pitchFamily="50" charset="-128"/>
              </a:rPr>
              <a:t>　　　　　　　　　人員確保を！</a:t>
            </a:r>
            <a:endParaRPr lang="en-US" altLang="ja-JP" sz="3900" dirty="0">
              <a:solidFill>
                <a:prstClr val="black"/>
              </a:solidFill>
              <a:latin typeface="HGP創英角ﾎﾟｯﾌﾟ体" panose="040B0A00000000000000" pitchFamily="50" charset="-128"/>
              <a:ea typeface="HGP創英角ﾎﾟｯﾌﾟ体" panose="040B0A00000000000000" pitchFamily="50" charset="-128"/>
            </a:endParaRPr>
          </a:p>
          <a:p>
            <a:pPr marL="622306" indent="-622306">
              <a:buFont typeface="Arial" panose="020B0604020202020204" pitchFamily="34" charset="0"/>
              <a:buChar char="•"/>
            </a:pPr>
            <a:r>
              <a:rPr lang="ja-JP" altLang="en-US" sz="3900" dirty="0">
                <a:solidFill>
                  <a:prstClr val="black"/>
                </a:solidFill>
                <a:latin typeface="HGP創英角ﾎﾟｯﾌﾟ体" panose="040B0A00000000000000" pitchFamily="50" charset="-128"/>
                <a:ea typeface="HGP創英角ﾎﾟｯﾌﾟ体" panose="040B0A00000000000000" pitchFamily="50" charset="-128"/>
              </a:rPr>
              <a:t>公立病院の充実を！</a:t>
            </a:r>
            <a:endParaRPr lang="en-US" altLang="ja-JP" sz="3900" dirty="0">
              <a:solidFill>
                <a:prstClr val="black"/>
              </a:solidFill>
              <a:latin typeface="HGP創英角ﾎﾟｯﾌﾟ体" panose="040B0A00000000000000" pitchFamily="50" charset="-128"/>
              <a:ea typeface="HGP創英角ﾎﾟｯﾌﾟ体" panose="040B0A00000000000000" pitchFamily="50" charset="-128"/>
            </a:endParaRPr>
          </a:p>
          <a:p>
            <a:pPr marL="622306" indent="-622306">
              <a:buFont typeface="Arial" panose="020B0604020202020204" pitchFamily="34" charset="0"/>
              <a:buChar char="•"/>
            </a:pPr>
            <a:r>
              <a:rPr lang="ja-JP" altLang="en-US" sz="3900" dirty="0">
                <a:solidFill>
                  <a:prstClr val="black"/>
                </a:solidFill>
                <a:latin typeface="HGP創英角ﾎﾟｯﾌﾟ体" panose="040B0A00000000000000" pitchFamily="50" charset="-128"/>
                <a:ea typeface="HGP創英角ﾎﾟｯﾌﾟ体" panose="040B0A00000000000000" pitchFamily="50" charset="-128"/>
              </a:rPr>
              <a:t>診療報酬の引き上げを！</a:t>
            </a:r>
            <a:endParaRPr lang="en-US" altLang="ja-JP" sz="3900" dirty="0">
              <a:solidFill>
                <a:prstClr val="black"/>
              </a:solidFill>
              <a:latin typeface="HGP創英角ﾎﾟｯﾌﾟ体" panose="040B0A00000000000000" pitchFamily="50" charset="-128"/>
              <a:ea typeface="HGP創英角ﾎﾟｯﾌﾟ体" panose="040B0A00000000000000" pitchFamily="50" charset="-128"/>
            </a:endParaRPr>
          </a:p>
          <a:p>
            <a:pPr marL="622306" indent="-622306">
              <a:buFont typeface="Arial" panose="020B0604020202020204" pitchFamily="34" charset="0"/>
              <a:buChar char="•"/>
            </a:pPr>
            <a:r>
              <a:rPr lang="ja-JP" altLang="en-US" sz="3900" dirty="0">
                <a:solidFill>
                  <a:prstClr val="black"/>
                </a:solidFill>
                <a:latin typeface="HGP創英角ﾎﾟｯﾌﾟ体" panose="040B0A00000000000000" pitchFamily="50" charset="-128"/>
                <a:ea typeface="HGP創英角ﾎﾟｯﾌﾟ体" panose="040B0A00000000000000" pitchFamily="50" charset="-128"/>
              </a:rPr>
              <a:t>地域保健・精神保健の</a:t>
            </a:r>
            <a:endParaRPr lang="en-US" altLang="ja-JP" sz="3900" dirty="0">
              <a:solidFill>
                <a:prstClr val="black"/>
              </a:solidFill>
              <a:latin typeface="HGP創英角ﾎﾟｯﾌﾟ体" panose="040B0A00000000000000" pitchFamily="50" charset="-128"/>
              <a:ea typeface="HGP創英角ﾎﾟｯﾌﾟ体" panose="040B0A00000000000000" pitchFamily="50" charset="-128"/>
            </a:endParaRPr>
          </a:p>
          <a:p>
            <a:r>
              <a:rPr lang="ja-JP" altLang="en-US" sz="3900" dirty="0">
                <a:solidFill>
                  <a:prstClr val="black"/>
                </a:solidFill>
                <a:latin typeface="HGP創英角ﾎﾟｯﾌﾟ体" panose="040B0A00000000000000" pitchFamily="50" charset="-128"/>
                <a:ea typeface="HGP創英角ﾎﾟｯﾌﾟ体" panose="040B0A00000000000000" pitchFamily="50" charset="-128"/>
              </a:rPr>
              <a:t>　　　　　　　　　　　　充実を！</a:t>
            </a:r>
          </a:p>
        </p:txBody>
      </p:sp>
      <p:sp>
        <p:nvSpPr>
          <p:cNvPr id="4" name="正方形/長方形 3"/>
          <p:cNvSpPr/>
          <p:nvPr/>
        </p:nvSpPr>
        <p:spPr>
          <a:xfrm>
            <a:off x="630977" y="128592"/>
            <a:ext cx="9347238" cy="1111490"/>
          </a:xfrm>
          <a:prstGeom prst="rect">
            <a:avLst/>
          </a:prstGeom>
        </p:spPr>
        <p:style>
          <a:lnRef idx="1">
            <a:schemeClr val="accent1"/>
          </a:lnRef>
          <a:fillRef idx="2">
            <a:schemeClr val="accent1"/>
          </a:fillRef>
          <a:effectRef idx="1">
            <a:schemeClr val="accent1"/>
          </a:effectRef>
          <a:fontRef idx="minor">
            <a:schemeClr val="dk1"/>
          </a:fontRef>
        </p:style>
        <p:txBody>
          <a:bodyPr lIns="99569" tIns="49785" rIns="99569" bIns="49785" rtlCol="0" anchor="ctr"/>
          <a:lstStyle/>
          <a:p>
            <a:pPr algn="ctr"/>
            <a:r>
              <a:rPr lang="ja-JP" altLang="en-US" sz="3500" dirty="0">
                <a:solidFill>
                  <a:prstClr val="black"/>
                </a:solidFill>
                <a:latin typeface="HGP創英角ﾎﾟｯﾌﾟ体" panose="040B0A00000000000000" pitchFamily="50" charset="-128"/>
                <a:ea typeface="HGP創英角ﾎﾟｯﾌﾟ体" panose="040B0A00000000000000" pitchFamily="50" charset="-128"/>
              </a:rPr>
              <a:t>衛生医療評議会への、</a:t>
            </a:r>
            <a:endParaRPr lang="en-US" altLang="ja-JP" sz="3500" dirty="0">
              <a:solidFill>
                <a:prstClr val="black"/>
              </a:solidFill>
              <a:latin typeface="HGP創英角ﾎﾟｯﾌﾟ体" panose="040B0A00000000000000" pitchFamily="50" charset="-128"/>
              <a:ea typeface="HGP創英角ﾎﾟｯﾌﾟ体" panose="040B0A00000000000000" pitchFamily="50" charset="-128"/>
            </a:endParaRPr>
          </a:p>
          <a:p>
            <a:pPr algn="ctr"/>
            <a:r>
              <a:rPr lang="ja-JP" altLang="en-US" sz="3500" dirty="0">
                <a:solidFill>
                  <a:srgbClr val="FFFF00"/>
                </a:solidFill>
                <a:latin typeface="HGP創英角ﾎﾟｯﾌﾟ体" panose="040B0A00000000000000" pitchFamily="50" charset="-128"/>
                <a:ea typeface="HGP創英角ﾎﾟｯﾌﾟ体" panose="040B0A00000000000000" pitchFamily="50" charset="-128"/>
              </a:rPr>
              <a:t>えさき　たかし</a:t>
            </a:r>
            <a:r>
              <a:rPr lang="ja-JP" altLang="en-US" sz="3500" dirty="0">
                <a:solidFill>
                  <a:prstClr val="black"/>
                </a:solidFill>
                <a:latin typeface="HGP創英角ﾎﾟｯﾌﾟ体" panose="040B0A00000000000000" pitchFamily="50" charset="-128"/>
                <a:ea typeface="HGP創英角ﾎﾟｯﾌﾟ体" panose="040B0A00000000000000" pitchFamily="50" charset="-128"/>
              </a:rPr>
              <a:t>の公約（マニフェスト）</a:t>
            </a:r>
          </a:p>
        </p:txBody>
      </p:sp>
    </p:spTree>
    <p:extLst>
      <p:ext uri="{BB962C8B-B14F-4D97-AF65-F5344CB8AC3E}">
        <p14:creationId xmlns:p14="http://schemas.microsoft.com/office/powerpoint/2010/main" val="231983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デザイン"/>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185" y="-60384"/>
            <a:ext cx="10659004" cy="7621647"/>
          </a:xfrm>
        </p:spPr>
      </p:pic>
      <p:sp>
        <p:nvSpPr>
          <p:cNvPr id="2" name="タイトル 1"/>
          <p:cNvSpPr>
            <a:spLocks noGrp="1"/>
          </p:cNvSpPr>
          <p:nvPr>
            <p:ph type="title"/>
          </p:nvPr>
        </p:nvSpPr>
        <p:spPr>
          <a:xfrm>
            <a:off x="605066" y="446160"/>
            <a:ext cx="9624060" cy="635138"/>
          </a:xfrm>
        </p:spPr>
        <p:txBody>
          <a:bodyPr>
            <a:noAutofit/>
          </a:bodyPr>
          <a:lstStyle/>
          <a:p>
            <a:pPr algn="l"/>
            <a:r>
              <a:rPr lang="ja-JP" altLang="en-US" sz="5200" dirty="0">
                <a:latin typeface="小塚ゴシック Pro B" pitchFamily="34" charset="-128"/>
                <a:ea typeface="小塚ゴシック Pro B" pitchFamily="34" charset="-128"/>
              </a:rPr>
              <a:t>　　　</a:t>
            </a:r>
          </a:p>
        </p:txBody>
      </p:sp>
      <p:sp>
        <p:nvSpPr>
          <p:cNvPr id="5" name="正方形/長方形 4"/>
          <p:cNvSpPr/>
          <p:nvPr/>
        </p:nvSpPr>
        <p:spPr>
          <a:xfrm>
            <a:off x="915992" y="287376"/>
            <a:ext cx="9250074" cy="952706"/>
          </a:xfrm>
          <a:prstGeom prst="rect">
            <a:avLst/>
          </a:prstGeom>
          <a:noFill/>
        </p:spPr>
        <p:style>
          <a:lnRef idx="2">
            <a:schemeClr val="accent2"/>
          </a:lnRef>
          <a:fillRef idx="1">
            <a:schemeClr val="lt1"/>
          </a:fillRef>
          <a:effectRef idx="0">
            <a:schemeClr val="accent2"/>
          </a:effectRef>
          <a:fontRef idx="minor">
            <a:schemeClr val="dk1"/>
          </a:fontRef>
        </p:style>
        <p:txBody>
          <a:bodyPr lIns="99569" tIns="49785" rIns="99569" bIns="49785" rtlCol="0" anchor="ctr"/>
          <a:lstStyle/>
          <a:p>
            <a:pPr algn="ctr"/>
            <a:r>
              <a:rPr lang="ja-JP" altLang="en-US" sz="5900" dirty="0">
                <a:latin typeface="HGP創英角ｺﾞｼｯｸUB" panose="020B0900000000000000" pitchFamily="50" charset="-128"/>
                <a:ea typeface="HGP創英角ｺﾞｼｯｸUB" panose="020B0900000000000000" pitchFamily="50" charset="-128"/>
              </a:rPr>
              <a:t>ピンチ！は、チャンス！！</a:t>
            </a:r>
          </a:p>
        </p:txBody>
      </p:sp>
      <p:pic>
        <p:nvPicPr>
          <p:cNvPr id="6" name="Picture 2" descr="J:\00自治労\05総合政治政策局\02.衛生医療\めでぃかりす.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9376" y="1478259"/>
            <a:ext cx="5152919" cy="4677804"/>
          </a:xfrm>
          <a:prstGeom prst="rect">
            <a:avLst/>
          </a:prstGeom>
          <a:noFill/>
          <a:extLst>
            <a:ext uri="{909E8E84-426E-40DD-AFC4-6F175D3DCCD1}">
              <a14:hiddenFill xmlns:a14="http://schemas.microsoft.com/office/drawing/2010/main">
                <a:solidFill>
                  <a:srgbClr val="FFFFFF"/>
                </a:solidFill>
              </a14:hiddenFill>
            </a:ext>
          </a:extLst>
        </p:spPr>
      </p:pic>
      <p:sp>
        <p:nvSpPr>
          <p:cNvPr id="7" name="横巻き 6"/>
          <p:cNvSpPr/>
          <p:nvPr/>
        </p:nvSpPr>
        <p:spPr>
          <a:xfrm>
            <a:off x="838261" y="6479965"/>
            <a:ext cx="9405537" cy="952706"/>
          </a:xfrm>
          <a:prstGeom prst="horizontalScroll">
            <a:avLst/>
          </a:prstGeom>
        </p:spPr>
        <p:style>
          <a:lnRef idx="1">
            <a:schemeClr val="accent1"/>
          </a:lnRef>
          <a:fillRef idx="2">
            <a:schemeClr val="accent1"/>
          </a:fillRef>
          <a:effectRef idx="1">
            <a:schemeClr val="accent1"/>
          </a:effectRef>
          <a:fontRef idx="minor">
            <a:schemeClr val="dk1"/>
          </a:fontRef>
        </p:style>
        <p:txBody>
          <a:bodyPr lIns="99569" tIns="49785" rIns="99569" bIns="49785" rtlCol="0" anchor="ctr"/>
          <a:lstStyle/>
          <a:p>
            <a:pPr algn="ctr"/>
            <a:r>
              <a:rPr lang="ja-JP" altLang="en-US" sz="4400" dirty="0">
                <a:solidFill>
                  <a:schemeClr val="tx2">
                    <a:lumMod val="75000"/>
                  </a:schemeClr>
                </a:solidFill>
                <a:latin typeface="HGP創英角ﾎﾟｯﾌﾟ体" panose="040B0A00000000000000" pitchFamily="50" charset="-128"/>
                <a:ea typeface="HGP創英角ﾎﾟｯﾌﾟ体" panose="040B0A00000000000000" pitchFamily="50" charset="-128"/>
              </a:rPr>
              <a:t>ご清聴、ありがとうございました（＾＾）</a:t>
            </a:r>
          </a:p>
        </p:txBody>
      </p:sp>
    </p:spTree>
    <p:extLst>
      <p:ext uri="{BB962C8B-B14F-4D97-AF65-F5344CB8AC3E}">
        <p14:creationId xmlns:p14="http://schemas.microsoft.com/office/powerpoint/2010/main" val="1287269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診療報酬改定</a:t>
            </a:r>
            <a:r>
              <a:rPr kumimoji="1" lang="en-US" altLang="ja-JP" dirty="0" smtClean="0"/>
              <a:t>2016</a:t>
            </a:r>
            <a:r>
              <a:rPr kumimoji="1" lang="ja-JP" altLang="en-US" dirty="0" smtClean="0"/>
              <a:t>　概要（数字）</a:t>
            </a:r>
            <a:endParaRPr kumimoji="1" lang="ja-JP" altLang="en-US" dirty="0"/>
          </a:p>
        </p:txBody>
      </p:sp>
      <p:sp>
        <p:nvSpPr>
          <p:cNvPr id="3" name="コンテンツ プレースホルダー 2"/>
          <p:cNvSpPr>
            <a:spLocks noGrp="1"/>
          </p:cNvSpPr>
          <p:nvPr>
            <p:ph idx="1"/>
          </p:nvPr>
        </p:nvSpPr>
        <p:spPr>
          <a:xfrm>
            <a:off x="810196" y="1463744"/>
            <a:ext cx="9348534" cy="4189096"/>
          </a:xfrm>
        </p:spPr>
        <p:txBody>
          <a:bodyPr/>
          <a:lstStyle/>
          <a:p>
            <a:r>
              <a:rPr kumimoji="1" lang="ja-JP" altLang="en-US" dirty="0" smtClean="0"/>
              <a:t>診療報酬（本体）　　</a:t>
            </a:r>
            <a:r>
              <a:rPr kumimoji="1" lang="en-US" altLang="ja-JP" dirty="0" smtClean="0"/>
              <a:t>+0.49</a:t>
            </a:r>
            <a:r>
              <a:rPr kumimoji="1" lang="ja-JP" altLang="en-US" dirty="0" smtClean="0"/>
              <a:t>％　　</a:t>
            </a:r>
            <a:endParaRPr kumimoji="1" lang="en-US" altLang="ja-JP" dirty="0" smtClean="0"/>
          </a:p>
          <a:p>
            <a:pPr marL="0" indent="0">
              <a:buNone/>
            </a:pPr>
            <a:r>
              <a:rPr lang="ja-JP" altLang="en-US" dirty="0" smtClean="0"/>
              <a:t>　　　　　　　　医科　　　</a:t>
            </a:r>
            <a:r>
              <a:rPr lang="en-US" altLang="ja-JP" dirty="0" smtClean="0"/>
              <a:t>+0.56</a:t>
            </a:r>
            <a:r>
              <a:rPr lang="ja-JP" altLang="en-US" dirty="0" smtClean="0"/>
              <a:t>％</a:t>
            </a:r>
            <a:endParaRPr lang="en-US" altLang="ja-JP" dirty="0" smtClean="0"/>
          </a:p>
          <a:p>
            <a:pPr marL="0" indent="0">
              <a:buNone/>
            </a:pPr>
            <a:r>
              <a:rPr kumimoji="1" lang="ja-JP" altLang="en-US" dirty="0"/>
              <a:t>　</a:t>
            </a:r>
            <a:r>
              <a:rPr kumimoji="1" lang="ja-JP" altLang="en-US" dirty="0" smtClean="0"/>
              <a:t>　　　　　　　歯科　　　</a:t>
            </a:r>
            <a:r>
              <a:rPr kumimoji="1" lang="en-US" altLang="ja-JP" dirty="0" smtClean="0"/>
              <a:t>+0.61</a:t>
            </a:r>
            <a:r>
              <a:rPr kumimoji="1" lang="ja-JP" altLang="en-US" dirty="0" smtClean="0"/>
              <a:t>％</a:t>
            </a:r>
            <a:endParaRPr kumimoji="1" lang="en-US" altLang="ja-JP" dirty="0" smtClean="0"/>
          </a:p>
          <a:p>
            <a:pPr marL="0" indent="0">
              <a:buNone/>
            </a:pPr>
            <a:r>
              <a:rPr lang="ja-JP" altLang="en-US" dirty="0"/>
              <a:t>　</a:t>
            </a:r>
            <a:r>
              <a:rPr lang="ja-JP" altLang="en-US" dirty="0" smtClean="0"/>
              <a:t>　　　　　　　調剤　　　</a:t>
            </a:r>
            <a:r>
              <a:rPr lang="en-US" altLang="ja-JP" dirty="0" smtClean="0"/>
              <a:t>+0.17</a:t>
            </a:r>
            <a:r>
              <a:rPr lang="ja-JP" altLang="en-US" dirty="0" smtClean="0"/>
              <a:t>％</a:t>
            </a:r>
            <a:endParaRPr lang="en-US" altLang="ja-JP" dirty="0" smtClean="0"/>
          </a:p>
          <a:p>
            <a:pPr marL="0" indent="0">
              <a:buNone/>
            </a:pPr>
            <a:r>
              <a:rPr kumimoji="1" lang="ja-JP" altLang="en-US" dirty="0"/>
              <a:t>　</a:t>
            </a:r>
            <a:r>
              <a:rPr kumimoji="1" lang="ja-JP" altLang="en-US" dirty="0" smtClean="0"/>
              <a:t>薬価改定　　　　　　　▲</a:t>
            </a:r>
            <a:r>
              <a:rPr kumimoji="1" lang="en-US" altLang="ja-JP" dirty="0" smtClean="0"/>
              <a:t>1.22</a:t>
            </a:r>
            <a:r>
              <a:rPr kumimoji="1" lang="ja-JP" altLang="en-US" dirty="0" smtClean="0"/>
              <a:t>％</a:t>
            </a:r>
            <a:endParaRPr kumimoji="1" lang="en-US" altLang="ja-JP" dirty="0" smtClean="0"/>
          </a:p>
          <a:p>
            <a:pPr marL="0" indent="0">
              <a:buNone/>
            </a:pPr>
            <a:r>
              <a:rPr lang="ja-JP" altLang="en-US" dirty="0" smtClean="0"/>
              <a:t>　材料</a:t>
            </a:r>
            <a:r>
              <a:rPr lang="ja-JP" altLang="en-US" dirty="0"/>
              <a:t>価格</a:t>
            </a:r>
            <a:r>
              <a:rPr lang="ja-JP" altLang="en-US" dirty="0" smtClean="0"/>
              <a:t>改定　　　　▲</a:t>
            </a:r>
            <a:r>
              <a:rPr lang="en-US" altLang="ja-JP" dirty="0" smtClean="0"/>
              <a:t>0.11</a:t>
            </a:r>
            <a:r>
              <a:rPr lang="ja-JP" altLang="en-US" dirty="0" smtClean="0"/>
              <a:t>％</a:t>
            </a:r>
            <a:endParaRPr kumimoji="1" lang="ja-JP" altLang="en-US" dirty="0"/>
          </a:p>
        </p:txBody>
      </p:sp>
      <p:sp>
        <p:nvSpPr>
          <p:cNvPr id="4" name="正方形/長方形 3"/>
          <p:cNvSpPr/>
          <p:nvPr/>
        </p:nvSpPr>
        <p:spPr>
          <a:xfrm>
            <a:off x="7218908" y="1548383"/>
            <a:ext cx="3096344"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600" dirty="0" smtClean="0">
                <a:solidFill>
                  <a:srgbClr val="FF0000"/>
                </a:solidFill>
              </a:rPr>
              <a:t>2000</a:t>
            </a:r>
            <a:r>
              <a:rPr kumimoji="1" lang="ja-JP" altLang="en-US" sz="3600" dirty="0" smtClean="0">
                <a:solidFill>
                  <a:srgbClr val="FF0000"/>
                </a:solidFill>
              </a:rPr>
              <a:t>億円越え</a:t>
            </a:r>
            <a:endParaRPr kumimoji="1" lang="ja-JP" altLang="en-US" sz="3600" dirty="0">
              <a:solidFill>
                <a:srgbClr val="FF0000"/>
              </a:solidFill>
            </a:endParaRPr>
          </a:p>
        </p:txBody>
      </p:sp>
    </p:spTree>
    <p:extLst>
      <p:ext uri="{BB962C8B-B14F-4D97-AF65-F5344CB8AC3E}">
        <p14:creationId xmlns:p14="http://schemas.microsoft.com/office/powerpoint/2010/main" val="23179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005539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196" y="302801"/>
            <a:ext cx="9348534" cy="1749638"/>
          </a:xfrm>
        </p:spPr>
        <p:txBody>
          <a:bodyPr>
            <a:normAutofit/>
          </a:bodyPr>
          <a:lstStyle/>
          <a:p>
            <a:r>
              <a:rPr kumimoji="1" lang="en-US" altLang="ja-JP" sz="4400" dirty="0" smtClean="0"/>
              <a:t>2016</a:t>
            </a:r>
            <a:r>
              <a:rPr kumimoji="1" lang="ja-JP" altLang="en-US" sz="4400" dirty="0" smtClean="0"/>
              <a:t>年度診療報酬改定の概要</a:t>
            </a:r>
            <a:r>
              <a:rPr kumimoji="1" lang="en-US" altLang="ja-JP" sz="4400" dirty="0" smtClean="0"/>
              <a:t/>
            </a:r>
            <a:br>
              <a:rPr kumimoji="1" lang="en-US" altLang="ja-JP" sz="4400" dirty="0" smtClean="0"/>
            </a:br>
            <a:r>
              <a:rPr kumimoji="1" lang="ja-JP" altLang="en-US" sz="4400" dirty="0" smtClean="0"/>
              <a:t>　　　　　　　　　　　　　　　　　　</a:t>
            </a:r>
            <a:r>
              <a:rPr lang="ja-JP" altLang="en-US" sz="4400" dirty="0" smtClean="0"/>
              <a:t>ｂｙ厚労省</a:t>
            </a:r>
            <a:endParaRPr kumimoji="1" lang="ja-JP" altLang="en-US" sz="4400" dirty="0"/>
          </a:p>
        </p:txBody>
      </p:sp>
      <p:sp>
        <p:nvSpPr>
          <p:cNvPr id="3" name="コンテンツ プレースホルダー 2"/>
          <p:cNvSpPr>
            <a:spLocks noGrp="1"/>
          </p:cNvSpPr>
          <p:nvPr>
            <p:ph idx="1"/>
          </p:nvPr>
        </p:nvSpPr>
        <p:spPr>
          <a:xfrm>
            <a:off x="810196" y="1980431"/>
            <a:ext cx="9348534" cy="5184576"/>
          </a:xfrm>
        </p:spPr>
        <p:txBody>
          <a:bodyPr/>
          <a:lstStyle/>
          <a:p>
            <a:pPr marL="0" indent="0">
              <a:buNone/>
            </a:pPr>
            <a:r>
              <a:rPr kumimoji="1" lang="ja-JP" altLang="en-US" dirty="0" smtClean="0"/>
              <a:t>１</a:t>
            </a:r>
            <a:r>
              <a:rPr kumimoji="1" lang="en-US" altLang="ja-JP" dirty="0" smtClean="0"/>
              <a:t>.</a:t>
            </a:r>
            <a:r>
              <a:rPr kumimoji="1" lang="ja-JP" altLang="en-US" dirty="0" smtClean="0"/>
              <a:t>地域包括ケアシステムの推進と医療機能の　</a:t>
            </a:r>
            <a:r>
              <a:rPr lang="ja-JP" altLang="en-US" dirty="0" smtClean="0"/>
              <a:t>分化</a:t>
            </a:r>
            <a:r>
              <a:rPr kumimoji="1" lang="ja-JP" altLang="en-US" dirty="0" smtClean="0"/>
              <a:t>・強化・連携に関する視点</a:t>
            </a:r>
            <a:endParaRPr kumimoji="1" lang="en-US" altLang="ja-JP" dirty="0" smtClean="0"/>
          </a:p>
          <a:p>
            <a:pPr marL="0" indent="0">
              <a:buNone/>
            </a:pPr>
            <a:r>
              <a:rPr lang="ja-JP" altLang="en-US" dirty="0"/>
              <a:t>２</a:t>
            </a:r>
            <a:r>
              <a:rPr lang="en-US" altLang="ja-JP" dirty="0" smtClean="0"/>
              <a:t>.</a:t>
            </a:r>
            <a:r>
              <a:rPr lang="ja-JP" altLang="en-US" dirty="0" smtClean="0"/>
              <a:t>患者にとって安心・安全で納得できる効果的・効率的で質が高い医療を実践できる視点</a:t>
            </a:r>
            <a:endParaRPr lang="en-US" altLang="ja-JP" dirty="0" smtClean="0"/>
          </a:p>
          <a:p>
            <a:pPr marL="0" indent="0">
              <a:buNone/>
            </a:pPr>
            <a:r>
              <a:rPr kumimoji="1" lang="ja-JP" altLang="en-US" dirty="0" smtClean="0"/>
              <a:t>３</a:t>
            </a:r>
            <a:r>
              <a:rPr kumimoji="1" lang="en-US" altLang="ja-JP" dirty="0" smtClean="0"/>
              <a:t>.</a:t>
            </a:r>
            <a:r>
              <a:rPr kumimoji="1" lang="ja-JP" altLang="en-US" dirty="0" smtClean="0"/>
              <a:t>重点的な対応が求められる医療分野を充実する視点</a:t>
            </a:r>
            <a:endParaRPr kumimoji="1" lang="en-US" altLang="ja-JP" dirty="0" smtClean="0"/>
          </a:p>
          <a:p>
            <a:pPr marL="0" indent="0">
              <a:buNone/>
            </a:pPr>
            <a:r>
              <a:rPr kumimoji="1" lang="ja-JP" altLang="en-US" dirty="0" smtClean="0"/>
              <a:t>４</a:t>
            </a:r>
            <a:r>
              <a:rPr kumimoji="1" lang="en-US" altLang="ja-JP" dirty="0" smtClean="0"/>
              <a:t>.</a:t>
            </a:r>
            <a:r>
              <a:rPr lang="ja-JP" altLang="en-US" dirty="0" smtClean="0"/>
              <a:t>効率化・適正化を通じて精度の持続可能性を高める視点</a:t>
            </a:r>
            <a:endParaRPr kumimoji="1" lang="ja-JP" altLang="en-US" dirty="0"/>
          </a:p>
        </p:txBody>
      </p:sp>
    </p:spTree>
    <p:extLst>
      <p:ext uri="{BB962C8B-B14F-4D97-AF65-F5344CB8AC3E}">
        <p14:creationId xmlns:p14="http://schemas.microsoft.com/office/powerpoint/2010/main" val="1971058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196" y="302802"/>
            <a:ext cx="9348534" cy="1893653"/>
          </a:xfrm>
        </p:spPr>
        <p:txBody>
          <a:bodyPr>
            <a:noAutofit/>
          </a:bodyPr>
          <a:lstStyle/>
          <a:p>
            <a:pPr algn="l"/>
            <a:r>
              <a:rPr lang="ja-JP" altLang="en-US" dirty="0"/>
              <a:t>１</a:t>
            </a:r>
            <a:r>
              <a:rPr lang="en-US" altLang="ja-JP" dirty="0"/>
              <a:t>.</a:t>
            </a:r>
            <a:r>
              <a:rPr lang="ja-JP" altLang="en-US" dirty="0"/>
              <a:t>地域包括ケアシステムの推進</a:t>
            </a:r>
            <a:r>
              <a:rPr lang="ja-JP" altLang="en-US" dirty="0" smtClean="0"/>
              <a:t>と</a:t>
            </a:r>
            <a:r>
              <a:rPr lang="en-US" altLang="ja-JP" dirty="0" smtClean="0"/>
              <a:t/>
            </a:r>
            <a:br>
              <a:rPr lang="en-US" altLang="ja-JP" dirty="0" smtClean="0"/>
            </a:br>
            <a:r>
              <a:rPr lang="ja-JP" altLang="en-US" dirty="0" smtClean="0"/>
              <a:t>　　医療</a:t>
            </a:r>
            <a:r>
              <a:rPr lang="ja-JP" altLang="en-US" dirty="0"/>
              <a:t>機能</a:t>
            </a:r>
            <a:r>
              <a:rPr lang="ja-JP" altLang="en-US" dirty="0" smtClean="0"/>
              <a:t>の分化・　強化</a:t>
            </a:r>
            <a:r>
              <a:rPr lang="ja-JP" altLang="en-US" dirty="0"/>
              <a:t>・連携に関する視点</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810196" y="2196455"/>
            <a:ext cx="9348534" cy="5112568"/>
          </a:xfrm>
        </p:spPr>
        <p:txBody>
          <a:bodyPr/>
          <a:lstStyle/>
          <a:p>
            <a:r>
              <a:rPr kumimoji="1" lang="ja-JP" altLang="en-US" dirty="0" smtClean="0"/>
              <a:t>患者の重症度に応じた評価の見直し</a:t>
            </a:r>
            <a:endParaRPr kumimoji="1" lang="en-US" altLang="ja-JP" dirty="0" smtClean="0"/>
          </a:p>
          <a:p>
            <a:pPr marL="0" indent="0">
              <a:buNone/>
            </a:pPr>
            <a:r>
              <a:rPr lang="ja-JP" altLang="en-US" dirty="0"/>
              <a:t>　</a:t>
            </a:r>
            <a:r>
              <a:rPr lang="ja-JP" altLang="en-US" dirty="0" smtClean="0"/>
              <a:t>☆「重症度、医療看護必要度の見直し」</a:t>
            </a:r>
            <a:endParaRPr lang="en-US" altLang="ja-JP" dirty="0" smtClean="0"/>
          </a:p>
          <a:p>
            <a:pPr marL="0" indent="0">
              <a:buNone/>
            </a:pPr>
            <a:r>
              <a:rPr kumimoji="1" lang="ja-JP" altLang="en-US" dirty="0"/>
              <a:t>　</a:t>
            </a:r>
            <a:r>
              <a:rPr kumimoji="1" lang="ja-JP" altLang="en-US" dirty="0" smtClean="0"/>
              <a:t>☆手術、救命等の内科的治療、救急搬送、</a:t>
            </a:r>
            <a:endParaRPr kumimoji="1" lang="en-US" altLang="ja-JP" dirty="0" smtClean="0"/>
          </a:p>
          <a:p>
            <a:pPr marL="0" indent="0">
              <a:buNone/>
            </a:pPr>
            <a:r>
              <a:rPr lang="ja-JP" altLang="en-US" dirty="0"/>
              <a:t>　</a:t>
            </a:r>
            <a:r>
              <a:rPr lang="ja-JP" altLang="en-US" dirty="0" smtClean="0"/>
              <a:t>　</a:t>
            </a:r>
            <a:r>
              <a:rPr kumimoji="1" lang="ja-JP" altLang="en-US" dirty="0" smtClean="0"/>
              <a:t>認知症・せん妄症状の評価を拡充</a:t>
            </a:r>
            <a:endParaRPr kumimoji="1" lang="en-US" altLang="ja-JP" dirty="0" smtClean="0"/>
          </a:p>
          <a:p>
            <a:r>
              <a:rPr lang="en-US" altLang="ja-JP" dirty="0"/>
              <a:t>7</a:t>
            </a:r>
            <a:r>
              <a:rPr lang="ja-JP" altLang="en-US" dirty="0"/>
              <a:t>：</a:t>
            </a:r>
            <a:r>
              <a:rPr lang="en-US" altLang="ja-JP" dirty="0" smtClean="0"/>
              <a:t>1</a:t>
            </a:r>
            <a:r>
              <a:rPr lang="ja-JP" altLang="en-US" dirty="0" smtClean="0"/>
              <a:t>看護の要件厳格化</a:t>
            </a:r>
            <a:endParaRPr lang="en-US" altLang="ja-JP" dirty="0" smtClean="0"/>
          </a:p>
          <a:p>
            <a:r>
              <a:rPr kumimoji="1" lang="en-US" altLang="ja-JP" dirty="0"/>
              <a:t>10</a:t>
            </a:r>
            <a:r>
              <a:rPr kumimoji="1" lang="ja-JP" altLang="en-US" dirty="0"/>
              <a:t>：</a:t>
            </a:r>
            <a:r>
              <a:rPr kumimoji="1" lang="en-US" altLang="ja-JP" dirty="0" smtClean="0"/>
              <a:t>1</a:t>
            </a:r>
            <a:r>
              <a:rPr kumimoji="1" lang="ja-JP" altLang="en-US" dirty="0" smtClean="0"/>
              <a:t>看護の重症者受け入れに対する評価</a:t>
            </a:r>
            <a:endParaRPr kumimoji="1" lang="en-US" altLang="ja-JP" dirty="0" smtClean="0"/>
          </a:p>
          <a:p>
            <a:r>
              <a:rPr kumimoji="1" lang="ja-JP" altLang="en-US" dirty="0" smtClean="0"/>
              <a:t>夜勤従事者の負担に対する評価</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3864662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5400" dirty="0" smtClean="0"/>
              <a:t>7</a:t>
            </a:r>
            <a:r>
              <a:rPr kumimoji="1" lang="ja-JP" altLang="en-US" sz="5400" dirty="0" smtClean="0"/>
              <a:t>：</a:t>
            </a:r>
            <a:r>
              <a:rPr kumimoji="1" lang="en-US" altLang="ja-JP" sz="5400" dirty="0" smtClean="0"/>
              <a:t>1</a:t>
            </a:r>
            <a:r>
              <a:rPr kumimoji="1" lang="ja-JP" altLang="en-US" sz="5400" dirty="0" smtClean="0"/>
              <a:t>看護の厳格化とは？</a:t>
            </a:r>
            <a:endParaRPr kumimoji="1" lang="ja-JP" altLang="en-US" sz="5400" dirty="0"/>
          </a:p>
        </p:txBody>
      </p:sp>
      <p:sp>
        <p:nvSpPr>
          <p:cNvPr id="3" name="コンテンツ プレースホルダー 2"/>
          <p:cNvSpPr>
            <a:spLocks noGrp="1"/>
          </p:cNvSpPr>
          <p:nvPr>
            <p:ph idx="1"/>
          </p:nvPr>
        </p:nvSpPr>
        <p:spPr>
          <a:xfrm>
            <a:off x="810196" y="1980431"/>
            <a:ext cx="9348534" cy="4765160"/>
          </a:xfrm>
        </p:spPr>
        <p:txBody>
          <a:bodyPr>
            <a:normAutofit/>
          </a:bodyPr>
          <a:lstStyle/>
          <a:p>
            <a:r>
              <a:rPr kumimoji="1" lang="ja-JP" altLang="en-US" sz="4000" dirty="0" smtClean="0"/>
              <a:t>急性期の密度の高い医療を適切に評価</a:t>
            </a:r>
            <a:endParaRPr kumimoji="1" lang="en-US" altLang="ja-JP" sz="4000" dirty="0" smtClean="0"/>
          </a:p>
          <a:p>
            <a:pPr marL="0" indent="0">
              <a:buNone/>
            </a:pPr>
            <a:r>
              <a:rPr lang="ja-JP" altLang="en-US" sz="4000" dirty="0" smtClean="0"/>
              <a:t>　　　　　→項目は、ハイケアユニットと同じ</a:t>
            </a:r>
            <a:endParaRPr lang="en-US" altLang="ja-JP" sz="4000" dirty="0" smtClean="0"/>
          </a:p>
          <a:p>
            <a:r>
              <a:rPr kumimoji="1" lang="ja-JP" altLang="en-US" sz="4000" dirty="0" smtClean="0"/>
              <a:t>「Ｃ項目」を追加</a:t>
            </a:r>
            <a:endParaRPr kumimoji="1" lang="en-US" altLang="ja-JP" sz="4000" dirty="0" smtClean="0"/>
          </a:p>
          <a:p>
            <a:pPr marL="0" indent="0">
              <a:buNone/>
            </a:pPr>
            <a:r>
              <a:rPr lang="ja-JP" altLang="en-US" sz="4000" dirty="0" smtClean="0"/>
              <a:t>　　　　→手術などの医学的状況の点数化</a:t>
            </a:r>
            <a:endParaRPr lang="en-US" altLang="ja-JP" sz="4000" dirty="0" smtClean="0"/>
          </a:p>
          <a:p>
            <a:r>
              <a:rPr kumimoji="1" lang="ja-JP" altLang="en-US" sz="4000" dirty="0"/>
              <a:t>該当</a:t>
            </a:r>
            <a:r>
              <a:rPr kumimoji="1" lang="ja-JP" altLang="en-US" sz="4000" dirty="0" smtClean="0"/>
              <a:t>患者割合の増加</a:t>
            </a:r>
            <a:endParaRPr kumimoji="1" lang="en-US" altLang="ja-JP" sz="4000" dirty="0" smtClean="0"/>
          </a:p>
          <a:p>
            <a:pPr marL="0" indent="0">
              <a:buNone/>
            </a:pPr>
            <a:r>
              <a:rPr lang="ja-JP" altLang="en-US" sz="4000" dirty="0" smtClean="0"/>
              <a:t>　　　　　→</a:t>
            </a:r>
            <a:r>
              <a:rPr lang="en-US" altLang="ja-JP" sz="4000" dirty="0" smtClean="0"/>
              <a:t>15</a:t>
            </a:r>
            <a:r>
              <a:rPr lang="ja-JP" altLang="en-US" sz="4000" dirty="0" smtClean="0"/>
              <a:t>％から</a:t>
            </a:r>
            <a:r>
              <a:rPr lang="en-US" altLang="ja-JP" sz="4000" dirty="0" smtClean="0"/>
              <a:t>25</a:t>
            </a:r>
            <a:r>
              <a:rPr lang="ja-JP" altLang="en-US" sz="4000" dirty="0" smtClean="0"/>
              <a:t>％へ</a:t>
            </a:r>
            <a:endParaRPr kumimoji="1" lang="ja-JP" altLang="en-US" sz="4000" dirty="0"/>
          </a:p>
        </p:txBody>
      </p:sp>
    </p:spTree>
    <p:extLst>
      <p:ext uri="{BB962C8B-B14F-4D97-AF65-F5344CB8AC3E}">
        <p14:creationId xmlns:p14="http://schemas.microsoft.com/office/powerpoint/2010/main" val="2859097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5400" dirty="0" smtClean="0"/>
              <a:t>看護労働は、変わるのか？</a:t>
            </a:r>
            <a:endParaRPr kumimoji="1" lang="ja-JP" altLang="en-US" sz="5400" dirty="0"/>
          </a:p>
        </p:txBody>
      </p:sp>
      <p:sp>
        <p:nvSpPr>
          <p:cNvPr id="3" name="コンテンツ プレースホルダー 2"/>
          <p:cNvSpPr>
            <a:spLocks noGrp="1"/>
          </p:cNvSpPr>
          <p:nvPr>
            <p:ph idx="1"/>
          </p:nvPr>
        </p:nvSpPr>
        <p:spPr>
          <a:xfrm>
            <a:off x="810196" y="1463744"/>
            <a:ext cx="9348534" cy="2604920"/>
          </a:xfrm>
        </p:spPr>
        <p:txBody>
          <a:bodyPr/>
          <a:lstStyle/>
          <a:p>
            <a:r>
              <a:rPr kumimoji="1" lang="ja-JP" altLang="en-US" dirty="0" smtClean="0"/>
              <a:t>看護必要度などのチェックの項目が増加？</a:t>
            </a:r>
            <a:endParaRPr kumimoji="1" lang="en-US" altLang="ja-JP" dirty="0" smtClean="0"/>
          </a:p>
          <a:p>
            <a:r>
              <a:rPr kumimoji="1" lang="ja-JP" altLang="en-US" dirty="0" smtClean="0"/>
              <a:t>入院患者の重症化率が上がる？</a:t>
            </a:r>
            <a:endParaRPr kumimoji="1" lang="en-US" altLang="ja-JP" dirty="0" smtClean="0"/>
          </a:p>
          <a:p>
            <a:r>
              <a:rPr lang="ja-JP" altLang="en-US" dirty="0"/>
              <a:t>入院患者</a:t>
            </a:r>
            <a:r>
              <a:rPr lang="ja-JP" altLang="en-US" dirty="0" smtClean="0"/>
              <a:t>の回転率が速くなる？</a:t>
            </a:r>
            <a:endParaRPr kumimoji="1" lang="ja-JP" altLang="en-US" dirty="0"/>
          </a:p>
        </p:txBody>
      </p:sp>
      <p:sp>
        <p:nvSpPr>
          <p:cNvPr id="4" name="正方形/長方形 3"/>
          <p:cNvSpPr/>
          <p:nvPr/>
        </p:nvSpPr>
        <p:spPr>
          <a:xfrm>
            <a:off x="954212" y="4572719"/>
            <a:ext cx="9217024" cy="25202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6000" dirty="0" smtClean="0"/>
              <a:t>同じ人数で行うなら、</a:t>
            </a:r>
            <a:endParaRPr kumimoji="1" lang="en-US" altLang="ja-JP" sz="6000" dirty="0" smtClean="0"/>
          </a:p>
          <a:p>
            <a:r>
              <a:rPr lang="ja-JP" altLang="en-US" sz="6000" dirty="0"/>
              <a:t>　</a:t>
            </a:r>
            <a:r>
              <a:rPr kumimoji="1" lang="ja-JP" altLang="en-US" sz="6000" dirty="0" smtClean="0"/>
              <a:t>忙しくなる可能性がある？</a:t>
            </a:r>
            <a:endParaRPr kumimoji="1" lang="ja-JP" altLang="en-US" sz="6000" dirty="0"/>
          </a:p>
        </p:txBody>
      </p:sp>
      <p:sp>
        <p:nvSpPr>
          <p:cNvPr id="5" name="下矢印 4"/>
          <p:cNvSpPr/>
          <p:nvPr/>
        </p:nvSpPr>
        <p:spPr>
          <a:xfrm>
            <a:off x="4698628" y="3492599"/>
            <a:ext cx="187220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253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5400" dirty="0"/>
              <a:t>看護労働</a:t>
            </a:r>
            <a:r>
              <a:rPr lang="ja-JP" altLang="en-US" sz="5400" dirty="0" smtClean="0"/>
              <a:t>は変わるのか？</a:t>
            </a:r>
            <a:endParaRPr kumimoji="1" lang="ja-JP" altLang="en-US" sz="5400" dirty="0"/>
          </a:p>
        </p:txBody>
      </p:sp>
      <p:sp>
        <p:nvSpPr>
          <p:cNvPr id="3" name="コンテンツ プレースホルダー 2"/>
          <p:cNvSpPr>
            <a:spLocks noGrp="1"/>
          </p:cNvSpPr>
          <p:nvPr>
            <p:ph idx="1"/>
          </p:nvPr>
        </p:nvSpPr>
        <p:spPr>
          <a:xfrm>
            <a:off x="810196" y="1692400"/>
            <a:ext cx="9348534" cy="1800199"/>
          </a:xfrm>
        </p:spPr>
        <p:txBody>
          <a:bodyPr>
            <a:normAutofit fontScale="92500"/>
          </a:bodyPr>
          <a:lstStyle/>
          <a:p>
            <a:pPr marL="0" indent="0">
              <a:buNone/>
            </a:pPr>
            <a:r>
              <a:rPr lang="ja-JP" altLang="en-US" sz="4400" dirty="0" smtClean="0"/>
              <a:t>☆</a:t>
            </a:r>
            <a:r>
              <a:rPr lang="en-US" altLang="ja-JP" sz="4400" dirty="0" smtClean="0"/>
              <a:t>7</a:t>
            </a:r>
            <a:r>
              <a:rPr lang="ja-JP" altLang="en-US" sz="4400" dirty="0"/>
              <a:t>：</a:t>
            </a:r>
            <a:r>
              <a:rPr lang="en-US" altLang="ja-JP" sz="4400" dirty="0"/>
              <a:t>1</a:t>
            </a:r>
            <a:r>
              <a:rPr lang="ja-JP" altLang="en-US" sz="4400" dirty="0"/>
              <a:t>看護入院基本料が取れなく</a:t>
            </a:r>
            <a:r>
              <a:rPr lang="ja-JP" altLang="en-US" sz="4400" dirty="0" smtClean="0"/>
              <a:t>なった</a:t>
            </a:r>
            <a:endParaRPr lang="en-US" altLang="ja-JP" sz="4400" dirty="0" smtClean="0"/>
          </a:p>
          <a:p>
            <a:pPr marL="0" indent="0">
              <a:buNone/>
            </a:pPr>
            <a:r>
              <a:rPr lang="ja-JP" altLang="en-US" sz="4400" dirty="0"/>
              <a:t>　</a:t>
            </a:r>
            <a:r>
              <a:rPr lang="ja-JP" altLang="en-US" sz="4400" dirty="0" smtClean="0"/>
              <a:t>　ため</a:t>
            </a:r>
            <a:r>
              <a:rPr lang="ja-JP" altLang="en-US" sz="4400" dirty="0"/>
              <a:t>、</a:t>
            </a:r>
            <a:r>
              <a:rPr lang="en-US" altLang="ja-JP" sz="4400" dirty="0"/>
              <a:t>10</a:t>
            </a:r>
            <a:r>
              <a:rPr lang="ja-JP" altLang="en-US" sz="4400" dirty="0"/>
              <a:t>：</a:t>
            </a:r>
            <a:r>
              <a:rPr lang="en-US" altLang="ja-JP" sz="4400" dirty="0" smtClean="0"/>
              <a:t>1</a:t>
            </a:r>
            <a:r>
              <a:rPr lang="ja-JP" altLang="en-US" sz="4400" dirty="0" smtClean="0"/>
              <a:t>看護になる？</a:t>
            </a:r>
            <a:endParaRPr lang="en-US" altLang="ja-JP" sz="4400" dirty="0"/>
          </a:p>
        </p:txBody>
      </p:sp>
      <p:sp>
        <p:nvSpPr>
          <p:cNvPr id="4" name="正方形/長方形 3"/>
          <p:cNvSpPr/>
          <p:nvPr/>
        </p:nvSpPr>
        <p:spPr>
          <a:xfrm>
            <a:off x="882204" y="3420591"/>
            <a:ext cx="9361040" cy="3672408"/>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marL="685800" indent="-685800">
              <a:buFont typeface="Arial" panose="020B0604020202020204" pitchFamily="34" charset="0"/>
              <a:buChar char="•"/>
            </a:pPr>
            <a:r>
              <a:rPr kumimoji="1" lang="ja-JP" altLang="en-US" sz="4800" dirty="0" smtClean="0">
                <a:solidFill>
                  <a:srgbClr val="FF0000"/>
                </a:solidFill>
              </a:rPr>
              <a:t>結果的に、過重労働になる</a:t>
            </a:r>
            <a:endParaRPr kumimoji="1" lang="en-US" altLang="ja-JP" sz="4800" dirty="0" smtClean="0">
              <a:solidFill>
                <a:srgbClr val="FF0000"/>
              </a:solidFill>
            </a:endParaRPr>
          </a:p>
          <a:p>
            <a:pPr marL="685800" indent="-685800">
              <a:buFont typeface="Arial" panose="020B0604020202020204" pitchFamily="34" charset="0"/>
              <a:buChar char="•"/>
            </a:pPr>
            <a:r>
              <a:rPr lang="en-US" altLang="ja-JP" sz="4800" dirty="0">
                <a:solidFill>
                  <a:srgbClr val="FF0000"/>
                </a:solidFill>
              </a:rPr>
              <a:t>7</a:t>
            </a:r>
            <a:r>
              <a:rPr lang="ja-JP" altLang="en-US" sz="4800" dirty="0">
                <a:solidFill>
                  <a:srgbClr val="FF0000"/>
                </a:solidFill>
              </a:rPr>
              <a:t>：</a:t>
            </a:r>
            <a:r>
              <a:rPr lang="en-US" altLang="ja-JP" sz="4800" dirty="0" smtClean="0">
                <a:solidFill>
                  <a:srgbClr val="FF0000"/>
                </a:solidFill>
              </a:rPr>
              <a:t>1</a:t>
            </a:r>
            <a:r>
              <a:rPr lang="ja-JP" altLang="en-US" sz="4800" dirty="0" smtClean="0">
                <a:solidFill>
                  <a:srgbClr val="FF0000"/>
                </a:solidFill>
              </a:rPr>
              <a:t>看護が維持できるような</a:t>
            </a:r>
            <a:endParaRPr lang="en-US" altLang="ja-JP" sz="4800" dirty="0" smtClean="0">
              <a:solidFill>
                <a:srgbClr val="FF0000"/>
              </a:solidFill>
            </a:endParaRPr>
          </a:p>
          <a:p>
            <a:r>
              <a:rPr lang="ja-JP" altLang="en-US" sz="4800" dirty="0">
                <a:solidFill>
                  <a:srgbClr val="FF0000"/>
                </a:solidFill>
              </a:rPr>
              <a:t>　</a:t>
            </a:r>
            <a:r>
              <a:rPr lang="ja-JP" altLang="en-US" sz="4800" dirty="0" smtClean="0">
                <a:solidFill>
                  <a:srgbClr val="FF0000"/>
                </a:solidFill>
              </a:rPr>
              <a:t>　　　　　　　　　　　「戦略」も必要！</a:t>
            </a:r>
            <a:endParaRPr lang="en-US" altLang="ja-JP" sz="4800" dirty="0" smtClean="0">
              <a:solidFill>
                <a:srgbClr val="FF0000"/>
              </a:solidFill>
            </a:endParaRPr>
          </a:p>
          <a:p>
            <a:pPr marL="685800" indent="-685800">
              <a:buFont typeface="Arial" panose="020B0604020202020204" pitchFamily="34" charset="0"/>
              <a:buChar char="•"/>
            </a:pPr>
            <a:r>
              <a:rPr kumimoji="1" lang="ja-JP" altLang="en-US" sz="4800" dirty="0">
                <a:solidFill>
                  <a:srgbClr val="FF0000"/>
                </a:solidFill>
              </a:rPr>
              <a:t>病院</a:t>
            </a:r>
            <a:r>
              <a:rPr kumimoji="1" lang="ja-JP" altLang="en-US" sz="4800" dirty="0" smtClean="0">
                <a:solidFill>
                  <a:srgbClr val="FF0000"/>
                </a:solidFill>
              </a:rPr>
              <a:t>の生き残り策を考える</a:t>
            </a:r>
            <a:endParaRPr kumimoji="1" lang="en-US" altLang="ja-JP" sz="4800" dirty="0" smtClean="0">
              <a:solidFill>
                <a:srgbClr val="FF0000"/>
              </a:solidFill>
            </a:endParaRPr>
          </a:p>
          <a:p>
            <a:r>
              <a:rPr lang="ja-JP" altLang="en-US" sz="4800" dirty="0">
                <a:solidFill>
                  <a:srgbClr val="FF0000"/>
                </a:solidFill>
              </a:rPr>
              <a:t>　</a:t>
            </a:r>
            <a:r>
              <a:rPr lang="ja-JP" altLang="en-US" sz="4800" dirty="0" smtClean="0">
                <a:solidFill>
                  <a:srgbClr val="FF0000"/>
                </a:solidFill>
              </a:rPr>
              <a:t>　　　　　　　　　　　　　</a:t>
            </a:r>
            <a:r>
              <a:rPr kumimoji="1" lang="ja-JP" altLang="en-US" sz="4800" dirty="0" smtClean="0">
                <a:solidFill>
                  <a:srgbClr val="FF0000"/>
                </a:solidFill>
              </a:rPr>
              <a:t>必要もある！</a:t>
            </a:r>
            <a:endParaRPr kumimoji="1" lang="ja-JP" altLang="en-US" sz="4800" dirty="0">
              <a:solidFill>
                <a:srgbClr val="FF0000"/>
              </a:solidFill>
            </a:endParaRPr>
          </a:p>
        </p:txBody>
      </p:sp>
    </p:spTree>
    <p:extLst>
      <p:ext uri="{BB962C8B-B14F-4D97-AF65-F5344CB8AC3E}">
        <p14:creationId xmlns:p14="http://schemas.microsoft.com/office/powerpoint/2010/main" val="23186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5400" dirty="0" smtClean="0"/>
              <a:t>看護労働は変わるのか？</a:t>
            </a:r>
            <a:endParaRPr kumimoji="1" lang="ja-JP" altLang="en-US" sz="5400" dirty="0"/>
          </a:p>
        </p:txBody>
      </p:sp>
      <p:sp>
        <p:nvSpPr>
          <p:cNvPr id="3" name="コンテンツ プレースホルダー 2"/>
          <p:cNvSpPr>
            <a:spLocks noGrp="1"/>
          </p:cNvSpPr>
          <p:nvPr>
            <p:ph idx="1"/>
          </p:nvPr>
        </p:nvSpPr>
        <p:spPr>
          <a:xfrm>
            <a:off x="810196" y="1463744"/>
            <a:ext cx="9348534" cy="2100864"/>
          </a:xfrm>
        </p:spPr>
        <p:txBody>
          <a:bodyPr/>
          <a:lstStyle/>
          <a:p>
            <a:r>
              <a:rPr lang="en-US" altLang="ja-JP" sz="4400" dirty="0" smtClean="0"/>
              <a:t>72</a:t>
            </a:r>
            <a:r>
              <a:rPr lang="ja-JP" altLang="en-US" sz="4400" dirty="0" smtClean="0"/>
              <a:t>時間ルールの変更に伴う変化</a:t>
            </a:r>
            <a:endParaRPr lang="en-US" altLang="ja-JP" sz="4400" dirty="0" smtClean="0"/>
          </a:p>
          <a:p>
            <a:pPr>
              <a:buFont typeface="Wingdings" panose="05000000000000000000" pitchFamily="2" charset="2"/>
              <a:buChar char="ü"/>
            </a:pPr>
            <a:r>
              <a:rPr lang="ja-JP" altLang="en-US" dirty="0" smtClean="0"/>
              <a:t>夜勤ができない人への圧力？</a:t>
            </a:r>
            <a:endParaRPr lang="en-US" altLang="ja-JP" dirty="0" smtClean="0"/>
          </a:p>
          <a:p>
            <a:pPr>
              <a:buFont typeface="Wingdings" panose="05000000000000000000" pitchFamily="2" charset="2"/>
              <a:buChar char="ü"/>
            </a:pPr>
            <a:r>
              <a:rPr kumimoji="1" lang="ja-JP" altLang="en-US" dirty="0" smtClean="0"/>
              <a:t>特定の看護師への夜勤集中？</a:t>
            </a:r>
            <a:endParaRPr kumimoji="1" lang="ja-JP" altLang="en-US" dirty="0"/>
          </a:p>
        </p:txBody>
      </p:sp>
      <p:sp>
        <p:nvSpPr>
          <p:cNvPr id="4" name="正方形/長方形 3"/>
          <p:cNvSpPr/>
          <p:nvPr/>
        </p:nvSpPr>
        <p:spPr>
          <a:xfrm>
            <a:off x="882204" y="3636615"/>
            <a:ext cx="9217024" cy="3528392"/>
          </a:xfrm>
          <a:prstGeom prst="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kumimoji="1" lang="ja-JP" altLang="en-US" sz="4400" dirty="0" smtClean="0">
                <a:solidFill>
                  <a:srgbClr val="00B0F0"/>
                </a:solidFill>
              </a:rPr>
              <a:t>そもそも、私たちが求めているのは</a:t>
            </a:r>
            <a:endParaRPr kumimoji="1" lang="en-US" altLang="ja-JP" sz="4400" dirty="0" smtClean="0">
              <a:solidFill>
                <a:srgbClr val="00B0F0"/>
              </a:solidFill>
            </a:endParaRPr>
          </a:p>
          <a:p>
            <a:r>
              <a:rPr lang="ja-JP" altLang="en-US" sz="4400" dirty="0">
                <a:solidFill>
                  <a:srgbClr val="00B0F0"/>
                </a:solidFill>
              </a:rPr>
              <a:t>　</a:t>
            </a:r>
            <a:r>
              <a:rPr lang="ja-JP" altLang="en-US" sz="4400" dirty="0" smtClean="0">
                <a:solidFill>
                  <a:srgbClr val="00B0F0"/>
                </a:solidFill>
              </a:rPr>
              <a:t>　　　　　</a:t>
            </a:r>
            <a:r>
              <a:rPr kumimoji="1" lang="ja-JP" altLang="en-US" sz="4400" b="1" u="sng" dirty="0" smtClean="0">
                <a:solidFill>
                  <a:srgbClr val="00B0F0"/>
                </a:solidFill>
              </a:rPr>
              <a:t>「</a:t>
            </a:r>
            <a:r>
              <a:rPr kumimoji="1" lang="en-US" altLang="ja-JP" sz="4400" b="1" u="sng" dirty="0" smtClean="0">
                <a:solidFill>
                  <a:srgbClr val="00B0F0"/>
                </a:solidFill>
              </a:rPr>
              <a:t>1</a:t>
            </a:r>
            <a:r>
              <a:rPr kumimoji="1" lang="ja-JP" altLang="en-US" sz="4400" b="1" u="sng" dirty="0" smtClean="0">
                <a:solidFill>
                  <a:srgbClr val="00B0F0"/>
                </a:solidFill>
              </a:rPr>
              <a:t>人あたり月</a:t>
            </a:r>
            <a:r>
              <a:rPr kumimoji="1" lang="en-US" altLang="ja-JP" sz="4400" b="1" u="sng" dirty="0" smtClean="0">
                <a:solidFill>
                  <a:srgbClr val="00B0F0"/>
                </a:solidFill>
              </a:rPr>
              <a:t>64</a:t>
            </a:r>
            <a:r>
              <a:rPr kumimoji="1" lang="ja-JP" altLang="en-US" sz="4400" b="1" u="sng" dirty="0" smtClean="0">
                <a:solidFill>
                  <a:srgbClr val="00B0F0"/>
                </a:solidFill>
              </a:rPr>
              <a:t>時間」</a:t>
            </a:r>
            <a:endParaRPr kumimoji="1" lang="en-US" altLang="ja-JP" sz="4400" b="1" u="sng" dirty="0" smtClean="0">
              <a:solidFill>
                <a:srgbClr val="00B0F0"/>
              </a:solidFill>
            </a:endParaRPr>
          </a:p>
          <a:p>
            <a:pPr marL="342900" indent="-342900">
              <a:buFont typeface="Arial" panose="020B0604020202020204" pitchFamily="34" charset="0"/>
              <a:buChar char="•"/>
            </a:pPr>
            <a:r>
              <a:rPr kumimoji="1" lang="ja-JP" altLang="en-US" sz="4400" dirty="0" smtClean="0">
                <a:solidFill>
                  <a:srgbClr val="00B0F0"/>
                </a:solidFill>
              </a:rPr>
              <a:t>診療報酬の改定に関わらず、ＷＬＢや過重労働にならないような、</a:t>
            </a:r>
            <a:endParaRPr kumimoji="1" lang="en-US" altLang="ja-JP" sz="4400" dirty="0" smtClean="0">
              <a:solidFill>
                <a:srgbClr val="00B0F0"/>
              </a:solidFill>
            </a:endParaRPr>
          </a:p>
          <a:p>
            <a:r>
              <a:rPr kumimoji="1" lang="ja-JP" altLang="en-US" sz="4400" b="1" u="sng" dirty="0" smtClean="0">
                <a:solidFill>
                  <a:srgbClr val="00B0F0"/>
                </a:solidFill>
              </a:rPr>
              <a:t>「労働協約」を締結</a:t>
            </a:r>
            <a:r>
              <a:rPr kumimoji="1" lang="ja-JP" altLang="en-US" sz="4400" dirty="0" smtClean="0">
                <a:solidFill>
                  <a:srgbClr val="00B0F0"/>
                </a:solidFill>
              </a:rPr>
              <a:t>する必要がある。</a:t>
            </a:r>
            <a:endParaRPr kumimoji="1" lang="ja-JP" altLang="en-US" sz="4400" dirty="0">
              <a:solidFill>
                <a:srgbClr val="00B0F0"/>
              </a:solidFill>
            </a:endParaRPr>
          </a:p>
        </p:txBody>
      </p:sp>
    </p:spTree>
    <p:extLst>
      <p:ext uri="{BB962C8B-B14F-4D97-AF65-F5344CB8AC3E}">
        <p14:creationId xmlns:p14="http://schemas.microsoft.com/office/powerpoint/2010/main" val="15712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5400" dirty="0" smtClean="0"/>
              <a:t>看護労働は変わるのか？</a:t>
            </a:r>
            <a:endParaRPr kumimoji="1" lang="ja-JP" altLang="en-US" sz="5400" dirty="0"/>
          </a:p>
        </p:txBody>
      </p:sp>
      <p:sp>
        <p:nvSpPr>
          <p:cNvPr id="3" name="コンテンツ プレースホルダー 2"/>
          <p:cNvSpPr>
            <a:spLocks noGrp="1"/>
          </p:cNvSpPr>
          <p:nvPr>
            <p:ph idx="1"/>
          </p:nvPr>
        </p:nvSpPr>
        <p:spPr>
          <a:xfrm>
            <a:off x="810196" y="1463744"/>
            <a:ext cx="9348534" cy="3180983"/>
          </a:xfrm>
        </p:spPr>
        <p:txBody>
          <a:bodyPr>
            <a:normAutofit/>
          </a:bodyPr>
          <a:lstStyle/>
          <a:p>
            <a:r>
              <a:rPr lang="ja-JP" altLang="en-US" dirty="0"/>
              <a:t>診療報酬が取れるように、研修を受けるように</a:t>
            </a:r>
            <a:r>
              <a:rPr lang="ja-JP" altLang="en-US" dirty="0" smtClean="0"/>
              <a:t>言われた</a:t>
            </a:r>
            <a:endParaRPr lang="en-US" altLang="ja-JP" dirty="0"/>
          </a:p>
          <a:p>
            <a:r>
              <a:rPr lang="ja-JP" altLang="en-US" dirty="0"/>
              <a:t>「訪問看護」が行われることに</a:t>
            </a:r>
            <a:r>
              <a:rPr lang="ja-JP" altLang="en-US" dirty="0" smtClean="0"/>
              <a:t>なった</a:t>
            </a:r>
            <a:endParaRPr lang="en-US" altLang="ja-JP" dirty="0"/>
          </a:p>
          <a:p>
            <a:r>
              <a:rPr lang="ja-JP" altLang="en-US" dirty="0"/>
              <a:t>夜勤体制の充実に関する評価の点数をとることとなった</a:t>
            </a:r>
            <a:endParaRPr lang="en-US" altLang="ja-JP" dirty="0"/>
          </a:p>
          <a:p>
            <a:endParaRPr kumimoji="1" lang="ja-JP" altLang="en-US" dirty="0"/>
          </a:p>
        </p:txBody>
      </p:sp>
      <p:sp>
        <p:nvSpPr>
          <p:cNvPr id="5" name="正方形/長方形 4"/>
          <p:cNvSpPr/>
          <p:nvPr/>
        </p:nvSpPr>
        <p:spPr>
          <a:xfrm>
            <a:off x="738188" y="4428703"/>
            <a:ext cx="9865096" cy="3024336"/>
          </a:xfrm>
          <a:prstGeom prst="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smtClean="0">
                <a:solidFill>
                  <a:srgbClr val="FF0000"/>
                </a:solidFill>
              </a:rPr>
              <a:t>労働条件の変更に当たりますから、事前協議が必要です。</a:t>
            </a:r>
            <a:endParaRPr kumimoji="1" lang="en-US" altLang="ja-JP" sz="2400" b="1" dirty="0" smtClean="0">
              <a:solidFill>
                <a:srgbClr val="FF0000"/>
              </a:solidFill>
            </a:endParaRPr>
          </a:p>
          <a:p>
            <a:endParaRPr lang="en-US" altLang="ja-JP" sz="2400" dirty="0" smtClean="0">
              <a:solidFill>
                <a:srgbClr val="7030A0"/>
              </a:solidFill>
            </a:endParaRPr>
          </a:p>
          <a:p>
            <a:r>
              <a:rPr lang="ja-JP" altLang="en-US" sz="2400" dirty="0" smtClean="0">
                <a:solidFill>
                  <a:srgbClr val="7030A0"/>
                </a:solidFill>
              </a:rPr>
              <a:t>＜例＞</a:t>
            </a:r>
            <a:endParaRPr lang="en-US" altLang="ja-JP" sz="2400" dirty="0" smtClean="0">
              <a:solidFill>
                <a:srgbClr val="7030A0"/>
              </a:solidFill>
            </a:endParaRPr>
          </a:p>
          <a:p>
            <a:r>
              <a:rPr lang="ja-JP" altLang="en-US" sz="2400" dirty="0" smtClean="0">
                <a:solidFill>
                  <a:srgbClr val="7030A0"/>
                </a:solidFill>
              </a:rPr>
              <a:t>研修は、出張？テキスト代は？交通費は？研修に行く人の病棟の補充は？</a:t>
            </a:r>
            <a:endParaRPr lang="en-US" altLang="ja-JP" sz="2400" dirty="0" smtClean="0">
              <a:solidFill>
                <a:srgbClr val="7030A0"/>
              </a:solidFill>
            </a:endParaRPr>
          </a:p>
          <a:p>
            <a:r>
              <a:rPr kumimoji="1" lang="ja-JP" altLang="en-US" sz="2400" dirty="0">
                <a:solidFill>
                  <a:srgbClr val="7030A0"/>
                </a:solidFill>
              </a:rPr>
              <a:t>訪問看護に</a:t>
            </a:r>
            <a:r>
              <a:rPr kumimoji="1" lang="ja-JP" altLang="en-US" sz="2400" dirty="0" smtClean="0">
                <a:solidFill>
                  <a:srgbClr val="7030A0"/>
                </a:solidFill>
              </a:rPr>
              <a:t>は、公用車で行くの？</a:t>
            </a:r>
            <a:r>
              <a:rPr kumimoji="1" lang="en-US" altLang="ja-JP" sz="2400" dirty="0" smtClean="0">
                <a:solidFill>
                  <a:srgbClr val="7030A0"/>
                </a:solidFill>
              </a:rPr>
              <a:t>1</a:t>
            </a:r>
            <a:r>
              <a:rPr kumimoji="1" lang="ja-JP" altLang="en-US" sz="2400" dirty="0" smtClean="0">
                <a:solidFill>
                  <a:srgbClr val="7030A0"/>
                </a:solidFill>
              </a:rPr>
              <a:t>日、何件行くの？何人で行くの？</a:t>
            </a:r>
            <a:endParaRPr kumimoji="1" lang="en-US" altLang="ja-JP" sz="2400" dirty="0" smtClean="0">
              <a:solidFill>
                <a:srgbClr val="7030A0"/>
              </a:solidFill>
            </a:endParaRPr>
          </a:p>
          <a:p>
            <a:r>
              <a:rPr lang="ja-JP" altLang="en-US" sz="2400" dirty="0">
                <a:solidFill>
                  <a:srgbClr val="7030A0"/>
                </a:solidFill>
              </a:rPr>
              <a:t>部署間支援</a:t>
            </a:r>
            <a:r>
              <a:rPr lang="ja-JP" altLang="en-US" sz="2400" dirty="0" smtClean="0">
                <a:solidFill>
                  <a:srgbClr val="7030A0"/>
                </a:solidFill>
              </a:rPr>
              <a:t>制度等、病棟間の取り決めは？</a:t>
            </a:r>
            <a:r>
              <a:rPr lang="en-US" altLang="ja-JP" sz="2400" dirty="0" smtClean="0">
                <a:solidFill>
                  <a:srgbClr val="7030A0"/>
                </a:solidFill>
              </a:rPr>
              <a:t>2</a:t>
            </a:r>
            <a:r>
              <a:rPr lang="ja-JP" altLang="en-US" sz="2400" dirty="0" smtClean="0">
                <a:solidFill>
                  <a:srgbClr val="7030A0"/>
                </a:solidFill>
              </a:rPr>
              <a:t>交代にならないですよね？</a:t>
            </a:r>
            <a:endParaRPr lang="en-US" altLang="ja-JP" sz="2400" dirty="0" smtClean="0">
              <a:solidFill>
                <a:srgbClr val="7030A0"/>
              </a:solidFill>
            </a:endParaRPr>
          </a:p>
          <a:p>
            <a:r>
              <a:rPr lang="ja-JP" altLang="en-US" sz="2400" dirty="0">
                <a:solidFill>
                  <a:srgbClr val="7030A0"/>
                </a:solidFill>
              </a:rPr>
              <a:t>夜勤</a:t>
            </a:r>
            <a:r>
              <a:rPr lang="ja-JP" altLang="en-US" sz="2400" dirty="0" smtClean="0">
                <a:solidFill>
                  <a:srgbClr val="7030A0"/>
                </a:solidFill>
              </a:rPr>
              <a:t>補助者は入れるんですか？・・・など</a:t>
            </a:r>
            <a:endParaRPr kumimoji="1" lang="ja-JP" altLang="en-US" sz="2400" dirty="0">
              <a:solidFill>
                <a:srgbClr val="7030A0"/>
              </a:solidFill>
            </a:endParaRPr>
          </a:p>
        </p:txBody>
      </p:sp>
    </p:spTree>
    <p:extLst>
      <p:ext uri="{BB962C8B-B14F-4D97-AF65-F5344CB8AC3E}">
        <p14:creationId xmlns:p14="http://schemas.microsoft.com/office/powerpoint/2010/main" val="34794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2168</TotalTime>
  <Words>2166</Words>
  <Application>Microsoft Office PowerPoint</Application>
  <PresentationFormat>ユーザー設定</PresentationFormat>
  <Paragraphs>224</Paragraphs>
  <Slides>20</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Office ​​テーマ</vt:lpstr>
      <vt:lpstr>Acrobat Document</vt:lpstr>
      <vt:lpstr>診療報酬2016　 労働組合は、何ができるのか？</vt:lpstr>
      <vt:lpstr>診療報酬改定2016　概要（数字）</vt:lpstr>
      <vt:lpstr>2016年度診療報酬改定の概要 　　　　　　　　　　　　　　　　　　ｂｙ厚労省</vt:lpstr>
      <vt:lpstr>１.地域包括ケアシステムの推進と 　　医療機能の分化・　強化・連携に関する視点 </vt:lpstr>
      <vt:lpstr>7：1看護の厳格化とは？</vt:lpstr>
      <vt:lpstr>看護労働は、変わるのか？</vt:lpstr>
      <vt:lpstr>看護労働は変わるのか？</vt:lpstr>
      <vt:lpstr>看護労働は変わるのか？</vt:lpstr>
      <vt:lpstr>看護労働は変わるのか？</vt:lpstr>
      <vt:lpstr>地域包括ケアシステム推進の強化</vt:lpstr>
      <vt:lpstr>取り入れるとすると、どうなる・・・？</vt:lpstr>
      <vt:lpstr>取り入れると、どうなる？</vt:lpstr>
      <vt:lpstr>患者の早期機能回復＝質の高いリハビリ</vt:lpstr>
      <vt:lpstr>ＦＩＭってなに？ Functional Independence Measure </vt:lpstr>
      <vt:lpstr>アウトカムに拘ると、患者を選ぶ病院が出る？</vt:lpstr>
      <vt:lpstr>紹介状なしの大病院受診時の定額負担の導入</vt:lpstr>
      <vt:lpstr>戦略的診療報酬改定への取り組み</vt:lpstr>
      <vt:lpstr>PowerPoint プレゼンテーション</vt:lpstr>
      <vt:lpstr>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診療報酬2016　 労働組合は、何ができるのか？</dc:title>
  <dc:creator>白井 桂子</dc:creator>
  <cp:lastModifiedBy>自治労県本支部</cp:lastModifiedBy>
  <cp:revision>77</cp:revision>
  <dcterms:created xsi:type="dcterms:W3CDTF">2014-05-16T04:00:01Z</dcterms:created>
  <dcterms:modified xsi:type="dcterms:W3CDTF">2016-03-23T07:04:18Z</dcterms:modified>
</cp:coreProperties>
</file>