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300" r:id="rId3"/>
    <p:sldId id="519" r:id="rId4"/>
    <p:sldId id="605" r:id="rId5"/>
    <p:sldId id="603" r:id="rId6"/>
    <p:sldId id="604" r:id="rId7"/>
    <p:sldId id="596" r:id="rId8"/>
    <p:sldId id="587" r:id="rId9"/>
    <p:sldId id="606" r:id="rId10"/>
    <p:sldId id="600" r:id="rId11"/>
    <p:sldId id="607" r:id="rId1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5C3BB"/>
    <a:srgbClr val="FECEFE"/>
    <a:srgbClr val="FEB2FE"/>
    <a:srgbClr val="FAB6CE"/>
    <a:srgbClr val="FFFFCC"/>
    <a:srgbClr val="E8C018"/>
    <a:srgbClr val="66FF33"/>
    <a:srgbClr val="33CC33"/>
    <a:srgbClr val="009900"/>
    <a:srgbClr val="4F9A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14" autoAdjust="0"/>
  </p:normalViewPr>
  <p:slideViewPr>
    <p:cSldViewPr>
      <p:cViewPr varScale="1">
        <p:scale>
          <a:sx n="107" d="100"/>
          <a:sy n="107" d="100"/>
        </p:scale>
        <p:origin x="-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52"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defTabSz="906463">
              <a:defRPr sz="1200">
                <a:latin typeface="Arial" charset="0"/>
                <a:ea typeface="ＭＳ Ｐゴシック" charset="-128"/>
              </a:defRPr>
            </a:lvl1pPr>
          </a:lstStyle>
          <a:p>
            <a:pPr>
              <a:defRPr/>
            </a:pPr>
            <a:endParaRPr lang="en-US" altLang="ja-JP"/>
          </a:p>
        </p:txBody>
      </p:sp>
      <p:sp>
        <p:nvSpPr>
          <p:cNvPr id="205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defTabSz="906463">
              <a:defRPr sz="1200">
                <a:latin typeface="Arial" charset="0"/>
                <a:ea typeface="ＭＳ Ｐゴシック" charset="-128"/>
              </a:defRPr>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904875" y="741363"/>
            <a:ext cx="4930775" cy="3697287"/>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674688" y="4686300"/>
            <a:ext cx="5386387" cy="4438650"/>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05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defTabSz="906463">
              <a:defRPr sz="1200">
                <a:latin typeface="Arial" charset="0"/>
                <a:ea typeface="ＭＳ Ｐゴシック" charset="-128"/>
              </a:defRPr>
            </a:lvl1pPr>
          </a:lstStyle>
          <a:p>
            <a:pPr>
              <a:defRPr/>
            </a:pPr>
            <a:endParaRPr lang="en-US" altLang="ja-JP"/>
          </a:p>
        </p:txBody>
      </p:sp>
      <p:sp>
        <p:nvSpPr>
          <p:cNvPr id="205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defTabSz="906463">
              <a:defRPr sz="1200">
                <a:latin typeface="Arial" charset="0"/>
                <a:ea typeface="ＭＳ Ｐゴシック" charset="-128"/>
              </a:defRPr>
            </a:lvl1pPr>
          </a:lstStyle>
          <a:p>
            <a:pPr>
              <a:defRPr/>
            </a:pPr>
            <a:fld id="{7FFD2BAC-E57C-4ACA-A0CA-6D2D834701DE}" type="slidenum">
              <a:rPr lang="en-US" altLang="ja-JP"/>
              <a:pPr>
                <a:defRPr/>
              </a:pPr>
              <a:t>&lt;#&gt;</a:t>
            </a:fld>
            <a:endParaRPr lang="en-US" altLang="ja-JP"/>
          </a:p>
        </p:txBody>
      </p:sp>
    </p:spTree>
    <p:extLst>
      <p:ext uri="{BB962C8B-B14F-4D97-AF65-F5344CB8AC3E}">
        <p14:creationId xmlns="" xmlns:p14="http://schemas.microsoft.com/office/powerpoint/2010/main" val="504299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904875" y="741363"/>
            <a:ext cx="4930775" cy="3697287"/>
          </a:xfrm>
          <a:ln/>
        </p:spPr>
      </p:sp>
      <p:sp>
        <p:nvSpPr>
          <p:cNvPr id="19459" name="ノート プレースホルダ 2"/>
          <p:cNvSpPr>
            <a:spLocks noGrp="1"/>
          </p:cNvSpPr>
          <p:nvPr>
            <p:ph type="body" idx="1"/>
          </p:nvPr>
        </p:nvSpPr>
        <p:spPr>
          <a:noFill/>
          <a:ln/>
        </p:spPr>
        <p:txBody>
          <a:bodyPr/>
          <a:lstStyle/>
          <a:p>
            <a:endParaRPr lang="ja-JP" altLang="en-US" smtClean="0">
              <a:ea typeface="ＭＳ Ｐ明朝" pitchFamily="18" charset="-128"/>
            </a:endParaRPr>
          </a:p>
        </p:txBody>
      </p:sp>
      <p:sp>
        <p:nvSpPr>
          <p:cNvPr id="19460" name="スライド番号プレースホルダ 3"/>
          <p:cNvSpPr>
            <a:spLocks noGrp="1"/>
          </p:cNvSpPr>
          <p:nvPr>
            <p:ph type="sldNum" sz="quarter" idx="5"/>
          </p:nvPr>
        </p:nvSpPr>
        <p:spPr>
          <a:noFill/>
        </p:spPr>
        <p:txBody>
          <a:bodyPr/>
          <a:lstStyle/>
          <a:p>
            <a:fld id="{48492911-BB09-4739-A380-299DEB744B56}" type="slidenum">
              <a:rPr lang="en-US" altLang="ja-JP" smtClean="0"/>
              <a:pPr/>
              <a:t>1</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4237BB58-964D-4993-94B0-9916A436E9F8}" type="slidenum">
              <a:rPr lang="en-US" altLang="ja-JP" smtClean="0"/>
              <a:pPr/>
              <a:t>2</a:t>
            </a:fld>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4237BB58-964D-4993-94B0-9916A436E9F8}" type="slidenum">
              <a:rPr lang="en-US" altLang="ja-JP" smtClean="0"/>
              <a:pPr/>
              <a:t>3</a:t>
            </a:fld>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smtClean="0"/>
          </a:p>
        </p:txBody>
      </p:sp>
      <p:sp>
        <p:nvSpPr>
          <p:cNvPr id="23556" name="スライド番号プレースホルダ 3"/>
          <p:cNvSpPr>
            <a:spLocks noGrp="1"/>
          </p:cNvSpPr>
          <p:nvPr>
            <p:ph type="sldNum" sz="quarter" idx="5"/>
          </p:nvPr>
        </p:nvSpPr>
        <p:spPr>
          <a:noFill/>
        </p:spPr>
        <p:txBody>
          <a:bodyPr/>
          <a:lstStyle/>
          <a:p>
            <a:fld id="{08428822-7950-48C4-8036-E8E11A97B127}" type="slidenum">
              <a:rPr lang="en-US" altLang="ja-JP" smtClean="0"/>
              <a:pPr/>
              <a:t>4</a:t>
            </a:fld>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smtClean="0"/>
          </a:p>
        </p:txBody>
      </p:sp>
      <p:sp>
        <p:nvSpPr>
          <p:cNvPr id="23556" name="スライド番号プレースホルダ 3"/>
          <p:cNvSpPr>
            <a:spLocks noGrp="1"/>
          </p:cNvSpPr>
          <p:nvPr>
            <p:ph type="sldNum" sz="quarter" idx="5"/>
          </p:nvPr>
        </p:nvSpPr>
        <p:spPr>
          <a:noFill/>
        </p:spPr>
        <p:txBody>
          <a:bodyPr/>
          <a:lstStyle/>
          <a:p>
            <a:fld id="{08428822-7950-48C4-8036-E8E11A97B127}" type="slidenum">
              <a:rPr lang="en-US" altLang="ja-JP" smtClean="0"/>
              <a:pPr/>
              <a:t>5</a:t>
            </a:fld>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4237BB58-964D-4993-94B0-9916A436E9F8}" type="slidenum">
              <a:rPr lang="en-US" altLang="ja-JP" smtClean="0"/>
              <a:pPr/>
              <a:t>6</a:t>
            </a:fld>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4237BB58-964D-4993-94B0-9916A436E9F8}" type="slidenum">
              <a:rPr lang="en-US" altLang="ja-JP" smtClean="0"/>
              <a:pPr/>
              <a:t>7</a:t>
            </a:fld>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4237BB58-964D-4993-94B0-9916A436E9F8}" type="slidenum">
              <a:rPr lang="en-US" altLang="ja-JP" smtClean="0"/>
              <a:pPr/>
              <a:t>8</a:t>
            </a:fld>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205D4B-A52E-4A53-B578-654325D53D6A}" type="slidenum">
              <a:rPr lang="en-US" altLang="ja-JP"/>
              <a:pPr>
                <a:defRPr/>
              </a:pPr>
              <a:t>&lt;#&gt;</a:t>
            </a:fld>
            <a:endParaRPr lang="en-US" altLang="ja-JP" dirty="0"/>
          </a:p>
        </p:txBody>
      </p:sp>
    </p:spTree>
  </p:cSld>
  <p:clrMapOvr>
    <a:masterClrMapping/>
  </p:clrMapOvr>
  <p:transition advClick="0" advTm="7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9CB8D6-473D-4446-8E6F-57C878B86489}" type="slidenum">
              <a:rPr lang="en-US" altLang="ja-JP"/>
              <a:pPr>
                <a:defRPr/>
              </a:pPr>
              <a:t>&lt;#&gt;</a:t>
            </a:fld>
            <a:endParaRPr lang="en-US" altLang="ja-JP"/>
          </a:p>
        </p:txBody>
      </p:sp>
    </p:spTree>
  </p:cSld>
  <p:clrMapOvr>
    <a:masterClrMapping/>
  </p:clrMapOvr>
  <p:transition advClick="0" advTm="7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550510-0EE9-44C0-AC33-0D46E19057F9}" type="slidenum">
              <a:rPr lang="en-US" altLang="ja-JP"/>
              <a:pPr>
                <a:defRPr/>
              </a:pPr>
              <a:t>&lt;#&gt;</a:t>
            </a:fld>
            <a:endParaRPr lang="en-US" altLang="ja-JP"/>
          </a:p>
        </p:txBody>
      </p:sp>
    </p:spTree>
  </p:cSld>
  <p:clrMapOvr>
    <a:masterClrMapping/>
  </p:clrMapOvr>
  <p:transition advClick="0" advTm="7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4"/>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07ABCD14-5B7A-4B16-9860-2305FFB8A669}" type="slidenum">
              <a:rPr lang="en-US" altLang="ja-JP"/>
              <a:pPr>
                <a:defRPr/>
              </a:pPr>
              <a:t>&lt;#&gt;</a:t>
            </a:fld>
            <a:endParaRPr lang="en-US" altLang="ja-JP"/>
          </a:p>
        </p:txBody>
      </p:sp>
    </p:spTree>
  </p:cSld>
  <p:clrMapOvr>
    <a:masterClrMapping/>
  </p:clrMapOvr>
  <p:transition advClick="0" advTm="70000"/>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92"/>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2F1332C-895C-4CF8-90CD-17C9FAAB6AC1}" type="slidenum">
              <a:rPr lang="en-US" altLang="ja-JP"/>
              <a:pPr>
                <a:defRPr/>
              </a:pPr>
              <a:t>&lt;#&gt;</a:t>
            </a:fld>
            <a:endParaRPr lang="en-US" altLang="ja-JP"/>
          </a:p>
        </p:txBody>
      </p:sp>
    </p:spTree>
  </p:cSld>
  <p:clrMapOvr>
    <a:masterClrMapping/>
  </p:clrMapOvr>
  <p:transition advClick="0" advTm="70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AD113A-6FEB-43EF-9B8A-E63252E0175F}" type="slidenum">
              <a:rPr lang="en-US" altLang="ja-JP"/>
              <a:pPr>
                <a:defRPr/>
              </a:pPr>
              <a:t>&lt;#&gt;</a:t>
            </a:fld>
            <a:endParaRPr lang="en-US" altLang="ja-JP"/>
          </a:p>
        </p:txBody>
      </p:sp>
    </p:spTree>
  </p:cSld>
  <p:clrMapOvr>
    <a:masterClrMapping/>
  </p:clrMapOvr>
  <p:transition advClick="0" advTm="70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EA61A07-9448-4912-897D-687BFD456B6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C7EF05-9626-497B-A8F7-F28F838530AE}" type="slidenum">
              <a:rPr lang="en-US" altLang="ja-JP"/>
              <a:pPr>
                <a:defRPr/>
              </a:pPr>
              <a:t>&lt;#&gt;</a:t>
            </a:fld>
            <a:endParaRPr lang="en-US" altLang="ja-JP"/>
          </a:p>
        </p:txBody>
      </p:sp>
    </p:spTree>
  </p:cSld>
  <p:clrMapOvr>
    <a:masterClrMapping/>
  </p:clrMapOvr>
  <p:transition advClick="0" advTm="7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54EE256-31EB-4FE8-A22D-32BE56E6DB0B}" type="slidenum">
              <a:rPr lang="en-US" altLang="ja-JP"/>
              <a:pPr>
                <a:defRPr/>
              </a:pPr>
              <a:t>&lt;#&gt;</a:t>
            </a:fld>
            <a:endParaRPr lang="en-US" altLang="ja-JP"/>
          </a:p>
        </p:txBody>
      </p:sp>
    </p:spTree>
  </p:cSld>
  <p:clrMapOvr>
    <a:masterClrMapping/>
  </p:clrMapOvr>
  <p:transition advClick="0" advTm="7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B482FD-B8BB-44B3-B3FB-C8E21CF375B2}" type="slidenum">
              <a:rPr lang="en-US" altLang="ja-JP"/>
              <a:pPr>
                <a:defRPr/>
              </a:pPr>
              <a:t>&lt;#&gt;</a:t>
            </a:fld>
            <a:endParaRPr lang="en-US" altLang="ja-JP"/>
          </a:p>
        </p:txBody>
      </p:sp>
    </p:spTree>
  </p:cSld>
  <p:clrMapOvr>
    <a:masterClrMapping/>
  </p:clrMapOvr>
  <p:transition advClick="0" advTm="7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F4ECE7-E662-4403-8148-96FA98763F70}" type="slidenum">
              <a:rPr lang="en-US" altLang="ja-JP"/>
              <a:pPr>
                <a:defRPr/>
              </a:pPr>
              <a:t>&lt;#&gt;</a:t>
            </a:fld>
            <a:endParaRPr lang="en-US" altLang="ja-JP"/>
          </a:p>
        </p:txBody>
      </p:sp>
    </p:spTree>
  </p:cSld>
  <p:clrMapOvr>
    <a:masterClrMapping/>
  </p:clrMapOvr>
  <p:transition advClick="0" advTm="7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AD212BED-7B6B-4B2B-8C57-812BD652112D}" type="slidenum">
              <a:rPr lang="en-US" altLang="ja-JP" smtClean="0"/>
              <a:pPr>
                <a:defRPr/>
              </a:pPr>
              <a:t>&lt;#&gt;</a:t>
            </a:fld>
            <a:endParaRPr lang="en-US" altLang="ja-JP" dirty="0"/>
          </a:p>
        </p:txBody>
      </p:sp>
    </p:spTree>
  </p:cSld>
  <p:clrMapOvr>
    <a:masterClrMapping/>
  </p:clrMapOvr>
  <p:transition advClick="0" advTm="7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ACD4A8E-532F-4553-B2E7-16D1C3153A77}" type="slidenum">
              <a:rPr lang="en-US" altLang="ja-JP"/>
              <a:pPr>
                <a:defRPr/>
              </a:pPr>
              <a:t>&lt;#&gt;</a:t>
            </a:fld>
            <a:endParaRPr lang="en-US" altLang="ja-JP"/>
          </a:p>
        </p:txBody>
      </p:sp>
    </p:spTree>
  </p:cSld>
  <p:clrMapOvr>
    <a:masterClrMapping/>
  </p:clrMapOvr>
  <p:transition advClick="0" advTm="7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9028015-CF2A-4F67-83FB-013322597BBA}" type="slidenum">
              <a:rPr lang="en-US" altLang="ja-JP"/>
              <a:pPr>
                <a:defRPr/>
              </a:pPr>
              <a:t>&lt;#&gt;</a:t>
            </a:fld>
            <a:endParaRPr lang="en-US" altLang="ja-JP"/>
          </a:p>
        </p:txBody>
      </p:sp>
    </p:spTree>
  </p:cSld>
  <p:clrMapOvr>
    <a:masterClrMapping/>
  </p:clrMapOvr>
  <p:transition advClick="0" advTm="7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2EACECCD-3270-43F3-9048-B5062991E1F6}" type="slidenum">
              <a:rPr lang="en-US" altLang="ja-JP"/>
              <a:pPr>
                <a:defRPr/>
              </a:pPr>
              <a:t>&lt;#&gt;</a:t>
            </a:fld>
            <a:endParaRPr lang="en-US" altLang="ja-JP"/>
          </a:p>
        </p:txBody>
      </p:sp>
      <p:sp>
        <p:nvSpPr>
          <p:cNvPr id="1031" name="Rectangle 7"/>
          <p:cNvSpPr>
            <a:spLocks noChangeArrowheads="1"/>
          </p:cNvSpPr>
          <p:nvPr userDrawn="1"/>
        </p:nvSpPr>
        <p:spPr bwMode="auto">
          <a:xfrm>
            <a:off x="0" y="0"/>
            <a:ext cx="9144000" cy="6858000"/>
          </a:xfrm>
          <a:prstGeom prst="rect">
            <a:avLst/>
          </a:prstGeom>
          <a:solidFill>
            <a:schemeClr val="accent1"/>
          </a:solidFill>
          <a:ln w="9525">
            <a:noFill/>
            <a:miter lim="800000"/>
            <a:headEnd/>
            <a:tailEnd/>
          </a:ln>
          <a:effectLst/>
        </p:spPr>
        <p:txBody>
          <a:bodyPr wrap="none" anchor="ctr"/>
          <a:lstStyle/>
          <a:p>
            <a:pPr>
              <a:defRPr/>
            </a:pPr>
            <a:endParaRPr lang="ja-JP" altLang="en-US"/>
          </a:p>
        </p:txBody>
      </p:sp>
      <p:sp>
        <p:nvSpPr>
          <p:cNvPr id="1032" name="AutoShape 8"/>
          <p:cNvSpPr>
            <a:spLocks noChangeArrowheads="1"/>
          </p:cNvSpPr>
          <p:nvPr userDrawn="1"/>
        </p:nvSpPr>
        <p:spPr bwMode="auto">
          <a:xfrm>
            <a:off x="179390" y="188913"/>
            <a:ext cx="8785225" cy="6553200"/>
          </a:xfrm>
          <a:prstGeom prst="roundRect">
            <a:avLst>
              <a:gd name="adj" fmla="val 7171"/>
            </a:avLst>
          </a:prstGeom>
          <a:solidFill>
            <a:schemeClr val="bg1"/>
          </a:solidFill>
          <a:ln w="9525">
            <a:noFill/>
            <a:round/>
            <a:headEnd/>
            <a:tailEnd/>
          </a:ln>
          <a:effectLst/>
        </p:spPr>
        <p:txBody>
          <a:bodyPr wrap="none" anchor="ctr"/>
          <a:lstStyle/>
          <a:p>
            <a:pPr>
              <a:defRPr/>
            </a:pPr>
            <a:endParaRPr lang="ja-JP" altLang="en-US"/>
          </a:p>
        </p:txBody>
      </p:sp>
      <p:pic>
        <p:nvPicPr>
          <p:cNvPr id="1033" name="Picture 9" descr="連合ロゴ"/>
          <p:cNvPicPr>
            <a:picLocks noChangeAspect="1" noChangeArrowheads="1"/>
          </p:cNvPicPr>
          <p:nvPr userDrawn="1"/>
        </p:nvPicPr>
        <p:blipFill>
          <a:blip r:embed="rId15" cstate="print"/>
          <a:srcRect/>
          <a:stretch>
            <a:fillRect/>
          </a:stretch>
        </p:blipFill>
        <p:spPr bwMode="auto">
          <a:xfrm>
            <a:off x="7956552" y="404817"/>
            <a:ext cx="863600"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advTm="70000"/>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61A07-9448-4912-897D-687BFD456B6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32"/>
          <p:cNvSpPr>
            <a:spLocks noGrp="1"/>
          </p:cNvSpPr>
          <p:nvPr>
            <p:ph type="subTitle" idx="1"/>
          </p:nvPr>
        </p:nvSpPr>
        <p:spPr>
          <a:xfrm>
            <a:off x="1042988" y="4941168"/>
            <a:ext cx="7058025" cy="1296144"/>
          </a:xfrm>
        </p:spPr>
        <p:txBody>
          <a:bodyPr anchor="ctr"/>
          <a:lstStyle/>
          <a:p>
            <a:pPr>
              <a:defRPr/>
            </a:pPr>
            <a:r>
              <a:rPr lang="en-US" altLang="ja-JP" sz="2400" dirty="0" smtClean="0">
                <a:latin typeface="+mj-ea"/>
                <a:ea typeface="+mj-ea"/>
              </a:rPr>
              <a:t>2014</a:t>
            </a:r>
            <a:r>
              <a:rPr lang="ja-JP" altLang="en-US" sz="2400" dirty="0" smtClean="0">
                <a:latin typeface="+mj-ea"/>
                <a:ea typeface="+mj-ea"/>
              </a:rPr>
              <a:t>年</a:t>
            </a:r>
            <a:r>
              <a:rPr lang="en-US" altLang="ja-JP" sz="2400" dirty="0" smtClean="0">
                <a:latin typeface="+mj-ea"/>
                <a:ea typeface="+mj-ea"/>
              </a:rPr>
              <a:t>10</a:t>
            </a:r>
            <a:r>
              <a:rPr lang="ja-JP" altLang="en-US" sz="2400" dirty="0" smtClean="0">
                <a:latin typeface="+mj-ea"/>
                <a:ea typeface="+mj-ea"/>
              </a:rPr>
              <a:t>月</a:t>
            </a:r>
            <a:r>
              <a:rPr lang="en-US" altLang="ja-JP" sz="2400" smtClean="0">
                <a:latin typeface="+mj-ea"/>
                <a:ea typeface="+mj-ea"/>
              </a:rPr>
              <a:t>21</a:t>
            </a:r>
            <a:r>
              <a:rPr lang="ja-JP" altLang="en-US" sz="2400" smtClean="0">
                <a:latin typeface="+mj-ea"/>
                <a:ea typeface="+mj-ea"/>
              </a:rPr>
              <a:t>日</a:t>
            </a:r>
            <a:endParaRPr lang="en-US" altLang="ja-JP" sz="2400" dirty="0" smtClean="0">
              <a:latin typeface="+mj-ea"/>
              <a:ea typeface="+mj-ea"/>
            </a:endParaRPr>
          </a:p>
          <a:p>
            <a:pPr>
              <a:defRPr/>
            </a:pPr>
            <a:r>
              <a:rPr lang="ja-JP" altLang="en-US" sz="2400" dirty="0" smtClean="0">
                <a:latin typeface="+mj-ea"/>
                <a:ea typeface="+mj-ea"/>
              </a:rPr>
              <a:t>日本労働組合総連合会</a:t>
            </a:r>
            <a:endParaRPr lang="en-US" altLang="ja-JP" sz="2400" dirty="0" smtClean="0">
              <a:latin typeface="+mj-ea"/>
              <a:ea typeface="+mj-ea"/>
            </a:endParaRPr>
          </a:p>
          <a:p>
            <a:pPr>
              <a:defRPr/>
            </a:pPr>
            <a:r>
              <a:rPr lang="ja-JP" altLang="en-US" sz="2400" dirty="0" smtClean="0">
                <a:latin typeface="+mj-ea"/>
                <a:ea typeface="+mj-ea"/>
              </a:rPr>
              <a:t>総合労働局</a:t>
            </a:r>
            <a:endParaRPr lang="en-US" altLang="ja-JP" sz="2400" dirty="0" smtClean="0">
              <a:latin typeface="+mj-ea"/>
              <a:ea typeface="+mj-ea"/>
            </a:endParaRPr>
          </a:p>
        </p:txBody>
      </p:sp>
      <p:sp>
        <p:nvSpPr>
          <p:cNvPr id="26" name="角丸四角形 25"/>
          <p:cNvSpPr/>
          <p:nvPr/>
        </p:nvSpPr>
        <p:spPr>
          <a:xfrm>
            <a:off x="395536" y="1628800"/>
            <a:ext cx="8288337" cy="201622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spcBef>
                <a:spcPts val="1200"/>
              </a:spcBef>
              <a:defRPr/>
            </a:pPr>
            <a:r>
              <a:rPr lang="ja-JP" altLang="en-US" sz="3000" dirty="0" smtClean="0"/>
              <a:t>過労死等の撲滅に向けて</a:t>
            </a:r>
            <a:endParaRPr lang="en-US" altLang="ja-JP" sz="3000" dirty="0" smtClean="0"/>
          </a:p>
        </p:txBody>
      </p:sp>
      <p:pic>
        <p:nvPicPr>
          <p:cNvPr id="4" name="Picture 5"/>
          <p:cNvPicPr>
            <a:picLocks noChangeAspect="1" noChangeArrowheads="1"/>
          </p:cNvPicPr>
          <p:nvPr/>
        </p:nvPicPr>
        <p:blipFill>
          <a:blip r:embed="rId3" cstate="print"/>
          <a:srcRect/>
          <a:stretch>
            <a:fillRect/>
          </a:stretch>
        </p:blipFill>
        <p:spPr bwMode="auto">
          <a:xfrm>
            <a:off x="1619672" y="4941168"/>
            <a:ext cx="993775" cy="141763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588224" y="4941168"/>
            <a:ext cx="993775" cy="1417638"/>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lstStyle/>
          <a:p>
            <a:pPr>
              <a:defRPr/>
            </a:pPr>
            <a:fld id="{66205D4B-A52E-4A53-B578-654325D53D6A}" type="slidenum">
              <a:rPr lang="en-US" altLang="ja-JP" smtClean="0"/>
              <a:pPr>
                <a:defRPr/>
              </a:pPr>
              <a:t>1</a:t>
            </a:fld>
            <a:endParaRPr lang="en-US" altLang="ja-JP" dirty="0"/>
          </a:p>
        </p:txBody>
      </p:sp>
    </p:spTree>
  </p:cSld>
  <p:clrMapOvr>
    <a:masterClrMapping/>
  </p:clrMapOvr>
  <p:transition advClick="0" advTm="7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5536" y="4149080"/>
            <a:ext cx="8424936" cy="2448271"/>
          </a:xfrm>
          <a:prstGeom prst="roundRect">
            <a:avLst/>
          </a:prstGeom>
          <a:solidFill>
            <a:srgbClr val="F5C3BB">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a:t>
            </a:r>
            <a:r>
              <a:rPr kumimoji="1" lang="ja-JP" altLang="en-US" b="1" dirty="0" smtClean="0">
                <a:solidFill>
                  <a:schemeClr val="tx1"/>
                </a:solidFill>
              </a:rPr>
              <a:t>　</a:t>
            </a:r>
            <a:r>
              <a:rPr kumimoji="1" lang="ja-JP" altLang="en-US" b="1" u="sng" dirty="0" smtClean="0">
                <a:solidFill>
                  <a:schemeClr val="tx1"/>
                </a:solidFill>
              </a:rPr>
              <a:t>「ホワイトカラー・エグゼンプション」の導入</a:t>
            </a:r>
            <a:r>
              <a:rPr lang="ja-JP" altLang="en-US" b="1" u="sng" dirty="0" smtClean="0">
                <a:solidFill>
                  <a:schemeClr val="tx1"/>
                </a:solidFill>
              </a:rPr>
              <a:t>は許さない</a:t>
            </a:r>
            <a:r>
              <a:rPr kumimoji="1" lang="ja-JP" altLang="en-US" b="1" u="sng" dirty="0" smtClean="0">
                <a:solidFill>
                  <a:schemeClr val="tx1"/>
                </a:solidFill>
              </a:rPr>
              <a:t>！</a:t>
            </a:r>
            <a:endParaRPr kumimoji="1" lang="en-US" altLang="ja-JP" b="1" u="sng" dirty="0" smtClean="0">
              <a:solidFill>
                <a:schemeClr val="tx1"/>
              </a:solidFill>
            </a:endParaRPr>
          </a:p>
          <a:p>
            <a:r>
              <a:rPr lang="ja-JP" altLang="en-US" dirty="0" smtClean="0">
                <a:solidFill>
                  <a:schemeClr val="tx1"/>
                </a:solidFill>
              </a:rPr>
              <a:t>　　　（∵　導入されると、残業代がゼロになるばかりでなく、労働時間が管理され</a:t>
            </a:r>
            <a:endParaRPr lang="en-US" altLang="ja-JP" dirty="0" smtClean="0">
              <a:solidFill>
                <a:schemeClr val="tx1"/>
              </a:solidFill>
            </a:endParaRPr>
          </a:p>
          <a:p>
            <a:r>
              <a:rPr kumimoji="1" lang="ja-JP" altLang="en-US" dirty="0" smtClean="0">
                <a:solidFill>
                  <a:schemeClr val="tx1"/>
                </a:solidFill>
              </a:rPr>
              <a:t>　　　　　　 にくくなり、長時間労働が今まで以上に増えてしまいます。）</a:t>
            </a:r>
            <a:endParaRPr kumimoji="1" lang="en-US" altLang="ja-JP" dirty="0" smtClean="0">
              <a:solidFill>
                <a:schemeClr val="tx1"/>
              </a:solidFill>
            </a:endParaRPr>
          </a:p>
          <a:p>
            <a:endParaRPr lang="en-US" altLang="ja-JP" sz="900" dirty="0" smtClean="0">
              <a:solidFill>
                <a:schemeClr val="tx1"/>
              </a:solidFill>
            </a:endParaRPr>
          </a:p>
          <a:p>
            <a:r>
              <a:rPr kumimoji="1" lang="ja-JP" altLang="en-US" dirty="0" smtClean="0">
                <a:solidFill>
                  <a:schemeClr val="tx1"/>
                </a:solidFill>
              </a:rPr>
              <a:t>○　</a:t>
            </a:r>
            <a:r>
              <a:rPr kumimoji="1" lang="ja-JP" altLang="en-US" b="1" u="sng" dirty="0" smtClean="0">
                <a:solidFill>
                  <a:schemeClr val="tx1"/>
                </a:solidFill>
              </a:rPr>
              <a:t>過重労働防止にむけた労働時間ルールの見直しこそ、</a:t>
            </a:r>
            <a:r>
              <a:rPr lang="ja-JP" altLang="en-US" b="1" u="sng" dirty="0" smtClean="0">
                <a:solidFill>
                  <a:schemeClr val="tx1"/>
                </a:solidFill>
              </a:rPr>
              <a:t>必要です</a:t>
            </a:r>
            <a:r>
              <a:rPr kumimoji="1" lang="ja-JP" altLang="en-US" b="1" u="sng" dirty="0" smtClean="0">
                <a:solidFill>
                  <a:schemeClr val="tx1"/>
                </a:solidFill>
              </a:rPr>
              <a:t>！</a:t>
            </a:r>
            <a:endParaRPr kumimoji="1" lang="en-US" altLang="ja-JP" b="1" u="sng" dirty="0" smtClean="0">
              <a:solidFill>
                <a:schemeClr val="tx1"/>
              </a:solidFill>
            </a:endParaRPr>
          </a:p>
          <a:p>
            <a:r>
              <a:rPr lang="ja-JP" altLang="en-US" dirty="0" smtClean="0">
                <a:solidFill>
                  <a:schemeClr val="tx1"/>
                </a:solidFill>
              </a:rPr>
              <a:t>　　　①　終業から次の始業までに、１１時間の休息時間を確保</a:t>
            </a:r>
            <a:endParaRPr lang="en-US" altLang="ja-JP" dirty="0" smtClean="0">
              <a:solidFill>
                <a:schemeClr val="tx1"/>
              </a:solidFill>
            </a:endParaRPr>
          </a:p>
          <a:p>
            <a:r>
              <a:rPr kumimoji="1" lang="ja-JP" altLang="en-US" dirty="0" smtClean="0">
                <a:solidFill>
                  <a:schemeClr val="tx1"/>
                </a:solidFill>
              </a:rPr>
              <a:t>　　　②　現在、</a:t>
            </a:r>
            <a:r>
              <a:rPr lang="ja-JP" altLang="en-US" dirty="0" smtClean="0">
                <a:solidFill>
                  <a:schemeClr val="tx1"/>
                </a:solidFill>
              </a:rPr>
              <a:t>時間外協定で</a:t>
            </a:r>
            <a:r>
              <a:rPr kumimoji="1" lang="ja-JP" altLang="en-US" dirty="0" smtClean="0">
                <a:solidFill>
                  <a:schemeClr val="tx1"/>
                </a:solidFill>
              </a:rPr>
              <a:t>無制限（青天井）</a:t>
            </a:r>
            <a:r>
              <a:rPr lang="ja-JP" altLang="en-US" dirty="0" smtClean="0">
                <a:solidFill>
                  <a:schemeClr val="tx1"/>
                </a:solidFill>
              </a:rPr>
              <a:t>となっている</a:t>
            </a:r>
            <a:r>
              <a:rPr kumimoji="1" lang="ja-JP" altLang="en-US" dirty="0" smtClean="0">
                <a:solidFill>
                  <a:schemeClr val="tx1"/>
                </a:solidFill>
              </a:rPr>
              <a:t>時間外労働に歯止め</a:t>
            </a:r>
            <a:endParaRPr kumimoji="1" lang="en-US" altLang="ja-JP" dirty="0" smtClean="0">
              <a:solidFill>
                <a:schemeClr val="tx1"/>
              </a:solidFill>
            </a:endParaRPr>
          </a:p>
          <a:p>
            <a:r>
              <a:rPr lang="ja-JP" altLang="en-US" dirty="0" smtClean="0">
                <a:solidFill>
                  <a:schemeClr val="tx1"/>
                </a:solidFill>
              </a:rPr>
              <a:t>　　　③　裁量労働制の見直しは、適正な労働時間管理と過重労働</a:t>
            </a:r>
            <a:r>
              <a:rPr kumimoji="1" lang="ja-JP" altLang="en-US" dirty="0" smtClean="0">
                <a:solidFill>
                  <a:schemeClr val="tx1"/>
                </a:solidFill>
              </a:rPr>
              <a:t>防止が前提</a:t>
            </a:r>
            <a:endParaRPr lang="en-US" altLang="ja-JP" b="1" dirty="0" smtClean="0">
              <a:solidFill>
                <a:schemeClr val="tx1"/>
              </a:solidFill>
            </a:endParaRPr>
          </a:p>
        </p:txBody>
      </p:sp>
      <p:sp>
        <p:nvSpPr>
          <p:cNvPr id="9" name="角丸四角形 8"/>
          <p:cNvSpPr/>
          <p:nvPr/>
        </p:nvSpPr>
        <p:spPr>
          <a:xfrm>
            <a:off x="395536" y="1412776"/>
            <a:ext cx="8424936" cy="23042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endParaRPr>
          </a:p>
          <a:p>
            <a:r>
              <a:rPr kumimoji="1" lang="ja-JP" altLang="en-US" sz="1600" dirty="0" smtClean="0">
                <a:solidFill>
                  <a:schemeClr val="tx1"/>
                </a:solidFill>
              </a:rPr>
              <a:t>○</a:t>
            </a:r>
            <a:r>
              <a:rPr lang="ja-JP" altLang="en-US" sz="1600" b="1" dirty="0" smtClean="0">
                <a:solidFill>
                  <a:schemeClr val="tx1"/>
                </a:solidFill>
              </a:rPr>
              <a:t>長時間労働・過重労働が解消されていない中で、政府は、一層の長時間労働を生み出しかねない ルール見直しを行おうとしています！ </a:t>
            </a:r>
            <a:endParaRPr lang="en-US" altLang="ja-JP" sz="1600" b="1" dirty="0" smtClean="0">
              <a:solidFill>
                <a:schemeClr val="tx1"/>
              </a:solidFill>
            </a:endParaRPr>
          </a:p>
          <a:p>
            <a:endParaRPr lang="en-US" altLang="ja-JP" sz="1200" dirty="0" smtClean="0">
              <a:solidFill>
                <a:schemeClr val="tx1"/>
              </a:solidFill>
            </a:endParaRPr>
          </a:p>
          <a:p>
            <a:r>
              <a:rPr lang="ja-JP" altLang="en-US" sz="1200" dirty="0" smtClean="0">
                <a:solidFill>
                  <a:schemeClr val="tx1"/>
                </a:solidFill>
              </a:rPr>
              <a:t>　</a:t>
            </a:r>
            <a:r>
              <a:rPr lang="ja-JP" altLang="en-US" sz="1400" dirty="0" smtClean="0">
                <a:solidFill>
                  <a:schemeClr val="tx1"/>
                </a:solidFill>
              </a:rPr>
              <a:t>「日本再興戦略　改訂</a:t>
            </a:r>
            <a:r>
              <a:rPr lang="en-US" altLang="ja-JP" sz="1400" dirty="0" smtClean="0">
                <a:solidFill>
                  <a:schemeClr val="tx1"/>
                </a:solidFill>
              </a:rPr>
              <a:t>2014</a:t>
            </a:r>
            <a:r>
              <a:rPr lang="ja-JP" altLang="en-US" sz="1400" dirty="0" smtClean="0">
                <a:solidFill>
                  <a:schemeClr val="tx1"/>
                </a:solidFill>
              </a:rPr>
              <a:t>」（</a:t>
            </a:r>
            <a:r>
              <a:rPr lang="en-US" altLang="ja-JP" sz="1400" dirty="0" smtClean="0">
                <a:solidFill>
                  <a:schemeClr val="tx1"/>
                </a:solidFill>
              </a:rPr>
              <a:t>2014</a:t>
            </a:r>
            <a:r>
              <a:rPr lang="ja-JP" altLang="en-US" sz="1400" dirty="0" smtClean="0">
                <a:solidFill>
                  <a:schemeClr val="tx1"/>
                </a:solidFill>
              </a:rPr>
              <a:t>年</a:t>
            </a:r>
            <a:r>
              <a:rPr lang="en-US" altLang="ja-JP" sz="1400" dirty="0" smtClean="0">
                <a:solidFill>
                  <a:schemeClr val="tx1"/>
                </a:solidFill>
              </a:rPr>
              <a:t>6</a:t>
            </a:r>
            <a:r>
              <a:rPr lang="ja-JP" altLang="en-US" sz="1400" dirty="0" smtClean="0">
                <a:solidFill>
                  <a:schemeClr val="tx1"/>
                </a:solidFill>
              </a:rPr>
              <a:t>月</a:t>
            </a:r>
            <a:r>
              <a:rPr lang="en-US" altLang="ja-JP" sz="1400" dirty="0" smtClean="0">
                <a:solidFill>
                  <a:schemeClr val="tx1"/>
                </a:solidFill>
              </a:rPr>
              <a:t>24</a:t>
            </a:r>
            <a:r>
              <a:rPr lang="ja-JP" altLang="en-US" sz="1400" dirty="0" smtClean="0">
                <a:solidFill>
                  <a:schemeClr val="tx1"/>
                </a:solidFill>
              </a:rPr>
              <a:t>日閣議決定）の中で以下の４点を検討すべき論点として提起</a:t>
            </a:r>
            <a:endParaRPr lang="en-US" altLang="ja-JP" sz="1600" b="1" dirty="0" smtClean="0">
              <a:solidFill>
                <a:schemeClr val="tx1"/>
              </a:solidFill>
            </a:endParaRPr>
          </a:p>
          <a:p>
            <a:endParaRPr lang="en-US" altLang="ja-JP" sz="1600" b="1" dirty="0" smtClean="0">
              <a:solidFill>
                <a:schemeClr val="tx1"/>
              </a:solidFill>
            </a:endParaRPr>
          </a:p>
          <a:p>
            <a:endParaRPr lang="en-US" altLang="ja-JP" sz="1600" b="1" dirty="0" smtClean="0">
              <a:solidFill>
                <a:schemeClr val="tx1"/>
              </a:solidFill>
            </a:endParaRPr>
          </a:p>
          <a:p>
            <a:endParaRPr lang="en-US" altLang="ja-JP" sz="1600" b="1" dirty="0" smtClean="0">
              <a:solidFill>
                <a:schemeClr val="tx1"/>
              </a:solidFill>
            </a:endParaRPr>
          </a:p>
          <a:p>
            <a:endParaRPr lang="en-US" altLang="ja-JP" sz="1600" b="1" dirty="0" smtClean="0">
              <a:solidFill>
                <a:schemeClr val="tx1"/>
              </a:solidFill>
            </a:endParaRPr>
          </a:p>
          <a:p>
            <a:endParaRPr lang="en-US" altLang="ja-JP" sz="2000" b="1" dirty="0" smtClean="0">
              <a:solidFill>
                <a:schemeClr val="tx1"/>
              </a:solidFill>
            </a:endParaRPr>
          </a:p>
        </p:txBody>
      </p:sp>
      <p:pic>
        <p:nvPicPr>
          <p:cNvPr id="7170" name="Picture 3"/>
          <p:cNvPicPr>
            <a:picLocks noChangeAspect="1" noChangeArrowheads="1"/>
          </p:cNvPicPr>
          <p:nvPr/>
        </p:nvPicPr>
        <p:blipFill>
          <a:blip r:embed="rId2"/>
          <a:srcRect/>
          <a:stretch>
            <a:fillRect/>
          </a:stretch>
        </p:blipFill>
        <p:spPr bwMode="auto">
          <a:xfrm>
            <a:off x="467544" y="836712"/>
            <a:ext cx="8229600" cy="165100"/>
          </a:xfrm>
          <a:prstGeom prst="rect">
            <a:avLst/>
          </a:prstGeom>
          <a:noFill/>
          <a:ln w="9525">
            <a:noFill/>
            <a:miter lim="800000"/>
            <a:headEnd/>
            <a:tailEnd/>
          </a:ln>
        </p:spPr>
      </p:pic>
      <p:sp>
        <p:nvSpPr>
          <p:cNvPr id="8" name="タイトル 3"/>
          <p:cNvSpPr txBox="1">
            <a:spLocks/>
          </p:cNvSpPr>
          <p:nvPr/>
        </p:nvSpPr>
        <p:spPr>
          <a:xfrm>
            <a:off x="457200" y="444775"/>
            <a:ext cx="8229600" cy="504825"/>
          </a:xfrm>
          <a:prstGeom prst="rect">
            <a:avLst/>
          </a:prstGeom>
        </p:spPr>
        <p:txBody>
          <a:bodyPr/>
          <a:lstStyle/>
          <a:p>
            <a:pPr>
              <a:defRPr/>
            </a:pPr>
            <a:r>
              <a:rPr lang="ja-JP" altLang="en-US" sz="2000" kern="0" dirty="0" smtClean="0">
                <a:solidFill>
                  <a:schemeClr val="tx2"/>
                </a:solidFill>
                <a:latin typeface="+mj-lt"/>
                <a:ea typeface="+mj-ea"/>
                <a:cs typeface="+mj-cs"/>
              </a:rPr>
              <a:t>政府は労働時間ルールを緩和しようとしています！</a:t>
            </a:r>
            <a:endParaRPr lang="en-US" altLang="ja-JP" sz="2000" kern="0" dirty="0">
              <a:solidFill>
                <a:schemeClr val="tx2"/>
              </a:solidFill>
              <a:latin typeface="+mj-lt"/>
              <a:ea typeface="+mj-ea"/>
              <a:cs typeface="+mj-cs"/>
            </a:endParaRPr>
          </a:p>
        </p:txBody>
      </p:sp>
      <p:sp>
        <p:nvSpPr>
          <p:cNvPr id="6" name="角丸四角形 6"/>
          <p:cNvSpPr>
            <a:spLocks noChangeArrowheads="1"/>
          </p:cNvSpPr>
          <p:nvPr/>
        </p:nvSpPr>
        <p:spPr bwMode="auto">
          <a:xfrm>
            <a:off x="611560" y="1124744"/>
            <a:ext cx="1800200" cy="360040"/>
          </a:xfrm>
          <a:prstGeom prst="roundRect">
            <a:avLst>
              <a:gd name="adj" fmla="val 6023"/>
            </a:avLst>
          </a:prstGeom>
          <a:solidFill>
            <a:srgbClr val="0070C0"/>
          </a:solidFill>
          <a:ln w="19050" cmpd="thickThin" algn="ctr">
            <a:solidFill>
              <a:schemeClr val="tx1"/>
            </a:solidFill>
            <a:round/>
            <a:headEnd/>
            <a:tailEnd/>
          </a:ln>
        </p:spPr>
        <p:txBody>
          <a:bodyPr lIns="91429" tIns="45714" rIns="91429" bIns="45714" anchor="ctr"/>
          <a:lstStyle/>
          <a:p>
            <a:pPr algn="ctr"/>
            <a:r>
              <a:rPr lang="ja-JP" altLang="en-US" sz="1600" b="1" dirty="0" smtClean="0">
                <a:solidFill>
                  <a:schemeClr val="bg1"/>
                </a:solidFill>
              </a:rPr>
              <a:t>　政府の動き</a:t>
            </a:r>
            <a:endParaRPr lang="en-US" altLang="ja-JP" sz="1600" b="1" dirty="0">
              <a:solidFill>
                <a:schemeClr val="bg1"/>
              </a:solidFill>
            </a:endParaRPr>
          </a:p>
        </p:txBody>
      </p:sp>
      <p:sp>
        <p:nvSpPr>
          <p:cNvPr id="7" name="角丸四角形 6"/>
          <p:cNvSpPr>
            <a:spLocks noChangeArrowheads="1"/>
          </p:cNvSpPr>
          <p:nvPr/>
        </p:nvSpPr>
        <p:spPr bwMode="auto">
          <a:xfrm>
            <a:off x="683568" y="3861048"/>
            <a:ext cx="1800200" cy="360040"/>
          </a:xfrm>
          <a:prstGeom prst="roundRect">
            <a:avLst>
              <a:gd name="adj" fmla="val 6023"/>
            </a:avLst>
          </a:prstGeom>
          <a:solidFill>
            <a:srgbClr val="FF0000"/>
          </a:solidFill>
          <a:ln w="19050" cmpd="thickThin" algn="ctr">
            <a:solidFill>
              <a:schemeClr val="tx1"/>
            </a:solidFill>
            <a:round/>
            <a:headEnd/>
            <a:tailEnd/>
          </a:ln>
        </p:spPr>
        <p:txBody>
          <a:bodyPr lIns="91429" tIns="45714" rIns="91429" bIns="45714" anchor="ctr"/>
          <a:lstStyle/>
          <a:p>
            <a:pPr algn="ctr"/>
            <a:r>
              <a:rPr lang="ja-JP" altLang="en-US" sz="1600" b="1" dirty="0" smtClean="0">
                <a:solidFill>
                  <a:schemeClr val="bg1"/>
                </a:solidFill>
              </a:rPr>
              <a:t>　連合の考え方</a:t>
            </a:r>
            <a:endParaRPr lang="en-US" altLang="ja-JP" sz="1600" b="1" dirty="0">
              <a:solidFill>
                <a:schemeClr val="bg1"/>
              </a:solidFill>
            </a:endParaRPr>
          </a:p>
        </p:txBody>
      </p:sp>
      <p:sp>
        <p:nvSpPr>
          <p:cNvPr id="13" name="スライド番号プレースホルダ 12"/>
          <p:cNvSpPr>
            <a:spLocks noGrp="1"/>
          </p:cNvSpPr>
          <p:nvPr>
            <p:ph type="sldNum" sz="quarter" idx="12"/>
          </p:nvPr>
        </p:nvSpPr>
        <p:spPr/>
        <p:txBody>
          <a:bodyPr/>
          <a:lstStyle/>
          <a:p>
            <a:pPr>
              <a:defRPr/>
            </a:pPr>
            <a:fld id="{AD212BED-7B6B-4B2B-8C57-812BD652112D}" type="slidenum">
              <a:rPr lang="en-US" altLang="ja-JP" smtClean="0"/>
              <a:pPr>
                <a:defRPr/>
              </a:pPr>
              <a:t>10</a:t>
            </a:fld>
            <a:endParaRPr lang="en-US" altLang="ja-JP" dirty="0"/>
          </a:p>
        </p:txBody>
      </p:sp>
      <p:sp>
        <p:nvSpPr>
          <p:cNvPr id="10" name="角丸四角形 9"/>
          <p:cNvSpPr/>
          <p:nvPr/>
        </p:nvSpPr>
        <p:spPr>
          <a:xfrm>
            <a:off x="683568" y="2636912"/>
            <a:ext cx="345638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rPr>
              <a:t>（１）　働き過ぎ防止のための取り組み強化</a:t>
            </a:r>
          </a:p>
        </p:txBody>
      </p:sp>
      <p:sp>
        <p:nvSpPr>
          <p:cNvPr id="14" name="角丸四角形 13"/>
          <p:cNvSpPr/>
          <p:nvPr/>
        </p:nvSpPr>
        <p:spPr>
          <a:xfrm>
            <a:off x="4283968" y="2636912"/>
            <a:ext cx="417646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rPr>
              <a:t>（２）　時間ではなく成果で評価される制度への改革</a:t>
            </a:r>
            <a:endParaRPr lang="en-US" altLang="ja-JP" sz="1400" b="1" dirty="0" smtClean="0">
              <a:solidFill>
                <a:schemeClr val="tx1"/>
              </a:solidFill>
            </a:endParaRPr>
          </a:p>
          <a:p>
            <a:pPr>
              <a:defRPr/>
            </a:pPr>
            <a:r>
              <a:rPr lang="ja-JP" altLang="en-US" sz="1400" b="1" dirty="0" smtClean="0">
                <a:solidFill>
                  <a:schemeClr val="tx1"/>
                </a:solidFill>
              </a:rPr>
              <a:t>　　</a:t>
            </a:r>
            <a:r>
              <a:rPr lang="ja-JP" altLang="en-US" sz="1200" b="1" dirty="0" smtClean="0">
                <a:solidFill>
                  <a:schemeClr val="tx1"/>
                </a:solidFill>
              </a:rPr>
              <a:t>　　（　いわゆる「</a:t>
            </a:r>
            <a:r>
              <a:rPr lang="ja-JP" altLang="en-US" sz="1200" b="1" dirty="0" smtClean="0">
                <a:solidFill>
                  <a:srgbClr val="FF0000"/>
                </a:solidFill>
              </a:rPr>
              <a:t>ホワイトカラー・エグゼンプション</a:t>
            </a:r>
            <a:r>
              <a:rPr lang="ja-JP" altLang="en-US" sz="1200" b="1" dirty="0" smtClean="0">
                <a:solidFill>
                  <a:schemeClr val="tx1"/>
                </a:solidFill>
              </a:rPr>
              <a:t>」　）</a:t>
            </a:r>
            <a:endParaRPr lang="ja-JP" altLang="en-US" sz="1600" b="1" dirty="0" smtClean="0">
              <a:solidFill>
                <a:schemeClr val="tx1"/>
              </a:solidFill>
            </a:endParaRPr>
          </a:p>
        </p:txBody>
      </p:sp>
      <p:sp>
        <p:nvSpPr>
          <p:cNvPr id="15" name="角丸四角形 14"/>
          <p:cNvSpPr/>
          <p:nvPr/>
        </p:nvSpPr>
        <p:spPr>
          <a:xfrm>
            <a:off x="683568" y="3140968"/>
            <a:ext cx="345638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rPr>
              <a:t>（３）　裁量労働制の新たな枠組みの構築</a:t>
            </a:r>
          </a:p>
        </p:txBody>
      </p:sp>
      <p:sp>
        <p:nvSpPr>
          <p:cNvPr id="16" name="角丸四角形 15"/>
          <p:cNvSpPr/>
          <p:nvPr/>
        </p:nvSpPr>
        <p:spPr>
          <a:xfrm>
            <a:off x="4283968" y="3140968"/>
            <a:ext cx="4176464"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smtClean="0">
                <a:solidFill>
                  <a:schemeClr val="tx1"/>
                </a:solidFill>
              </a:rPr>
              <a:t>（４）　フレックスタイム制の見直し</a:t>
            </a:r>
            <a:endParaRPr lang="en-US" altLang="ja-JP" sz="1400" b="1" dirty="0" smtClean="0">
              <a:solidFill>
                <a:schemeClr val="tx1"/>
              </a:solidFill>
            </a:endParaRPr>
          </a:p>
        </p:txBody>
      </p:sp>
      <p:pic>
        <p:nvPicPr>
          <p:cNvPr id="4099" name="Picture 3"/>
          <p:cNvPicPr>
            <a:picLocks noChangeAspect="1" noChangeArrowheads="1"/>
          </p:cNvPicPr>
          <p:nvPr/>
        </p:nvPicPr>
        <p:blipFill>
          <a:blip r:embed="rId3" cstate="print"/>
          <a:srcRect/>
          <a:stretch>
            <a:fillRect/>
          </a:stretch>
        </p:blipFill>
        <p:spPr bwMode="auto">
          <a:xfrm>
            <a:off x="6516216" y="260648"/>
            <a:ext cx="1080120" cy="796171"/>
          </a:xfrm>
          <a:prstGeom prst="rect">
            <a:avLst/>
          </a:prstGeom>
          <a:noFill/>
          <a:ln w="9525">
            <a:noFill/>
            <a:miter lim="800000"/>
            <a:headEnd/>
            <a:tailEnd/>
          </a:ln>
        </p:spPr>
      </p:pic>
    </p:spTree>
  </p:cSld>
  <p:clrMapOvr>
    <a:masterClrMapping/>
  </p:clrMapOvr>
  <p:transition advClick="0" advTm="7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323528" y="1052736"/>
            <a:ext cx="8496944" cy="547260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rPr>
              <a:t>【</a:t>
            </a:r>
            <a:r>
              <a:rPr lang="ja-JP" altLang="en-US" sz="1600" b="1" u="sng" dirty="0" smtClean="0">
                <a:solidFill>
                  <a:schemeClr val="tx1"/>
                </a:solidFill>
              </a:rPr>
              <a:t>過労死：働き過ぎによる死亡</a:t>
            </a:r>
            <a:r>
              <a:rPr lang="en-US" altLang="ja-JP" sz="1600" dirty="0" smtClean="0">
                <a:solidFill>
                  <a:schemeClr val="tx1"/>
                </a:solidFill>
              </a:rPr>
              <a:t>】</a:t>
            </a:r>
          </a:p>
          <a:p>
            <a:endParaRPr lang="en-US" altLang="ja-JP" sz="1600" dirty="0" smtClean="0">
              <a:solidFill>
                <a:schemeClr val="tx1"/>
              </a:solidFill>
            </a:endParaRPr>
          </a:p>
          <a:p>
            <a:pPr marL="176213" indent="-176213"/>
            <a:r>
              <a:rPr lang="ja-JP" altLang="en-US" sz="1600" dirty="0" smtClean="0">
                <a:solidFill>
                  <a:schemeClr val="tx1"/>
                </a:solidFill>
              </a:rPr>
              <a:t>○１９８０年代に「過労死」が社会問題化してからすでに３０年近く経過していますが、依然として過労で命を落とす労働者の数は高止まりしたままで、 「</a:t>
            </a:r>
            <a:r>
              <a:rPr lang="en-US" altLang="ja-JP" sz="1600" dirty="0" smtClean="0">
                <a:solidFill>
                  <a:schemeClr val="tx1"/>
                </a:solidFill>
              </a:rPr>
              <a:t>KAROUSHI</a:t>
            </a:r>
            <a:r>
              <a:rPr lang="ja-JP" altLang="en-US" sz="1600" dirty="0" smtClean="0">
                <a:solidFill>
                  <a:schemeClr val="tx1"/>
                </a:solidFill>
              </a:rPr>
              <a:t>」という言葉は英語の辞書や他言語の辞書に掲載されるほど世界的に定着してしまっています。</a:t>
            </a:r>
            <a:endParaRPr lang="en-US" altLang="ja-JP" sz="1600" dirty="0" smtClean="0">
              <a:solidFill>
                <a:schemeClr val="tx1"/>
              </a:solidFill>
            </a:endParaRPr>
          </a:p>
          <a:p>
            <a:endParaRPr lang="en-US" altLang="ja-JP" sz="1600" dirty="0" smtClean="0">
              <a:solidFill>
                <a:schemeClr val="tx1"/>
              </a:solidFill>
            </a:endParaRPr>
          </a:p>
          <a:p>
            <a:pPr marL="176213" indent="-176213"/>
            <a:r>
              <a:rPr lang="ja-JP" altLang="en-US" sz="1600" dirty="0" smtClean="0">
                <a:solidFill>
                  <a:schemeClr val="tx1"/>
                </a:solidFill>
              </a:rPr>
              <a:t>○労災補償の支給決定件数の推移を見ると、</a:t>
            </a:r>
            <a:r>
              <a:rPr lang="ja-JP" altLang="en-US" sz="1600" b="1" dirty="0" smtClean="0">
                <a:solidFill>
                  <a:srgbClr val="FF0000"/>
                </a:solidFill>
              </a:rPr>
              <a:t>脳・心臓疾患による死亡（＝過労死）は４年連続で増加</a:t>
            </a:r>
            <a:r>
              <a:rPr lang="ja-JP" altLang="en-US" sz="1600" dirty="0" smtClean="0">
                <a:solidFill>
                  <a:schemeClr val="tx1"/>
                </a:solidFill>
              </a:rPr>
              <a:t>、精神障害による自殺は横ばいとなっており、</a:t>
            </a:r>
            <a:r>
              <a:rPr lang="ja-JP" altLang="en-US" sz="1600" b="1" dirty="0" smtClean="0">
                <a:solidFill>
                  <a:srgbClr val="FF0000"/>
                </a:solidFill>
              </a:rPr>
              <a:t>過労による心身の健康被害は深刻な状況</a:t>
            </a:r>
            <a:r>
              <a:rPr lang="ja-JP" altLang="en-US" sz="1600" dirty="0" smtClean="0">
                <a:solidFill>
                  <a:schemeClr val="tx1"/>
                </a:solidFill>
              </a:rPr>
              <a:t>となっています。</a:t>
            </a:r>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 </a:t>
            </a:r>
          </a:p>
          <a:p>
            <a:endParaRPr kumimoji="1" lang="ja-JP" altLang="en-US" sz="1600" dirty="0">
              <a:solidFill>
                <a:schemeClr val="tx1"/>
              </a:solidFill>
            </a:endParaRPr>
          </a:p>
        </p:txBody>
      </p:sp>
      <p:pic>
        <p:nvPicPr>
          <p:cNvPr id="4099" name="Picture 3"/>
          <p:cNvPicPr>
            <a:picLocks noChangeAspect="1" noChangeArrowheads="1"/>
          </p:cNvPicPr>
          <p:nvPr/>
        </p:nvPicPr>
        <p:blipFill>
          <a:blip r:embed="rId3"/>
          <a:srcRect/>
          <a:stretch>
            <a:fillRect/>
          </a:stretch>
        </p:blipFill>
        <p:spPr bwMode="auto">
          <a:xfrm>
            <a:off x="395536" y="764704"/>
            <a:ext cx="7596554" cy="165100"/>
          </a:xfrm>
          <a:prstGeom prst="rect">
            <a:avLst/>
          </a:prstGeom>
          <a:noFill/>
          <a:ln w="9525">
            <a:noFill/>
            <a:miter lim="800000"/>
            <a:headEnd/>
            <a:tailEnd/>
          </a:ln>
        </p:spPr>
      </p:pic>
      <p:sp>
        <p:nvSpPr>
          <p:cNvPr id="6" name="タイトル 3"/>
          <p:cNvSpPr txBox="1">
            <a:spLocks/>
          </p:cNvSpPr>
          <p:nvPr/>
        </p:nvSpPr>
        <p:spPr>
          <a:xfrm>
            <a:off x="395536" y="404664"/>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過労死とは？</a:t>
            </a:r>
            <a:endParaRPr lang="en-US" altLang="ja-JP" sz="2000" kern="0" dirty="0">
              <a:solidFill>
                <a:schemeClr val="tx2"/>
              </a:solidFill>
              <a:ea typeface="ＭＳ Ｐゴシック" pitchFamily="50" charset="-128"/>
            </a:endParaRPr>
          </a:p>
        </p:txBody>
      </p:sp>
      <p:sp>
        <p:nvSpPr>
          <p:cNvPr id="16" name="スライド番号プレースホルダ 15"/>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2</a:t>
            </a:fld>
            <a:endParaRPr lang="en-US" altLang="ja-JP" dirty="0"/>
          </a:p>
        </p:txBody>
      </p:sp>
      <p:sp>
        <p:nvSpPr>
          <p:cNvPr id="14" name="正方形/長方形 13"/>
          <p:cNvSpPr/>
          <p:nvPr/>
        </p:nvSpPr>
        <p:spPr>
          <a:xfrm>
            <a:off x="395536" y="3501008"/>
            <a:ext cx="2274982" cy="307777"/>
          </a:xfrm>
          <a:prstGeom prst="rect">
            <a:avLst/>
          </a:prstGeom>
        </p:spPr>
        <p:txBody>
          <a:bodyPr wrap="none">
            <a:spAutoFit/>
          </a:bodyPr>
          <a:lstStyle/>
          <a:p>
            <a:r>
              <a:rPr lang="en-US" altLang="ja-JP" sz="1200" dirty="0" smtClean="0">
                <a:latin typeface="+mn-ea"/>
                <a:ea typeface="+mn-ea"/>
              </a:rPr>
              <a:t>〈</a:t>
            </a:r>
            <a:r>
              <a:rPr lang="ja-JP" altLang="en-US" sz="1200" dirty="0" smtClean="0">
                <a:latin typeface="+mn-ea"/>
                <a:ea typeface="+mn-ea"/>
              </a:rPr>
              <a:t>脳・心臓疾患の労災補償状況</a:t>
            </a:r>
            <a:r>
              <a:rPr lang="en-US" altLang="ja-JP" sz="1400" dirty="0" smtClean="0">
                <a:latin typeface="+mn-ea"/>
                <a:ea typeface="+mn-ea"/>
              </a:rPr>
              <a:t>〉</a:t>
            </a:r>
            <a:endParaRPr lang="ja-JP" altLang="en-US" sz="1400" dirty="0">
              <a:latin typeface="+mn-ea"/>
              <a:ea typeface="+mn-ea"/>
            </a:endParaRPr>
          </a:p>
        </p:txBody>
      </p:sp>
      <p:sp>
        <p:nvSpPr>
          <p:cNvPr id="17" name="正方形/長方形 16"/>
          <p:cNvSpPr/>
          <p:nvPr/>
        </p:nvSpPr>
        <p:spPr>
          <a:xfrm>
            <a:off x="4499992" y="3501008"/>
            <a:ext cx="2031325" cy="276999"/>
          </a:xfrm>
          <a:prstGeom prst="rect">
            <a:avLst/>
          </a:prstGeom>
        </p:spPr>
        <p:txBody>
          <a:bodyPr wrap="none">
            <a:spAutoFit/>
          </a:bodyPr>
          <a:lstStyle/>
          <a:p>
            <a:r>
              <a:rPr lang="en-US" altLang="ja-JP" sz="1200" dirty="0" smtClean="0"/>
              <a:t>〈</a:t>
            </a:r>
            <a:r>
              <a:rPr lang="ja-JP" altLang="en-US" sz="1200" dirty="0" smtClean="0"/>
              <a:t>精神障害の労災補償状況</a:t>
            </a:r>
            <a:r>
              <a:rPr lang="en-US" altLang="ja-JP" sz="1200" dirty="0" smtClean="0"/>
              <a:t>〉</a:t>
            </a:r>
            <a:endParaRPr lang="ja-JP" altLang="en-US" sz="1200" dirty="0"/>
          </a:p>
        </p:txBody>
      </p:sp>
      <p:sp>
        <p:nvSpPr>
          <p:cNvPr id="21" name="正方形/長方形 20"/>
          <p:cNvSpPr/>
          <p:nvPr/>
        </p:nvSpPr>
        <p:spPr>
          <a:xfrm>
            <a:off x="4067944" y="6165304"/>
            <a:ext cx="4752528" cy="276999"/>
          </a:xfrm>
          <a:prstGeom prst="rect">
            <a:avLst/>
          </a:prstGeom>
          <a:ln w="3175">
            <a:noFill/>
          </a:ln>
        </p:spPr>
        <p:txBody>
          <a:bodyPr wrap="square">
            <a:spAutoFit/>
          </a:bodyPr>
          <a:lstStyle/>
          <a:p>
            <a:r>
              <a:rPr lang="ja-JP" altLang="en-US" sz="1200" dirty="0" smtClean="0"/>
              <a:t>出所：平成</a:t>
            </a:r>
            <a:r>
              <a:rPr lang="en-US" altLang="ja-JP" sz="1200" dirty="0" smtClean="0"/>
              <a:t>25</a:t>
            </a:r>
            <a:r>
              <a:rPr lang="ja-JP" altLang="en-US" sz="1200" dirty="0" smtClean="0"/>
              <a:t>年度「脳・心臓疾患と精神障害の労災補償状況」（厚労省）</a:t>
            </a:r>
            <a:endParaRPr lang="ja-JP" altLang="en-US" sz="1200" dirty="0"/>
          </a:p>
        </p:txBody>
      </p:sp>
      <p:pic>
        <p:nvPicPr>
          <p:cNvPr id="2050" name="Picture 2"/>
          <p:cNvPicPr>
            <a:picLocks noChangeAspect="1" noChangeArrowheads="1"/>
          </p:cNvPicPr>
          <p:nvPr/>
        </p:nvPicPr>
        <p:blipFill>
          <a:blip r:embed="rId4" cstate="print"/>
          <a:srcRect/>
          <a:stretch>
            <a:fillRect/>
          </a:stretch>
        </p:blipFill>
        <p:spPr bwMode="auto">
          <a:xfrm>
            <a:off x="395537" y="3789040"/>
            <a:ext cx="4032448" cy="223224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99992" y="3789040"/>
            <a:ext cx="4212231" cy="2304256"/>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732240" y="332656"/>
            <a:ext cx="720080" cy="651031"/>
          </a:xfrm>
          <a:prstGeom prst="rect">
            <a:avLst/>
          </a:prstGeom>
          <a:noFill/>
          <a:ln w="9525">
            <a:noFill/>
            <a:miter lim="800000"/>
            <a:headEnd/>
            <a:tailEnd/>
          </a:ln>
        </p:spPr>
      </p:pic>
      <p:sp>
        <p:nvSpPr>
          <p:cNvPr id="18" name="正方形/長方形 17"/>
          <p:cNvSpPr/>
          <p:nvPr/>
        </p:nvSpPr>
        <p:spPr>
          <a:xfrm>
            <a:off x="1187624" y="5589240"/>
            <a:ext cx="324036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292080" y="5589240"/>
            <a:ext cx="338437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693563406"/>
      </p:ext>
    </p:extLst>
  </p:cSld>
  <p:clrMapOvr>
    <a:masterClrMapping/>
  </p:clrMapOvr>
  <p:transition advClick="0" advTm="7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467544" y="692696"/>
            <a:ext cx="7596554" cy="165100"/>
          </a:xfrm>
          <a:prstGeom prst="rect">
            <a:avLst/>
          </a:prstGeom>
          <a:noFill/>
          <a:ln w="9525">
            <a:noFill/>
            <a:miter lim="800000"/>
            <a:headEnd/>
            <a:tailEnd/>
          </a:ln>
        </p:spPr>
      </p:pic>
      <p:sp>
        <p:nvSpPr>
          <p:cNvPr id="6" name="タイトル 3"/>
          <p:cNvSpPr txBox="1">
            <a:spLocks/>
          </p:cNvSpPr>
          <p:nvPr/>
        </p:nvSpPr>
        <p:spPr>
          <a:xfrm>
            <a:off x="395536" y="33265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労働時間は高水準で推移しています！</a:t>
            </a:r>
            <a:endParaRPr lang="en-US" altLang="ja-JP" sz="2000" kern="0" dirty="0">
              <a:solidFill>
                <a:schemeClr val="tx2"/>
              </a:solidFill>
              <a:ea typeface="ＭＳ Ｐゴシック" pitchFamily="50" charset="-128"/>
            </a:endParaRPr>
          </a:p>
        </p:txBody>
      </p:sp>
      <p:sp>
        <p:nvSpPr>
          <p:cNvPr id="4101" name="角丸四角形 6"/>
          <p:cNvSpPr>
            <a:spLocks noChangeArrowheads="1"/>
          </p:cNvSpPr>
          <p:nvPr/>
        </p:nvSpPr>
        <p:spPr bwMode="auto">
          <a:xfrm>
            <a:off x="467544" y="980728"/>
            <a:ext cx="8064896" cy="936104"/>
          </a:xfrm>
          <a:prstGeom prst="roundRect">
            <a:avLst>
              <a:gd name="adj" fmla="val 8639"/>
            </a:avLst>
          </a:prstGeom>
          <a:solidFill>
            <a:schemeClr val="bg1"/>
          </a:solidFill>
          <a:ln w="38100" cmpd="thinThick" algn="ctr">
            <a:solidFill>
              <a:srgbClr val="0070C0"/>
            </a:solidFill>
            <a:round/>
            <a:headEnd/>
            <a:tailEnd/>
          </a:ln>
        </p:spPr>
        <p:txBody>
          <a:bodyPr lIns="91429" tIns="45714" rIns="91429" bIns="45714" anchor="ctr"/>
          <a:lstStyle/>
          <a:p>
            <a:r>
              <a:rPr lang="ja-JP" altLang="en-US" sz="1600" dirty="0" smtClean="0"/>
              <a:t>○パートタイム労働者の比率が高まったことで年間の労働時間数は減少傾向に</a:t>
            </a:r>
            <a:endParaRPr lang="en-US" altLang="ja-JP" sz="1600" dirty="0" smtClean="0"/>
          </a:p>
          <a:p>
            <a:pPr marL="176213"/>
            <a:r>
              <a:rPr lang="ja-JP" altLang="en-US" sz="1600" dirty="0" smtClean="0"/>
              <a:t>ありますが、</a:t>
            </a:r>
            <a:r>
              <a:rPr lang="ja-JP" altLang="en-US" sz="1600" u="sng" dirty="0" smtClean="0"/>
              <a:t>一般労働者についてはここ２０年ほぼ横ばいで、２０００時間超の</a:t>
            </a:r>
            <a:endParaRPr lang="en-US" altLang="ja-JP" sz="1600" u="sng" dirty="0" smtClean="0"/>
          </a:p>
          <a:p>
            <a:pPr marL="176213"/>
            <a:r>
              <a:rPr lang="ja-JP" altLang="en-US" sz="1600" u="sng" dirty="0" smtClean="0"/>
              <a:t>高水準で推移しています。</a:t>
            </a:r>
            <a:endParaRPr lang="en-US" altLang="ja-JP" sz="1600" u="sng" dirty="0" smtClean="0"/>
          </a:p>
        </p:txBody>
      </p:sp>
      <p:sp>
        <p:nvSpPr>
          <p:cNvPr id="16" name="スライド番号プレースホルダ 15"/>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3</a:t>
            </a:fld>
            <a:endParaRPr lang="en-US" altLang="ja-JP" dirty="0"/>
          </a:p>
        </p:txBody>
      </p:sp>
      <p:pic>
        <p:nvPicPr>
          <p:cNvPr id="2050" name="Picture 2"/>
          <p:cNvPicPr>
            <a:picLocks noChangeAspect="1" noChangeArrowheads="1"/>
          </p:cNvPicPr>
          <p:nvPr/>
        </p:nvPicPr>
        <p:blipFill>
          <a:blip r:embed="rId4" cstate="print"/>
          <a:srcRect/>
          <a:stretch>
            <a:fillRect/>
          </a:stretch>
        </p:blipFill>
        <p:spPr bwMode="auto">
          <a:xfrm>
            <a:off x="7596336" y="1124744"/>
            <a:ext cx="704296" cy="57766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23528" y="2060848"/>
            <a:ext cx="8603985" cy="4392488"/>
          </a:xfrm>
          <a:prstGeom prst="rect">
            <a:avLst/>
          </a:prstGeom>
          <a:noFill/>
          <a:ln w="9525">
            <a:noFill/>
            <a:miter lim="800000"/>
            <a:headEnd/>
            <a:tailEnd/>
          </a:ln>
        </p:spPr>
      </p:pic>
    </p:spTree>
    <p:extLst>
      <p:ext uri="{BB962C8B-B14F-4D97-AF65-F5344CB8AC3E}">
        <p14:creationId xmlns="" xmlns:p14="http://schemas.microsoft.com/office/powerpoint/2010/main" val="1693563406"/>
      </p:ext>
    </p:extLst>
  </p:cSld>
  <p:clrMapOvr>
    <a:masterClrMapping/>
  </p:clrMapOvr>
  <p:transition advClick="0" advTm="7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p:cNvPicPr>
            <a:picLocks noChangeAspect="1" noChangeArrowheads="1"/>
          </p:cNvPicPr>
          <p:nvPr/>
        </p:nvPicPr>
        <p:blipFill>
          <a:blip r:embed="rId3"/>
          <a:srcRect/>
          <a:stretch>
            <a:fillRect/>
          </a:stretch>
        </p:blipFill>
        <p:spPr bwMode="auto">
          <a:xfrm>
            <a:off x="395536" y="692696"/>
            <a:ext cx="7596554" cy="165100"/>
          </a:xfrm>
          <a:prstGeom prst="rect">
            <a:avLst/>
          </a:prstGeom>
          <a:noFill/>
          <a:ln w="9525">
            <a:noFill/>
            <a:miter lim="800000"/>
            <a:headEnd/>
            <a:tailEnd/>
          </a:ln>
        </p:spPr>
      </p:pic>
      <p:sp>
        <p:nvSpPr>
          <p:cNvPr id="6" name="タイトル 3"/>
          <p:cNvSpPr txBox="1">
            <a:spLocks/>
          </p:cNvSpPr>
          <p:nvPr/>
        </p:nvSpPr>
        <p:spPr>
          <a:xfrm>
            <a:off x="395536" y="33265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過労死等の防止に向けた法整備が進みました！</a:t>
            </a:r>
            <a:endParaRPr lang="en-US" altLang="ja-JP" sz="2000" kern="0" dirty="0">
              <a:solidFill>
                <a:schemeClr val="tx2"/>
              </a:solidFill>
              <a:ea typeface="ＭＳ Ｐゴシック" pitchFamily="50" charset="-128"/>
            </a:endParaRPr>
          </a:p>
        </p:txBody>
      </p:sp>
      <p:sp>
        <p:nvSpPr>
          <p:cNvPr id="10" name="スライド番号プレースホルダ 9"/>
          <p:cNvSpPr>
            <a:spLocks noGrp="1"/>
          </p:cNvSpPr>
          <p:nvPr>
            <p:ph type="sldNum" sz="quarter" idx="12"/>
          </p:nvPr>
        </p:nvSpPr>
        <p:spPr>
          <a:xfrm>
            <a:off x="6876256" y="6381750"/>
            <a:ext cx="2133600" cy="476250"/>
          </a:xfrm>
        </p:spPr>
        <p:txBody>
          <a:bodyPr/>
          <a:lstStyle/>
          <a:p>
            <a:pPr>
              <a:defRPr/>
            </a:pPr>
            <a:fld id="{AD212BED-7B6B-4B2B-8C57-812BD652112D}" type="slidenum">
              <a:rPr lang="en-US" altLang="ja-JP" smtClean="0"/>
              <a:pPr>
                <a:defRPr/>
              </a:pPr>
              <a:t>4</a:t>
            </a:fld>
            <a:endParaRPr lang="en-US" altLang="ja-JP" dirty="0"/>
          </a:p>
        </p:txBody>
      </p:sp>
      <p:sp>
        <p:nvSpPr>
          <p:cNvPr id="9" name="角丸四角形 8"/>
          <p:cNvSpPr/>
          <p:nvPr/>
        </p:nvSpPr>
        <p:spPr>
          <a:xfrm>
            <a:off x="323528" y="980728"/>
            <a:ext cx="8496944"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u="sng" dirty="0" smtClean="0">
                <a:solidFill>
                  <a:schemeClr val="tx1"/>
                </a:solidFill>
              </a:rPr>
              <a:t>2014</a:t>
            </a:r>
            <a:r>
              <a:rPr kumimoji="1" lang="ja-JP" altLang="en-US" b="1" u="sng" dirty="0" smtClean="0">
                <a:solidFill>
                  <a:schemeClr val="tx1"/>
                </a:solidFill>
              </a:rPr>
              <a:t>年</a:t>
            </a:r>
            <a:r>
              <a:rPr kumimoji="1" lang="en-US" altLang="ja-JP" b="1" u="sng" dirty="0" smtClean="0">
                <a:solidFill>
                  <a:schemeClr val="tx1"/>
                </a:solidFill>
              </a:rPr>
              <a:t>6</a:t>
            </a:r>
            <a:r>
              <a:rPr kumimoji="1" lang="ja-JP" altLang="en-US" b="1" u="sng" dirty="0" smtClean="0">
                <a:solidFill>
                  <a:schemeClr val="tx1"/>
                </a:solidFill>
              </a:rPr>
              <a:t>月</a:t>
            </a:r>
            <a:r>
              <a:rPr kumimoji="1" lang="en-US" altLang="ja-JP" b="1" u="sng" dirty="0" smtClean="0">
                <a:solidFill>
                  <a:schemeClr val="tx1"/>
                </a:solidFill>
              </a:rPr>
              <a:t>20</a:t>
            </a:r>
            <a:r>
              <a:rPr kumimoji="1" lang="ja-JP" altLang="en-US" b="1" u="sng" dirty="0" smtClean="0">
                <a:solidFill>
                  <a:schemeClr val="tx1"/>
                </a:solidFill>
              </a:rPr>
              <a:t>日に</a:t>
            </a:r>
            <a:r>
              <a:rPr kumimoji="1" lang="ja-JP" altLang="en-US" b="1" u="sng" dirty="0" smtClean="0">
                <a:solidFill>
                  <a:srgbClr val="FF0000"/>
                </a:solidFill>
              </a:rPr>
              <a:t>「過労死等防止対策推進法」</a:t>
            </a:r>
            <a:r>
              <a:rPr kumimoji="1" lang="ja-JP" altLang="en-US" b="1" u="sng" dirty="0" smtClean="0">
                <a:solidFill>
                  <a:schemeClr val="tx1"/>
                </a:solidFill>
              </a:rPr>
              <a:t>が成立し、</a:t>
            </a:r>
            <a:r>
              <a:rPr kumimoji="1" lang="en-US" altLang="ja-JP" b="1" u="sng" dirty="0" smtClean="0">
                <a:solidFill>
                  <a:schemeClr val="tx1"/>
                </a:solidFill>
              </a:rPr>
              <a:t>11</a:t>
            </a:r>
            <a:r>
              <a:rPr kumimoji="1" lang="ja-JP" altLang="en-US" b="1" u="sng" dirty="0" smtClean="0">
                <a:solidFill>
                  <a:schemeClr val="tx1"/>
                </a:solidFill>
              </a:rPr>
              <a:t>月</a:t>
            </a:r>
            <a:r>
              <a:rPr kumimoji="1" lang="en-US" altLang="ja-JP" b="1" u="sng" dirty="0" smtClean="0">
                <a:solidFill>
                  <a:schemeClr val="tx1"/>
                </a:solidFill>
              </a:rPr>
              <a:t>1</a:t>
            </a:r>
            <a:r>
              <a:rPr kumimoji="1" lang="ja-JP" altLang="en-US" b="1" u="sng" dirty="0" smtClean="0">
                <a:solidFill>
                  <a:schemeClr val="tx1"/>
                </a:solidFill>
              </a:rPr>
              <a:t>日施行となりました</a:t>
            </a:r>
            <a:r>
              <a:rPr lang="ja-JP" altLang="en-US" b="1" u="sng" dirty="0" smtClean="0">
                <a:solidFill>
                  <a:schemeClr val="tx1"/>
                </a:solidFill>
              </a:rPr>
              <a:t>！</a:t>
            </a:r>
            <a:endParaRPr kumimoji="1" lang="ja-JP" altLang="en-US" b="1" u="sng" dirty="0">
              <a:solidFill>
                <a:schemeClr val="tx1"/>
              </a:solidFill>
            </a:endParaRPr>
          </a:p>
        </p:txBody>
      </p:sp>
      <p:sp>
        <p:nvSpPr>
          <p:cNvPr id="12" name="正方形/長方形 11"/>
          <p:cNvSpPr/>
          <p:nvPr/>
        </p:nvSpPr>
        <p:spPr>
          <a:xfrm>
            <a:off x="323528" y="1916832"/>
            <a:ext cx="8496944" cy="4248472"/>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endParaRPr>
          </a:p>
          <a:p>
            <a:r>
              <a:rPr lang="ja-JP" altLang="en-US" sz="1400" b="1" dirty="0" smtClean="0">
                <a:solidFill>
                  <a:schemeClr val="tx1"/>
                </a:solidFill>
              </a:rPr>
              <a:t>◆</a:t>
            </a:r>
            <a:r>
              <a:rPr kumimoji="1" lang="ja-JP" altLang="en-US" sz="1400" b="1" dirty="0" smtClean="0">
                <a:solidFill>
                  <a:schemeClr val="tx1"/>
                </a:solidFill>
              </a:rPr>
              <a:t>死亡に至らない疾患も対象（第２条）</a:t>
            </a:r>
            <a:endParaRPr kumimoji="1" lang="en-US" altLang="ja-JP" sz="1400" b="1" dirty="0" smtClean="0">
              <a:solidFill>
                <a:schemeClr val="tx1"/>
              </a:solidFill>
            </a:endParaRPr>
          </a:p>
          <a:p>
            <a:r>
              <a:rPr lang="ja-JP" altLang="en-US" sz="1200" dirty="0" smtClean="0">
                <a:solidFill>
                  <a:schemeClr val="tx1"/>
                </a:solidFill>
              </a:rPr>
              <a:t>法律名に入った「過労死等」の定義には、過重な業務を原因とする脳・心臓疾患による死亡や精神障害による自殺のほか、死亡に至らない脳・心臓疾患や精神障害についても対象としています。</a:t>
            </a:r>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400" b="1" dirty="0" smtClean="0">
              <a:solidFill>
                <a:schemeClr val="tx1"/>
              </a:solidFill>
            </a:endParaRPr>
          </a:p>
          <a:p>
            <a:r>
              <a:rPr lang="ja-JP" altLang="en-US" sz="1400" b="1" dirty="0" smtClean="0">
                <a:solidFill>
                  <a:schemeClr val="tx1"/>
                </a:solidFill>
              </a:rPr>
              <a:t>◆対策を「国の責務」として位置付け（第４条）</a:t>
            </a:r>
            <a:endParaRPr lang="en-US" altLang="ja-JP" sz="1400" b="1" dirty="0" smtClean="0">
              <a:solidFill>
                <a:schemeClr val="tx1"/>
              </a:solidFill>
            </a:endParaRPr>
          </a:p>
          <a:p>
            <a:r>
              <a:rPr lang="ja-JP" altLang="en-US" sz="1200" dirty="0" smtClean="0">
                <a:solidFill>
                  <a:schemeClr val="tx1"/>
                </a:solidFill>
              </a:rPr>
              <a:t>過労死等の防止のための以下の対策を「国の責務」と位置付け、さらに地方公共団体、事業主、国民に対しても努力義務として過労死等防止への理解と協力を求めています。</a:t>
            </a:r>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lang="en-US" altLang="ja-JP" sz="1200" dirty="0" smtClean="0">
              <a:solidFill>
                <a:schemeClr val="tx1"/>
              </a:solidFill>
            </a:endParaRPr>
          </a:p>
          <a:p>
            <a:endParaRPr kumimoji="1" lang="en-US" altLang="ja-JP" sz="1200" dirty="0" smtClean="0">
              <a:solidFill>
                <a:schemeClr val="tx1"/>
              </a:solidFill>
            </a:endParaRPr>
          </a:p>
          <a:p>
            <a:endParaRPr lang="en-US" altLang="ja-JP" sz="1400" b="1" dirty="0" smtClean="0">
              <a:solidFill>
                <a:schemeClr val="tx1"/>
              </a:solidFill>
            </a:endParaRPr>
          </a:p>
          <a:p>
            <a:r>
              <a:rPr lang="ja-JP" altLang="en-US" sz="1400" b="1" dirty="0" smtClean="0">
                <a:solidFill>
                  <a:schemeClr val="tx1"/>
                </a:solidFill>
              </a:rPr>
              <a:t>◆過労死等防止対策推進協議会の設置（第４章）</a:t>
            </a:r>
            <a:endParaRPr lang="en-US" altLang="ja-JP" sz="1400" b="1" dirty="0" smtClean="0">
              <a:solidFill>
                <a:schemeClr val="tx1"/>
              </a:solidFill>
            </a:endParaRPr>
          </a:p>
          <a:p>
            <a:r>
              <a:rPr kumimoji="1" lang="ja-JP" altLang="en-US" sz="1200" dirty="0" smtClean="0">
                <a:solidFill>
                  <a:schemeClr val="tx1"/>
                </a:solidFill>
              </a:rPr>
              <a:t>今後政府が作成する大綱に対して意見を述べる機関として、政・労・使および過労死遺族の</a:t>
            </a:r>
            <a:r>
              <a:rPr kumimoji="1" lang="en-US" altLang="ja-JP" sz="1200" dirty="0" smtClean="0">
                <a:solidFill>
                  <a:schemeClr val="tx1"/>
                </a:solidFill>
              </a:rPr>
              <a:t>4</a:t>
            </a:r>
            <a:r>
              <a:rPr kumimoji="1" lang="ja-JP" altLang="en-US" sz="1200" dirty="0" smtClean="0">
                <a:solidFill>
                  <a:schemeClr val="tx1"/>
                </a:solidFill>
              </a:rPr>
              <a:t>者構成で「過労死等防止対策推進協議会」を設置することとされました。とくに、過労死等の当事者が協議会に入ることが明記されたことは意義深く、遺族の意見を取り入れることの重要性が認められました。</a:t>
            </a:r>
            <a:endParaRPr kumimoji="1" lang="en-US" altLang="ja-JP" sz="1200" dirty="0" smtClean="0">
              <a:solidFill>
                <a:schemeClr val="tx1"/>
              </a:solidFill>
            </a:endParaRPr>
          </a:p>
          <a:p>
            <a:endParaRPr lang="en-US" altLang="ja-JP" sz="1200" dirty="0" smtClean="0">
              <a:solidFill>
                <a:schemeClr val="tx1"/>
              </a:solidFill>
            </a:endParaRPr>
          </a:p>
          <a:p>
            <a:r>
              <a:rPr kumimoji="1" lang="en-US" altLang="ja-JP" sz="1400" dirty="0" smtClean="0">
                <a:solidFill>
                  <a:schemeClr val="tx1"/>
                </a:solidFill>
              </a:rPr>
              <a:t>※</a:t>
            </a:r>
            <a:r>
              <a:rPr lang="ja-JP" altLang="en-US" sz="1400" dirty="0" smtClean="0">
                <a:solidFill>
                  <a:schemeClr val="tx1"/>
                </a:solidFill>
              </a:rPr>
              <a:t>このほか、勤労感謝の日がある</a:t>
            </a:r>
            <a:r>
              <a:rPr kumimoji="1" lang="en-US" altLang="ja-JP" sz="1400" dirty="0" smtClean="0">
                <a:solidFill>
                  <a:schemeClr val="tx1"/>
                </a:solidFill>
              </a:rPr>
              <a:t>11</a:t>
            </a:r>
            <a:r>
              <a:rPr kumimoji="1" lang="ja-JP" altLang="en-US" sz="1400" dirty="0" smtClean="0">
                <a:solidFill>
                  <a:schemeClr val="tx1"/>
                </a:solidFill>
              </a:rPr>
              <a:t>月を「過労死等防止啓発月間」と定めました（第</a:t>
            </a:r>
            <a:r>
              <a:rPr lang="ja-JP" altLang="en-US" sz="1400" dirty="0" smtClean="0">
                <a:solidFill>
                  <a:schemeClr val="tx1"/>
                </a:solidFill>
              </a:rPr>
              <a:t>５</a:t>
            </a:r>
            <a:r>
              <a:rPr kumimoji="1" lang="ja-JP" altLang="en-US" sz="1400" dirty="0" smtClean="0">
                <a:solidFill>
                  <a:schemeClr val="tx1"/>
                </a:solidFill>
              </a:rPr>
              <a:t>条）。</a:t>
            </a:r>
            <a:endParaRPr lang="en-US" altLang="ja-JP" sz="1400" dirty="0" smtClean="0">
              <a:solidFill>
                <a:schemeClr val="tx1"/>
              </a:solidFill>
            </a:endParaRPr>
          </a:p>
        </p:txBody>
      </p:sp>
      <p:sp>
        <p:nvSpPr>
          <p:cNvPr id="17" name="正方形/長方形 16"/>
          <p:cNvSpPr/>
          <p:nvPr/>
        </p:nvSpPr>
        <p:spPr>
          <a:xfrm>
            <a:off x="395536" y="1772816"/>
            <a:ext cx="3096344" cy="2880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accent3"/>
                </a:solidFill>
              </a:rPr>
              <a:t>過労死等防止対策推進法のポイント</a:t>
            </a:r>
            <a:endParaRPr kumimoji="1" lang="ja-JP" altLang="en-US" sz="1400" b="1" dirty="0">
              <a:solidFill>
                <a:schemeClr val="accent3"/>
              </a:solidFill>
            </a:endParaRPr>
          </a:p>
        </p:txBody>
      </p:sp>
      <p:sp>
        <p:nvSpPr>
          <p:cNvPr id="18" name="正方形/長方形 17"/>
          <p:cNvSpPr/>
          <p:nvPr/>
        </p:nvSpPr>
        <p:spPr>
          <a:xfrm>
            <a:off x="467544" y="2780928"/>
            <a:ext cx="8208912" cy="50405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第２条（定義）</a:t>
            </a:r>
            <a:endParaRPr lang="en-US" altLang="ja-JP" sz="1050" dirty="0" smtClean="0">
              <a:solidFill>
                <a:schemeClr val="tx1"/>
              </a:solidFill>
            </a:endParaRPr>
          </a:p>
          <a:p>
            <a:r>
              <a:rPr lang="ja-JP" altLang="en-US" sz="1050" dirty="0" smtClean="0">
                <a:solidFill>
                  <a:schemeClr val="tx1"/>
                </a:solidFill>
              </a:rPr>
              <a:t>「過労死等」とは、業務における過剰な負荷による脳血管疾患若しくは心臓疾患を原因とする死亡若しくは業務における強い心理的負荷による精神障害を原因とする自殺による死亡又はこれらの脳血管疾患若しくは心臓疾患若しくは精神障害をいう。</a:t>
            </a:r>
          </a:p>
        </p:txBody>
      </p:sp>
      <p:sp>
        <p:nvSpPr>
          <p:cNvPr id="19" name="正方形/長方形 18"/>
          <p:cNvSpPr/>
          <p:nvPr/>
        </p:nvSpPr>
        <p:spPr>
          <a:xfrm>
            <a:off x="467544" y="4149080"/>
            <a:ext cx="5832648" cy="57606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国の責務</a:t>
            </a:r>
            <a:endParaRPr lang="en-US" altLang="ja-JP" sz="1100" dirty="0" smtClean="0">
              <a:solidFill>
                <a:schemeClr val="tx1"/>
              </a:solidFill>
            </a:endParaRPr>
          </a:p>
          <a:p>
            <a:r>
              <a:rPr lang="ja-JP" altLang="en-US" sz="1100" dirty="0" smtClean="0">
                <a:solidFill>
                  <a:schemeClr val="tx1"/>
                </a:solidFill>
              </a:rPr>
              <a:t>①過労死等の実態や効果的な防止に関する調査研究　　　　②教育活動等を通じた国民の啓発</a:t>
            </a:r>
            <a:endParaRPr lang="en-US" altLang="ja-JP" sz="1100" dirty="0" smtClean="0">
              <a:solidFill>
                <a:schemeClr val="tx1"/>
              </a:solidFill>
            </a:endParaRPr>
          </a:p>
          <a:p>
            <a:r>
              <a:rPr lang="ja-JP" altLang="en-US" sz="1100" dirty="0" smtClean="0">
                <a:solidFill>
                  <a:schemeClr val="tx1"/>
                </a:solidFill>
              </a:rPr>
              <a:t>③相談などに適切に対処しうる体制の整備　　　　　　　　　　　④民間団体の活動への支援</a:t>
            </a:r>
            <a:endParaRPr lang="en-US" altLang="ja-JP" sz="1100" dirty="0" smtClean="0">
              <a:solidFill>
                <a:schemeClr val="tx1"/>
              </a:solidFill>
            </a:endParaRPr>
          </a:p>
        </p:txBody>
      </p:sp>
      <p:pic>
        <p:nvPicPr>
          <p:cNvPr id="3074" name="Picture 2"/>
          <p:cNvPicPr>
            <a:picLocks noChangeAspect="1" noChangeArrowheads="1"/>
          </p:cNvPicPr>
          <p:nvPr/>
        </p:nvPicPr>
        <p:blipFill>
          <a:blip r:embed="rId4" cstate="print"/>
          <a:srcRect/>
          <a:stretch>
            <a:fillRect/>
          </a:stretch>
        </p:blipFill>
        <p:spPr bwMode="auto">
          <a:xfrm>
            <a:off x="7596336" y="3933056"/>
            <a:ext cx="792088" cy="1228902"/>
          </a:xfrm>
          <a:prstGeom prst="rect">
            <a:avLst/>
          </a:prstGeom>
          <a:noFill/>
          <a:ln w="9525">
            <a:noFill/>
            <a:miter lim="800000"/>
            <a:headEnd/>
            <a:tailEnd/>
          </a:ln>
        </p:spPr>
      </p:pic>
      <p:sp>
        <p:nvSpPr>
          <p:cNvPr id="11" name="正方形/長方形 10"/>
          <p:cNvSpPr/>
          <p:nvPr/>
        </p:nvSpPr>
        <p:spPr>
          <a:xfrm>
            <a:off x="323528" y="6211669"/>
            <a:ext cx="8424936" cy="523220"/>
          </a:xfrm>
          <a:prstGeom prst="rect">
            <a:avLst/>
          </a:prstGeom>
        </p:spPr>
        <p:txBody>
          <a:bodyPr wrap="square">
            <a:spAutoFit/>
          </a:bodyPr>
          <a:lstStyle/>
          <a:p>
            <a:r>
              <a:rPr lang="ja-JP" altLang="en-US" sz="1400" dirty="0" smtClean="0"/>
              <a:t>　　</a:t>
            </a:r>
            <a:r>
              <a:rPr lang="ja-JP" altLang="en-US" sz="1400" u="sng" dirty="0" smtClean="0"/>
              <a:t>連合も、本年</a:t>
            </a:r>
            <a:r>
              <a:rPr lang="en-US" altLang="ja-JP" sz="1400" u="sng" dirty="0" smtClean="0"/>
              <a:t>11</a:t>
            </a:r>
            <a:r>
              <a:rPr lang="ja-JP" altLang="en-US" sz="1400" u="sng" dirty="0" smtClean="0"/>
              <a:t>月を「</a:t>
            </a:r>
            <a:r>
              <a:rPr lang="ja-JP" altLang="en-US" sz="1400" b="1" u="sng" dirty="0" smtClean="0">
                <a:solidFill>
                  <a:srgbClr val="FF0000"/>
                </a:solidFill>
              </a:rPr>
              <a:t>連合　過労死等防止啓発特別行動月間</a:t>
            </a:r>
            <a:r>
              <a:rPr lang="ja-JP" altLang="en-US" sz="1400" u="sng" dirty="0" smtClean="0"/>
              <a:t>」と位置づけ、過労死等を出させない宣言の</a:t>
            </a:r>
          </a:p>
          <a:p>
            <a:r>
              <a:rPr lang="ja-JP" altLang="en-US" sz="1400" dirty="0" smtClean="0"/>
              <a:t>　　</a:t>
            </a:r>
            <a:r>
              <a:rPr lang="ja-JP" altLang="en-US" sz="1400" u="sng" dirty="0" smtClean="0"/>
              <a:t>採択などを行います。</a:t>
            </a:r>
            <a:endParaRPr lang="ja-JP" altLang="en-US" sz="1400" u="sng" dirty="0"/>
          </a:p>
        </p:txBody>
      </p:sp>
      <p:sp>
        <p:nvSpPr>
          <p:cNvPr id="13" name="右矢印 12"/>
          <p:cNvSpPr/>
          <p:nvPr/>
        </p:nvSpPr>
        <p:spPr>
          <a:xfrm>
            <a:off x="395536" y="6309320"/>
            <a:ext cx="216024"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024242689"/>
      </p:ext>
    </p:extLst>
  </p:cSld>
  <p:clrMapOvr>
    <a:masterClrMapping/>
  </p:clrMapOvr>
  <p:transition advClick="0" advTm="7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p:cNvPicPr>
            <a:picLocks noChangeAspect="1" noChangeArrowheads="1"/>
          </p:cNvPicPr>
          <p:nvPr/>
        </p:nvPicPr>
        <p:blipFill>
          <a:blip r:embed="rId3"/>
          <a:srcRect/>
          <a:stretch>
            <a:fillRect/>
          </a:stretch>
        </p:blipFill>
        <p:spPr bwMode="auto">
          <a:xfrm>
            <a:off x="395536" y="692696"/>
            <a:ext cx="7596554" cy="165100"/>
          </a:xfrm>
          <a:prstGeom prst="rect">
            <a:avLst/>
          </a:prstGeom>
          <a:noFill/>
          <a:ln w="9525">
            <a:noFill/>
            <a:miter lim="800000"/>
            <a:headEnd/>
            <a:tailEnd/>
          </a:ln>
        </p:spPr>
      </p:pic>
      <p:sp>
        <p:nvSpPr>
          <p:cNvPr id="6" name="タイトル 3"/>
          <p:cNvSpPr txBox="1">
            <a:spLocks/>
          </p:cNvSpPr>
          <p:nvPr/>
        </p:nvSpPr>
        <p:spPr>
          <a:xfrm>
            <a:off x="395536" y="332656"/>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過労死等の防止に向けた法整備が進みました！</a:t>
            </a:r>
            <a:endParaRPr lang="en-US" altLang="ja-JP" sz="2000" kern="0" dirty="0">
              <a:solidFill>
                <a:schemeClr val="tx2"/>
              </a:solidFill>
              <a:ea typeface="ＭＳ Ｐゴシック" pitchFamily="50" charset="-128"/>
            </a:endParaRPr>
          </a:p>
        </p:txBody>
      </p:sp>
      <p:sp>
        <p:nvSpPr>
          <p:cNvPr id="10" name="スライド番号プレースホルダ 9"/>
          <p:cNvSpPr>
            <a:spLocks noGrp="1"/>
          </p:cNvSpPr>
          <p:nvPr>
            <p:ph type="sldNum" sz="quarter" idx="12"/>
          </p:nvPr>
        </p:nvSpPr>
        <p:spPr>
          <a:xfrm>
            <a:off x="6876256" y="6381750"/>
            <a:ext cx="2133600" cy="476250"/>
          </a:xfrm>
        </p:spPr>
        <p:txBody>
          <a:bodyPr/>
          <a:lstStyle/>
          <a:p>
            <a:pPr>
              <a:defRPr/>
            </a:pPr>
            <a:fld id="{AD212BED-7B6B-4B2B-8C57-812BD652112D}" type="slidenum">
              <a:rPr lang="en-US" altLang="ja-JP" smtClean="0"/>
              <a:pPr>
                <a:defRPr/>
              </a:pPr>
              <a:t>5</a:t>
            </a:fld>
            <a:endParaRPr lang="en-US" altLang="ja-JP" dirty="0"/>
          </a:p>
        </p:txBody>
      </p:sp>
      <p:sp>
        <p:nvSpPr>
          <p:cNvPr id="16" name="角丸四角形吹き出し 15"/>
          <p:cNvSpPr/>
          <p:nvPr/>
        </p:nvSpPr>
        <p:spPr>
          <a:xfrm>
            <a:off x="755576" y="5013176"/>
            <a:ext cx="6696744" cy="1512168"/>
          </a:xfrm>
          <a:prstGeom prst="wedgeRoundRectCallout">
            <a:avLst>
              <a:gd name="adj1" fmla="val 52596"/>
              <a:gd name="adj2" fmla="val 2460"/>
              <a:gd name="adj3" fmla="val 16667"/>
            </a:avLst>
          </a:prstGeom>
          <a:solidFill>
            <a:srgbClr val="FFFFCC"/>
          </a:solidFill>
          <a:ln>
            <a:solidFill>
              <a:srgbClr val="E8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過労死等を撲滅するためには、行政（国・地方公共団体）や事業主の取り組みに加え、なにより</a:t>
            </a:r>
            <a:r>
              <a:rPr lang="ja-JP" altLang="en-US" sz="1600" b="1" dirty="0" smtClean="0">
                <a:solidFill>
                  <a:srgbClr val="FF0000"/>
                </a:solidFill>
              </a:rPr>
              <a:t>労働組合の役割</a:t>
            </a:r>
            <a:r>
              <a:rPr lang="ja-JP" altLang="en-US" sz="1600" dirty="0" smtClean="0">
                <a:solidFill>
                  <a:schemeClr val="tx1"/>
                </a:solidFill>
              </a:rPr>
              <a:t>がとても重要です！</a:t>
            </a:r>
            <a:endParaRPr lang="en-US" altLang="ja-JP" sz="1600"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自分たちの職場で絶対に過労死を出さないために、</a:t>
            </a:r>
            <a:r>
              <a:rPr lang="ja-JP" altLang="en-US" sz="1600" b="1" dirty="0" smtClean="0">
                <a:solidFill>
                  <a:schemeClr val="tx1"/>
                </a:solidFill>
              </a:rPr>
              <a:t>労働時間ルールを守り、過重労働対策に取り組みましょう！</a:t>
            </a:r>
            <a:endParaRPr lang="ja-JP" altLang="en-US" sz="1600" b="1" dirty="0">
              <a:solidFill>
                <a:schemeClr val="tx1"/>
              </a:solidFill>
            </a:endParaRPr>
          </a:p>
        </p:txBody>
      </p:sp>
      <p:pic>
        <p:nvPicPr>
          <p:cNvPr id="2050" name="Picture 2"/>
          <p:cNvPicPr>
            <a:picLocks noChangeAspect="1" noChangeArrowheads="1"/>
          </p:cNvPicPr>
          <p:nvPr/>
        </p:nvPicPr>
        <p:blipFill>
          <a:blip r:embed="rId4" cstate="print"/>
          <a:srcRect/>
          <a:stretch>
            <a:fillRect/>
          </a:stretch>
        </p:blipFill>
        <p:spPr bwMode="auto">
          <a:xfrm>
            <a:off x="7668344" y="4760869"/>
            <a:ext cx="1156717" cy="1730592"/>
          </a:xfrm>
          <a:prstGeom prst="rect">
            <a:avLst/>
          </a:prstGeom>
          <a:noFill/>
          <a:ln w="9525">
            <a:noFill/>
            <a:miter lim="800000"/>
            <a:headEnd/>
            <a:tailEnd/>
          </a:ln>
        </p:spPr>
      </p:pic>
      <p:grpSp>
        <p:nvGrpSpPr>
          <p:cNvPr id="40" name="グループ化 39"/>
          <p:cNvGrpSpPr/>
          <p:nvPr/>
        </p:nvGrpSpPr>
        <p:grpSpPr>
          <a:xfrm>
            <a:off x="611560" y="1052736"/>
            <a:ext cx="7344816" cy="3790002"/>
            <a:chOff x="611560" y="1052736"/>
            <a:chExt cx="7344816" cy="3790002"/>
          </a:xfrm>
        </p:grpSpPr>
        <p:sp>
          <p:nvSpPr>
            <p:cNvPr id="14" name="正方形/長方形 13"/>
            <p:cNvSpPr/>
            <p:nvPr/>
          </p:nvSpPr>
          <p:spPr>
            <a:xfrm>
              <a:off x="5220072" y="4581128"/>
              <a:ext cx="2304256" cy="261610"/>
            </a:xfrm>
            <a:prstGeom prst="rect">
              <a:avLst/>
            </a:prstGeom>
          </p:spPr>
          <p:txBody>
            <a:bodyPr wrap="square">
              <a:spAutoFit/>
            </a:bodyPr>
            <a:lstStyle/>
            <a:p>
              <a:r>
                <a:rPr lang="zh-TW" altLang="en-US" sz="1100" dirty="0" smtClean="0"/>
                <a:t>出所：厚労省資料</a:t>
              </a:r>
              <a:r>
                <a:rPr lang="ja-JP" altLang="en-US" sz="1100" dirty="0" smtClean="0"/>
                <a:t>をもとに連合作成</a:t>
              </a:r>
              <a:endParaRPr lang="ja-JP" altLang="en-US" sz="1100" dirty="0"/>
            </a:p>
          </p:txBody>
        </p:sp>
        <p:sp>
          <p:nvSpPr>
            <p:cNvPr id="15" name="正方形/長方形 14"/>
            <p:cNvSpPr/>
            <p:nvPr/>
          </p:nvSpPr>
          <p:spPr>
            <a:xfrm>
              <a:off x="611560" y="1052736"/>
              <a:ext cx="7344816" cy="3785652"/>
            </a:xfrm>
            <a:prstGeom prst="rect">
              <a:avLst/>
            </a:prstGeom>
            <a:ln>
              <a:solidFill>
                <a:schemeClr val="tx1"/>
              </a:solidFill>
              <a:prstDash val="dash"/>
            </a:ln>
          </p:spPr>
          <p:txBody>
            <a:bodyPr wrap="square">
              <a:spAutoFit/>
            </a:bodyPr>
            <a:lstStyle/>
            <a:p>
              <a:pPr algn="ctr"/>
              <a:r>
                <a:rPr lang="en-US" altLang="ja-JP" sz="1200" b="1" dirty="0" smtClean="0"/>
                <a:t>【</a:t>
              </a:r>
              <a:r>
                <a:rPr lang="ja-JP" altLang="en-US" sz="1200" b="1" dirty="0" smtClean="0"/>
                <a:t>過労死等防止対策推進法の概要</a:t>
              </a:r>
              <a:r>
                <a:rPr lang="en-US" altLang="ja-JP" sz="1200" b="1" dirty="0" smtClean="0"/>
                <a:t>】</a:t>
              </a:r>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a:p>
              <a:endParaRPr lang="en-US" altLang="ja-JP" sz="1200" b="1" dirty="0" smtClean="0"/>
            </a:p>
          </p:txBody>
        </p:sp>
        <p:grpSp>
          <p:nvGrpSpPr>
            <p:cNvPr id="19" name="グループ化 18"/>
            <p:cNvGrpSpPr/>
            <p:nvPr/>
          </p:nvGrpSpPr>
          <p:grpSpPr>
            <a:xfrm>
              <a:off x="827584" y="1412776"/>
              <a:ext cx="3240360" cy="1080120"/>
              <a:chOff x="1403648" y="1484784"/>
              <a:chExt cx="3169917" cy="1202432"/>
            </a:xfrm>
          </p:grpSpPr>
          <p:sp>
            <p:nvSpPr>
              <p:cNvPr id="17" name="正方形/長方形 16"/>
              <p:cNvSpPr/>
              <p:nvPr/>
            </p:nvSpPr>
            <p:spPr>
              <a:xfrm>
                <a:off x="1403648" y="1484784"/>
                <a:ext cx="151216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１．大綱の作成</a:t>
                </a:r>
                <a:endParaRPr kumimoji="1" lang="ja-JP" altLang="en-US" sz="1400" b="1" dirty="0">
                  <a:solidFill>
                    <a:schemeClr val="tx1"/>
                  </a:solidFill>
                </a:endParaRPr>
              </a:p>
            </p:txBody>
          </p:sp>
          <p:sp>
            <p:nvSpPr>
              <p:cNvPr id="18" name="正方形/長方形 17"/>
              <p:cNvSpPr/>
              <p:nvPr/>
            </p:nvSpPr>
            <p:spPr>
              <a:xfrm>
                <a:off x="1403648" y="1772816"/>
                <a:ext cx="316991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政府は、過労死党の防止のための対策を効果的に推進するため、過労死等の防止のための対策に関する</a:t>
                </a:r>
                <a:r>
                  <a:rPr kumimoji="1" lang="ja-JP" altLang="en-US" sz="1200" u="sng" dirty="0" smtClean="0">
                    <a:solidFill>
                      <a:schemeClr val="tx1"/>
                    </a:solidFill>
                  </a:rPr>
                  <a:t>大綱を作成</a:t>
                </a:r>
                <a:endParaRPr kumimoji="1" lang="ja-JP" altLang="en-US" sz="1200" u="sng" dirty="0">
                  <a:solidFill>
                    <a:schemeClr val="tx1"/>
                  </a:solidFill>
                </a:endParaRPr>
              </a:p>
            </p:txBody>
          </p:sp>
        </p:grpSp>
        <p:grpSp>
          <p:nvGrpSpPr>
            <p:cNvPr id="20" name="グループ化 19"/>
            <p:cNvGrpSpPr/>
            <p:nvPr/>
          </p:nvGrpSpPr>
          <p:grpSpPr>
            <a:xfrm>
              <a:off x="4427984" y="2564904"/>
              <a:ext cx="3240360" cy="576064"/>
              <a:chOff x="1403648" y="1484784"/>
              <a:chExt cx="3240360" cy="776318"/>
            </a:xfrm>
          </p:grpSpPr>
          <p:sp>
            <p:nvSpPr>
              <p:cNvPr id="21" name="正方形/長方形 20"/>
              <p:cNvSpPr/>
              <p:nvPr/>
            </p:nvSpPr>
            <p:spPr>
              <a:xfrm>
                <a:off x="1403648" y="1484784"/>
                <a:ext cx="2376264" cy="32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２</a:t>
                </a:r>
                <a:r>
                  <a:rPr kumimoji="1" lang="ja-JP" altLang="en-US" sz="1400" b="1" dirty="0" smtClean="0">
                    <a:solidFill>
                      <a:schemeClr val="tx1"/>
                    </a:solidFill>
                  </a:rPr>
                  <a:t>．過労死等防止啓発月間</a:t>
                </a:r>
                <a:endParaRPr kumimoji="1" lang="ja-JP" altLang="en-US" sz="1400" b="1" dirty="0">
                  <a:solidFill>
                    <a:schemeClr val="tx1"/>
                  </a:solidFill>
                </a:endParaRPr>
              </a:p>
            </p:txBody>
          </p:sp>
          <p:sp>
            <p:nvSpPr>
              <p:cNvPr id="22" name="正方形/長方形 21"/>
              <p:cNvSpPr/>
              <p:nvPr/>
            </p:nvSpPr>
            <p:spPr>
              <a:xfrm>
                <a:off x="1403648" y="1805434"/>
                <a:ext cx="3240360" cy="455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過労死等防止啓発月間</a:t>
                </a:r>
                <a:r>
                  <a:rPr lang="ja-JP" altLang="en-US" sz="1200" dirty="0" smtClean="0">
                    <a:solidFill>
                      <a:schemeClr val="tx1"/>
                    </a:solidFill>
                  </a:rPr>
                  <a:t>（１１月）を設ける</a:t>
                </a:r>
                <a:endParaRPr kumimoji="1" lang="ja-JP" altLang="en-US" sz="1200" dirty="0">
                  <a:solidFill>
                    <a:schemeClr val="tx1"/>
                  </a:solidFill>
                </a:endParaRPr>
              </a:p>
            </p:txBody>
          </p:sp>
        </p:grpSp>
        <p:grpSp>
          <p:nvGrpSpPr>
            <p:cNvPr id="23" name="グループ化 22"/>
            <p:cNvGrpSpPr/>
            <p:nvPr/>
          </p:nvGrpSpPr>
          <p:grpSpPr>
            <a:xfrm>
              <a:off x="4427984" y="3212976"/>
              <a:ext cx="3240360" cy="720080"/>
              <a:chOff x="1403648" y="1484784"/>
              <a:chExt cx="3240360" cy="1002621"/>
            </a:xfrm>
          </p:grpSpPr>
          <p:sp>
            <p:nvSpPr>
              <p:cNvPr id="24" name="正方形/長方形 23"/>
              <p:cNvSpPr/>
              <p:nvPr/>
            </p:nvSpPr>
            <p:spPr>
              <a:xfrm>
                <a:off x="1403648" y="1484784"/>
                <a:ext cx="1296144" cy="35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３</a:t>
                </a:r>
                <a:r>
                  <a:rPr kumimoji="1" lang="ja-JP" altLang="en-US" sz="1400" b="1" dirty="0" smtClean="0">
                    <a:solidFill>
                      <a:schemeClr val="tx1"/>
                    </a:solidFill>
                  </a:rPr>
                  <a:t>．年次報告</a:t>
                </a:r>
                <a:endParaRPr kumimoji="1" lang="ja-JP" altLang="en-US" sz="1400" b="1" dirty="0">
                  <a:solidFill>
                    <a:schemeClr val="tx1"/>
                  </a:solidFill>
                </a:endParaRPr>
              </a:p>
            </p:txBody>
          </p:sp>
          <p:sp>
            <p:nvSpPr>
              <p:cNvPr id="25" name="正方形/長方形 24"/>
              <p:cNvSpPr/>
              <p:nvPr/>
            </p:nvSpPr>
            <p:spPr>
              <a:xfrm>
                <a:off x="1403648" y="1837656"/>
                <a:ext cx="3240360" cy="649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政府は、毎年、国会に、施策状況等に関する報告書（白書）を提出</a:t>
                </a:r>
                <a:endParaRPr kumimoji="1" lang="ja-JP" altLang="en-US" sz="1200" dirty="0">
                  <a:solidFill>
                    <a:schemeClr val="tx1"/>
                  </a:solidFill>
                </a:endParaRPr>
              </a:p>
            </p:txBody>
          </p:sp>
        </p:grpSp>
        <p:grpSp>
          <p:nvGrpSpPr>
            <p:cNvPr id="26" name="グループ化 25"/>
            <p:cNvGrpSpPr/>
            <p:nvPr/>
          </p:nvGrpSpPr>
          <p:grpSpPr>
            <a:xfrm>
              <a:off x="4427984" y="4005064"/>
              <a:ext cx="3240360" cy="576064"/>
              <a:chOff x="1403648" y="1484783"/>
              <a:chExt cx="3240360" cy="737966"/>
            </a:xfrm>
          </p:grpSpPr>
          <p:sp>
            <p:nvSpPr>
              <p:cNvPr id="27" name="正方形/長方形 26"/>
              <p:cNvSpPr/>
              <p:nvPr/>
            </p:nvSpPr>
            <p:spPr>
              <a:xfrm>
                <a:off x="1403648" y="1484783"/>
                <a:ext cx="1296144" cy="276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４</a:t>
                </a:r>
                <a:r>
                  <a:rPr kumimoji="1" lang="ja-JP" altLang="en-US" sz="1400" b="1" dirty="0" smtClean="0">
                    <a:solidFill>
                      <a:schemeClr val="tx1"/>
                    </a:solidFill>
                  </a:rPr>
                  <a:t>．施行期日</a:t>
                </a:r>
                <a:endParaRPr kumimoji="1" lang="ja-JP" altLang="en-US" sz="1400" b="1" dirty="0">
                  <a:solidFill>
                    <a:schemeClr val="tx1"/>
                  </a:solidFill>
                </a:endParaRPr>
              </a:p>
            </p:txBody>
          </p:sp>
          <p:sp>
            <p:nvSpPr>
              <p:cNvPr id="28" name="正方形/長方形 27"/>
              <p:cNvSpPr/>
              <p:nvPr/>
            </p:nvSpPr>
            <p:spPr>
              <a:xfrm>
                <a:off x="1403648" y="1761520"/>
                <a:ext cx="3240360" cy="46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u="sng" dirty="0" smtClean="0">
                    <a:solidFill>
                      <a:schemeClr val="tx1"/>
                    </a:solidFill>
                  </a:rPr>
                  <a:t>平成２６年１１月１日</a:t>
                </a:r>
                <a:endParaRPr kumimoji="1" lang="ja-JP" altLang="en-US" sz="1200" u="sng" dirty="0">
                  <a:solidFill>
                    <a:schemeClr val="tx1"/>
                  </a:solidFill>
                </a:endParaRPr>
              </a:p>
            </p:txBody>
          </p:sp>
        </p:grpSp>
        <p:grpSp>
          <p:nvGrpSpPr>
            <p:cNvPr id="35" name="グループ化 34"/>
            <p:cNvGrpSpPr/>
            <p:nvPr/>
          </p:nvGrpSpPr>
          <p:grpSpPr>
            <a:xfrm>
              <a:off x="827584" y="2852936"/>
              <a:ext cx="3312368" cy="1728192"/>
              <a:chOff x="827584" y="2852936"/>
              <a:chExt cx="3312368" cy="1728192"/>
            </a:xfrm>
          </p:grpSpPr>
          <p:sp>
            <p:nvSpPr>
              <p:cNvPr id="29" name="角丸四角形 28"/>
              <p:cNvSpPr/>
              <p:nvPr/>
            </p:nvSpPr>
            <p:spPr>
              <a:xfrm>
                <a:off x="827584" y="2852936"/>
                <a:ext cx="3312368" cy="1728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a:t>
                </a:r>
                <a:r>
                  <a:rPr kumimoji="1" lang="ja-JP" altLang="en-US" sz="1400" b="1" dirty="0" smtClean="0">
                    <a:solidFill>
                      <a:schemeClr val="tx1"/>
                    </a:solidFill>
                  </a:rPr>
                  <a:t>過労死等の防止のための対策</a:t>
                </a:r>
                <a:r>
                  <a:rPr kumimoji="1" lang="en-US" altLang="ja-JP" sz="1400" b="1" dirty="0" smtClean="0">
                    <a:solidFill>
                      <a:schemeClr val="tx1"/>
                    </a:solidFill>
                  </a:rPr>
                  <a:t>〉</a:t>
                </a:r>
              </a:p>
              <a:p>
                <a:pPr algn="ctr"/>
                <a:endParaRPr lang="en-US" altLang="ja-JP" sz="1400" dirty="0" smtClean="0">
                  <a:solidFill>
                    <a:schemeClr val="tx1"/>
                  </a:solidFill>
                </a:endParaRPr>
              </a:p>
              <a:p>
                <a:pPr algn="ctr"/>
                <a:endParaRPr kumimoji="1" lang="en-US" altLang="ja-JP" sz="1400" dirty="0" smtClean="0">
                  <a:solidFill>
                    <a:schemeClr val="tx1"/>
                  </a:solidFill>
                </a:endParaRPr>
              </a:p>
              <a:p>
                <a:pPr algn="ctr"/>
                <a:endParaRPr lang="en-US" altLang="ja-JP" sz="1400" dirty="0" smtClean="0">
                  <a:solidFill>
                    <a:schemeClr val="tx1"/>
                  </a:solidFill>
                </a:endParaRPr>
              </a:p>
              <a:p>
                <a:pPr algn="ctr"/>
                <a:endParaRPr kumimoji="1" lang="en-US" altLang="ja-JP" sz="1400" dirty="0" smtClean="0">
                  <a:solidFill>
                    <a:schemeClr val="tx1"/>
                  </a:solidFill>
                </a:endParaRPr>
              </a:p>
              <a:p>
                <a:pPr algn="ctr"/>
                <a:endParaRPr lang="en-US" altLang="ja-JP" sz="1400" dirty="0" smtClean="0">
                  <a:solidFill>
                    <a:schemeClr val="tx1"/>
                  </a:solidFill>
                </a:endParaRPr>
              </a:p>
              <a:p>
                <a:pPr algn="ctr"/>
                <a:endParaRPr kumimoji="1" lang="ja-JP" altLang="en-US" sz="1400" dirty="0">
                  <a:solidFill>
                    <a:schemeClr val="tx1"/>
                  </a:solidFill>
                </a:endParaRPr>
              </a:p>
            </p:txBody>
          </p:sp>
          <p:sp>
            <p:nvSpPr>
              <p:cNvPr id="31" name="角丸四角形 30"/>
              <p:cNvSpPr/>
              <p:nvPr/>
            </p:nvSpPr>
            <p:spPr>
              <a:xfrm>
                <a:off x="971600" y="3212976"/>
                <a:ext cx="144016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調査研究等</a:t>
                </a:r>
                <a:endParaRPr kumimoji="1" lang="ja-JP" altLang="en-US" sz="1200" dirty="0">
                  <a:solidFill>
                    <a:schemeClr val="tx1"/>
                  </a:solidFill>
                </a:endParaRPr>
              </a:p>
            </p:txBody>
          </p:sp>
          <p:sp>
            <p:nvSpPr>
              <p:cNvPr id="32" name="角丸四角形 31"/>
              <p:cNvSpPr/>
              <p:nvPr/>
            </p:nvSpPr>
            <p:spPr>
              <a:xfrm>
                <a:off x="2555776" y="3212976"/>
                <a:ext cx="144016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啓発</a:t>
                </a:r>
                <a:endParaRPr kumimoji="1" lang="ja-JP" altLang="en-US" sz="1200" dirty="0">
                  <a:solidFill>
                    <a:schemeClr val="tx1"/>
                  </a:solidFill>
                </a:endParaRPr>
              </a:p>
            </p:txBody>
          </p:sp>
          <p:sp>
            <p:nvSpPr>
              <p:cNvPr id="33" name="角丸四角形 32"/>
              <p:cNvSpPr/>
              <p:nvPr/>
            </p:nvSpPr>
            <p:spPr>
              <a:xfrm>
                <a:off x="971600" y="3933056"/>
                <a:ext cx="144016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相談体制の</a:t>
                </a:r>
                <a:endParaRPr kumimoji="1" lang="en-US" altLang="ja-JP" sz="1200" dirty="0" smtClean="0">
                  <a:solidFill>
                    <a:schemeClr val="tx1"/>
                  </a:solidFill>
                </a:endParaRPr>
              </a:p>
              <a:p>
                <a:pPr algn="ctr"/>
                <a:r>
                  <a:rPr kumimoji="1" lang="ja-JP" altLang="en-US" sz="1200" dirty="0" smtClean="0">
                    <a:solidFill>
                      <a:schemeClr val="tx1"/>
                    </a:solidFill>
                  </a:rPr>
                  <a:t>整備等</a:t>
                </a:r>
                <a:endParaRPr kumimoji="1" lang="ja-JP" altLang="en-US" sz="1200" dirty="0">
                  <a:solidFill>
                    <a:schemeClr val="tx1"/>
                  </a:solidFill>
                </a:endParaRPr>
              </a:p>
            </p:txBody>
          </p:sp>
          <p:sp>
            <p:nvSpPr>
              <p:cNvPr id="34" name="角丸四角形 33"/>
              <p:cNvSpPr/>
              <p:nvPr/>
            </p:nvSpPr>
            <p:spPr>
              <a:xfrm>
                <a:off x="2555776" y="3933056"/>
                <a:ext cx="1440160"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民間団体の活動に対する支援</a:t>
                </a:r>
                <a:endParaRPr kumimoji="1" lang="ja-JP" altLang="en-US" sz="1200" dirty="0">
                  <a:solidFill>
                    <a:schemeClr val="tx1"/>
                  </a:solidFill>
                </a:endParaRPr>
              </a:p>
            </p:txBody>
          </p:sp>
        </p:grpSp>
        <p:sp>
          <p:nvSpPr>
            <p:cNvPr id="36" name="二等辺三角形 35"/>
            <p:cNvSpPr/>
            <p:nvPr/>
          </p:nvSpPr>
          <p:spPr>
            <a:xfrm>
              <a:off x="1979712" y="2564904"/>
              <a:ext cx="1060704" cy="216024"/>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932040" y="1484784"/>
              <a:ext cx="2736304" cy="93610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過労死等防止対策推進協議会</a:t>
              </a:r>
              <a:endParaRPr lang="en-US" altLang="ja-JP" sz="1400" b="1" dirty="0" smtClean="0">
                <a:solidFill>
                  <a:schemeClr val="tx1"/>
                </a:solidFill>
              </a:endParaRPr>
            </a:p>
            <a:p>
              <a:pPr algn="ctr"/>
              <a:r>
                <a:rPr kumimoji="1" lang="ja-JP" altLang="en-US" sz="1050" dirty="0" smtClean="0">
                  <a:solidFill>
                    <a:schemeClr val="tx1"/>
                  </a:solidFill>
                </a:rPr>
                <a:t>協議会は①過労死等の当事者、②労働者代表者、③使用者代表者</a:t>
              </a:r>
              <a:r>
                <a:rPr lang="ja-JP" altLang="en-US" sz="1050" dirty="0" smtClean="0">
                  <a:solidFill>
                    <a:schemeClr val="tx1"/>
                  </a:solidFill>
                </a:rPr>
                <a:t>、④過労死等に関する専門的知識を有する者の４者で構成</a:t>
              </a:r>
              <a:endParaRPr kumimoji="1" lang="en-US" altLang="ja-JP" sz="1050" dirty="0" smtClean="0">
                <a:solidFill>
                  <a:schemeClr val="tx1"/>
                </a:solidFill>
              </a:endParaRPr>
            </a:p>
          </p:txBody>
        </p:sp>
        <p:sp>
          <p:nvSpPr>
            <p:cNvPr id="38" name="左矢印 37"/>
            <p:cNvSpPr/>
            <p:nvPr/>
          </p:nvSpPr>
          <p:spPr>
            <a:xfrm>
              <a:off x="4211960" y="1700808"/>
              <a:ext cx="576064" cy="360040"/>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139952" y="2060848"/>
              <a:ext cx="864096" cy="415498"/>
            </a:xfrm>
            <a:prstGeom prst="rect">
              <a:avLst/>
            </a:prstGeom>
          </p:spPr>
          <p:txBody>
            <a:bodyPr wrap="square">
              <a:spAutoFit/>
            </a:bodyPr>
            <a:lstStyle/>
            <a:p>
              <a:r>
                <a:rPr lang="ja-JP" altLang="en-US" sz="1050" dirty="0" smtClean="0">
                  <a:solidFill>
                    <a:srgbClr val="FF0000"/>
                  </a:solidFill>
                </a:rPr>
                <a:t>大綱の案に</a:t>
              </a:r>
            </a:p>
            <a:p>
              <a:r>
                <a:rPr lang="ja-JP" altLang="en-US" sz="1050" dirty="0" smtClean="0">
                  <a:solidFill>
                    <a:srgbClr val="FF0000"/>
                  </a:solidFill>
                </a:rPr>
                <a:t>対する意見</a:t>
              </a:r>
              <a:endParaRPr lang="ja-JP" altLang="en-US" sz="1050" dirty="0">
                <a:solidFill>
                  <a:srgbClr val="FF0000"/>
                </a:solidFill>
              </a:endParaRPr>
            </a:p>
          </p:txBody>
        </p:sp>
      </p:grpSp>
    </p:spTree>
    <p:extLst>
      <p:ext uri="{BB962C8B-B14F-4D97-AF65-F5344CB8AC3E}">
        <p14:creationId xmlns="" xmlns:p14="http://schemas.microsoft.com/office/powerpoint/2010/main" val="3024242689"/>
      </p:ext>
    </p:extLst>
  </p:cSld>
  <p:clrMapOvr>
    <a:masterClrMapping/>
  </p:clrMapOvr>
  <p:transition advClick="0" advTm="7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395536" y="620688"/>
            <a:ext cx="7596554" cy="165100"/>
          </a:xfrm>
          <a:prstGeom prst="rect">
            <a:avLst/>
          </a:prstGeom>
          <a:noFill/>
          <a:ln w="9525">
            <a:noFill/>
            <a:miter lim="800000"/>
            <a:headEnd/>
            <a:tailEnd/>
          </a:ln>
        </p:spPr>
      </p:pic>
      <p:sp>
        <p:nvSpPr>
          <p:cNvPr id="6" name="タイトル 3"/>
          <p:cNvSpPr txBox="1">
            <a:spLocks/>
          </p:cNvSpPr>
          <p:nvPr/>
        </p:nvSpPr>
        <p:spPr>
          <a:xfrm>
            <a:off x="395536" y="260648"/>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守られていますか？～労働時間ルールの基本①～</a:t>
            </a:r>
            <a:endParaRPr lang="en-US" altLang="ja-JP" sz="2000" kern="0" dirty="0">
              <a:solidFill>
                <a:schemeClr val="tx2"/>
              </a:solidFill>
              <a:ea typeface="ＭＳ Ｐゴシック" pitchFamily="50" charset="-128"/>
            </a:endParaRPr>
          </a:p>
        </p:txBody>
      </p:sp>
      <p:sp>
        <p:nvSpPr>
          <p:cNvPr id="16" name="スライド番号プレースホルダ 15"/>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6</a:t>
            </a:fld>
            <a:endParaRPr lang="en-US" altLang="ja-JP" dirty="0"/>
          </a:p>
        </p:txBody>
      </p:sp>
      <p:sp>
        <p:nvSpPr>
          <p:cNvPr id="17" name="角丸四角形 16"/>
          <p:cNvSpPr/>
          <p:nvPr/>
        </p:nvSpPr>
        <p:spPr>
          <a:xfrm>
            <a:off x="251520" y="1124744"/>
            <a:ext cx="8496944"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u="sng" dirty="0" smtClean="0">
              <a:solidFill>
                <a:schemeClr val="tx1"/>
              </a:solidFill>
            </a:endParaRPr>
          </a:p>
          <a:p>
            <a:r>
              <a:rPr kumimoji="1" lang="ja-JP" altLang="en-US" sz="2000" dirty="0" smtClean="0">
                <a:solidFill>
                  <a:schemeClr val="tx1"/>
                </a:solidFill>
              </a:rPr>
              <a:t>　</a:t>
            </a:r>
            <a:r>
              <a:rPr kumimoji="1" lang="ja-JP" altLang="en-US" sz="2000" u="sng" dirty="0" smtClean="0">
                <a:solidFill>
                  <a:schemeClr val="tx1"/>
                </a:solidFill>
              </a:rPr>
              <a:t>労働時間の上限：</a:t>
            </a:r>
            <a:r>
              <a:rPr lang="ja-JP" altLang="en-US" sz="2000" u="sng" dirty="0" smtClean="0">
                <a:solidFill>
                  <a:srgbClr val="FF0000"/>
                </a:solidFill>
              </a:rPr>
              <a:t>１</a:t>
            </a:r>
            <a:r>
              <a:rPr kumimoji="1" lang="ja-JP" altLang="en-US" sz="2000" u="sng" dirty="0" smtClean="0">
                <a:solidFill>
                  <a:srgbClr val="FF0000"/>
                </a:solidFill>
              </a:rPr>
              <a:t>日８時間・</a:t>
            </a:r>
            <a:r>
              <a:rPr lang="ja-JP" altLang="en-US" sz="2000" u="sng" dirty="0" smtClean="0">
                <a:solidFill>
                  <a:srgbClr val="FF0000"/>
                </a:solidFill>
              </a:rPr>
              <a:t>１</a:t>
            </a:r>
            <a:r>
              <a:rPr kumimoji="1" lang="ja-JP" altLang="en-US" sz="2000" u="sng" dirty="0" smtClean="0">
                <a:solidFill>
                  <a:srgbClr val="FF0000"/>
                </a:solidFill>
              </a:rPr>
              <a:t>週４０時間</a:t>
            </a:r>
            <a:r>
              <a:rPr kumimoji="1" lang="ja-JP" altLang="en-US" u="sng" dirty="0" smtClean="0">
                <a:solidFill>
                  <a:schemeClr val="tx1"/>
                </a:solidFill>
              </a:rPr>
              <a:t>（労基法第３２条）</a:t>
            </a:r>
            <a:endParaRPr kumimoji="1" lang="en-US" altLang="ja-JP" sz="2000" u="sng" dirty="0" smtClean="0">
              <a:solidFill>
                <a:schemeClr val="tx1"/>
              </a:solidFill>
            </a:endParaRPr>
          </a:p>
          <a:p>
            <a:endParaRPr lang="en-US" altLang="ja-JP" sz="1600" dirty="0" smtClean="0">
              <a:solidFill>
                <a:schemeClr val="tx1"/>
              </a:solidFill>
            </a:endParaRPr>
          </a:p>
          <a:p>
            <a:r>
              <a:rPr lang="ja-JP" altLang="en-US" sz="1600" dirty="0" smtClean="0">
                <a:solidFill>
                  <a:schemeClr val="tx1"/>
                </a:solidFill>
              </a:rPr>
              <a:t>　</a:t>
            </a:r>
            <a:r>
              <a:rPr lang="en-US" altLang="ja-JP" sz="1600" dirty="0" smtClean="0">
                <a:solidFill>
                  <a:schemeClr val="tx1"/>
                </a:solidFill>
              </a:rPr>
              <a:t>※</a:t>
            </a:r>
            <a:r>
              <a:rPr lang="ja-JP" altLang="en-US" sz="1600" dirty="0" smtClean="0">
                <a:solidFill>
                  <a:schemeClr val="tx1"/>
                </a:solidFill>
              </a:rPr>
              <a:t>例外的に時間外・休日労働が許されるのは以下の場合のみ</a:t>
            </a:r>
            <a:endParaRPr lang="en-US" altLang="ja-JP" sz="1600" dirty="0" smtClean="0">
              <a:solidFill>
                <a:schemeClr val="tx1"/>
              </a:solidFill>
            </a:endParaRPr>
          </a:p>
          <a:p>
            <a:r>
              <a:rPr lang="ja-JP" altLang="en-US" sz="1600" dirty="0" smtClean="0">
                <a:solidFill>
                  <a:schemeClr val="tx1"/>
                </a:solidFill>
              </a:rPr>
              <a:t>　　</a:t>
            </a:r>
            <a:r>
              <a:rPr lang="ja-JP" altLang="en-US" sz="1600" u="sng" dirty="0" smtClean="0">
                <a:solidFill>
                  <a:schemeClr val="tx1"/>
                </a:solidFill>
              </a:rPr>
              <a:t>①大災害などの非常時</a:t>
            </a:r>
            <a:endParaRPr lang="en-US" altLang="ja-JP" sz="1600" u="sng" dirty="0" smtClean="0">
              <a:solidFill>
                <a:schemeClr val="tx1"/>
              </a:solidFill>
            </a:endParaRPr>
          </a:p>
          <a:p>
            <a:r>
              <a:rPr kumimoji="1" lang="ja-JP" altLang="en-US" sz="1600" dirty="0" smtClean="0">
                <a:solidFill>
                  <a:schemeClr val="tx1"/>
                </a:solidFill>
              </a:rPr>
              <a:t>　　</a:t>
            </a:r>
            <a:r>
              <a:rPr kumimoji="1" lang="ja-JP" altLang="en-US" sz="1600" u="sng" dirty="0" smtClean="0">
                <a:solidFill>
                  <a:schemeClr val="tx1"/>
                </a:solidFill>
              </a:rPr>
              <a:t>②労使協定（いわゆる３６協定）と就業規則など契約上の根拠がある場合</a:t>
            </a:r>
            <a:endParaRPr kumimoji="1" lang="en-US" altLang="ja-JP" sz="1600" u="sng" dirty="0" smtClean="0">
              <a:solidFill>
                <a:schemeClr val="tx1"/>
              </a:solidFill>
            </a:endParaRPr>
          </a:p>
          <a:p>
            <a:endParaRPr kumimoji="1" lang="en-US" altLang="ja-JP" sz="1600" u="sng" dirty="0" smtClean="0">
              <a:solidFill>
                <a:schemeClr val="tx1"/>
              </a:solidFill>
            </a:endParaRPr>
          </a:p>
        </p:txBody>
      </p:sp>
      <p:sp>
        <p:nvSpPr>
          <p:cNvPr id="15" name="角丸四角形 14"/>
          <p:cNvSpPr/>
          <p:nvPr/>
        </p:nvSpPr>
        <p:spPr>
          <a:xfrm>
            <a:off x="323528" y="836712"/>
            <a:ext cx="2016224" cy="360040"/>
          </a:xfrm>
          <a:prstGeom prst="roundRect">
            <a:avLst>
              <a:gd name="adj" fmla="val 9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法定労働時間</a:t>
            </a:r>
            <a:endParaRPr kumimoji="1" lang="ja-JP" altLang="en-US" b="1" dirty="0">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3275856" y="2996952"/>
            <a:ext cx="5497311" cy="3317760"/>
          </a:xfrm>
          <a:prstGeom prst="rect">
            <a:avLst/>
          </a:prstGeom>
          <a:noFill/>
          <a:ln w="9525">
            <a:noFill/>
            <a:miter lim="800000"/>
            <a:headEnd/>
            <a:tailEnd/>
          </a:ln>
        </p:spPr>
      </p:pic>
      <p:sp>
        <p:nvSpPr>
          <p:cNvPr id="21" name="正方形/長方形 20"/>
          <p:cNvSpPr/>
          <p:nvPr/>
        </p:nvSpPr>
        <p:spPr>
          <a:xfrm>
            <a:off x="3419872" y="2708920"/>
            <a:ext cx="3240360" cy="276999"/>
          </a:xfrm>
          <a:prstGeom prst="rect">
            <a:avLst/>
          </a:prstGeom>
        </p:spPr>
        <p:txBody>
          <a:bodyPr wrap="square">
            <a:spAutoFit/>
          </a:bodyPr>
          <a:lstStyle/>
          <a:p>
            <a:r>
              <a:rPr lang="en-US" altLang="ja-JP" sz="1200" dirty="0" smtClean="0"/>
              <a:t>【</a:t>
            </a:r>
            <a:r>
              <a:rPr lang="ja-JP" altLang="en-US" sz="1200" dirty="0" smtClean="0"/>
              <a:t>参考</a:t>
            </a:r>
            <a:r>
              <a:rPr lang="en-US" altLang="ja-JP" sz="1200" dirty="0" smtClean="0"/>
              <a:t>】</a:t>
            </a:r>
            <a:r>
              <a:rPr lang="ja-JP" altLang="en-US" sz="1200" dirty="0" smtClean="0"/>
              <a:t>週労働時間別雇用者数の推移</a:t>
            </a:r>
            <a:endParaRPr lang="ja-JP" altLang="en-US" sz="1200" dirty="0"/>
          </a:p>
        </p:txBody>
      </p:sp>
      <p:sp>
        <p:nvSpPr>
          <p:cNvPr id="22" name="円/楕円 21"/>
          <p:cNvSpPr/>
          <p:nvPr/>
        </p:nvSpPr>
        <p:spPr>
          <a:xfrm>
            <a:off x="7812360" y="4941168"/>
            <a:ext cx="91440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6"/>
          <p:cNvSpPr>
            <a:spLocks noChangeArrowheads="1"/>
          </p:cNvSpPr>
          <p:nvPr/>
        </p:nvSpPr>
        <p:spPr bwMode="auto">
          <a:xfrm>
            <a:off x="251520" y="2996952"/>
            <a:ext cx="2952328" cy="3240360"/>
          </a:xfrm>
          <a:prstGeom prst="roundRect">
            <a:avLst>
              <a:gd name="adj" fmla="val 8639"/>
            </a:avLst>
          </a:prstGeom>
          <a:solidFill>
            <a:schemeClr val="bg1"/>
          </a:solidFill>
          <a:ln w="38100" cmpd="thinThick" algn="ctr">
            <a:solidFill>
              <a:srgbClr val="0070C0"/>
            </a:solidFill>
            <a:round/>
            <a:headEnd/>
            <a:tailEnd/>
          </a:ln>
        </p:spPr>
        <p:txBody>
          <a:bodyPr lIns="91429" tIns="45714" rIns="91429" bIns="45714" anchor="ctr"/>
          <a:lstStyle/>
          <a:p>
            <a:endParaRPr lang="en-US" altLang="ja-JP" sz="1600" dirty="0" smtClean="0"/>
          </a:p>
          <a:p>
            <a:r>
              <a:rPr lang="ja-JP" altLang="en-US" sz="1600" dirty="0" smtClean="0"/>
              <a:t>しかし、現行の労働時間法制は３６協定による時間外労働・休日労働を認容していて、結果的に</a:t>
            </a:r>
            <a:r>
              <a:rPr lang="ja-JP" altLang="en-US" sz="1600" b="1" u="sng" dirty="0" smtClean="0"/>
              <a:t>厳しい規制となっていません。</a:t>
            </a:r>
            <a:endParaRPr lang="en-US" altLang="ja-JP" sz="1600" b="1" u="sng" dirty="0" smtClean="0"/>
          </a:p>
          <a:p>
            <a:endParaRPr lang="en-US" altLang="ja-JP" sz="1600" b="1" u="sng" dirty="0" smtClean="0"/>
          </a:p>
          <a:p>
            <a:endParaRPr lang="en-US" altLang="ja-JP" sz="1600" dirty="0" smtClean="0"/>
          </a:p>
          <a:p>
            <a:r>
              <a:rPr lang="ja-JP" altLang="en-US" sz="1600" dirty="0" smtClean="0"/>
              <a:t>週６０時間以上（</a:t>
            </a:r>
            <a:r>
              <a:rPr lang="en-US" altLang="ja-JP" sz="1600" dirty="0" smtClean="0"/>
              <a:t>※</a:t>
            </a:r>
            <a:r>
              <a:rPr lang="ja-JP" altLang="en-US" sz="1600" dirty="0" smtClean="0"/>
              <a:t>）働いている労働者も多く、</a:t>
            </a:r>
            <a:r>
              <a:rPr lang="ja-JP" altLang="ja-JP" sz="1600" dirty="0" smtClean="0"/>
              <a:t>とりわけ</a:t>
            </a:r>
            <a:r>
              <a:rPr lang="ja-JP" altLang="en-US" sz="1600" dirty="0" smtClean="0"/>
              <a:t>子育て世代の</a:t>
            </a:r>
            <a:r>
              <a:rPr lang="ja-JP" altLang="en-US" sz="1600" b="1" u="sng" dirty="0" smtClean="0">
                <a:solidFill>
                  <a:srgbClr val="FF0000"/>
                </a:solidFill>
              </a:rPr>
              <a:t>３０代男性では１３５万人（１７．６</a:t>
            </a:r>
            <a:r>
              <a:rPr lang="en-US" altLang="ja-JP" sz="1600" b="1" u="sng" dirty="0" smtClean="0">
                <a:solidFill>
                  <a:srgbClr val="FF0000"/>
                </a:solidFill>
              </a:rPr>
              <a:t>%</a:t>
            </a:r>
            <a:r>
              <a:rPr lang="ja-JP" altLang="en-US" sz="1600" b="1" u="sng" dirty="0" smtClean="0">
                <a:solidFill>
                  <a:srgbClr val="FF0000"/>
                </a:solidFill>
              </a:rPr>
              <a:t>）</a:t>
            </a:r>
            <a:r>
              <a:rPr lang="ja-JP" altLang="en-US" sz="1600" dirty="0" smtClean="0"/>
              <a:t>と高水準の状態が続いています。</a:t>
            </a:r>
            <a:endParaRPr lang="en-US" altLang="ja-JP" sz="1600" dirty="0" smtClean="0"/>
          </a:p>
          <a:p>
            <a:endParaRPr lang="en-US" altLang="ja-JP" sz="1600" b="1" u="sng" dirty="0" smtClean="0"/>
          </a:p>
        </p:txBody>
      </p:sp>
      <p:sp>
        <p:nvSpPr>
          <p:cNvPr id="27" name="フローチャート : 抜出し 26"/>
          <p:cNvSpPr/>
          <p:nvPr/>
        </p:nvSpPr>
        <p:spPr>
          <a:xfrm rot="10800000">
            <a:off x="1331640" y="2708920"/>
            <a:ext cx="720080" cy="216024"/>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331640" y="4437112"/>
            <a:ext cx="72008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5" cstate="print"/>
          <a:srcRect/>
          <a:stretch>
            <a:fillRect/>
          </a:stretch>
        </p:blipFill>
        <p:spPr bwMode="auto">
          <a:xfrm>
            <a:off x="7308304" y="1196752"/>
            <a:ext cx="1229510" cy="1328664"/>
          </a:xfrm>
          <a:prstGeom prst="rect">
            <a:avLst/>
          </a:prstGeom>
          <a:noFill/>
          <a:ln w="9525">
            <a:noFill/>
            <a:miter lim="800000"/>
            <a:headEnd/>
            <a:tailEnd/>
          </a:ln>
        </p:spPr>
      </p:pic>
      <p:sp>
        <p:nvSpPr>
          <p:cNvPr id="18" name="正方形/長方形 17"/>
          <p:cNvSpPr/>
          <p:nvPr/>
        </p:nvSpPr>
        <p:spPr>
          <a:xfrm>
            <a:off x="395536" y="6309320"/>
            <a:ext cx="8496944" cy="430887"/>
          </a:xfrm>
          <a:prstGeom prst="rect">
            <a:avLst/>
          </a:prstGeom>
        </p:spPr>
        <p:txBody>
          <a:bodyPr wrap="square">
            <a:spAutoFit/>
          </a:bodyPr>
          <a:lstStyle/>
          <a:p>
            <a:r>
              <a:rPr lang="ja-JP" altLang="en-US" sz="1100" dirty="0" smtClean="0"/>
              <a:t>（</a:t>
            </a:r>
            <a:r>
              <a:rPr lang="en-US" altLang="ja-JP" sz="1100" dirty="0" smtClean="0"/>
              <a:t>※</a:t>
            </a:r>
            <a:r>
              <a:rPr lang="ja-JP" altLang="en-US" sz="1100" dirty="0" smtClean="0"/>
              <a:t>）過労死の認定基準では、「発症前</a:t>
            </a:r>
            <a:r>
              <a:rPr lang="en-US" altLang="ja-JP" sz="1100" dirty="0" smtClean="0"/>
              <a:t>2</a:t>
            </a:r>
            <a:r>
              <a:rPr lang="ja-JP" altLang="en-US" sz="1100" dirty="0" smtClean="0"/>
              <a:t>か月ないし</a:t>
            </a:r>
            <a:r>
              <a:rPr lang="en-US" altLang="ja-JP" sz="1100" dirty="0" smtClean="0"/>
              <a:t>6</a:t>
            </a:r>
            <a:r>
              <a:rPr lang="ja-JP" altLang="en-US" sz="1100" dirty="0" smtClean="0"/>
              <a:t>か月間にわたって</a:t>
            </a:r>
            <a:r>
              <a:rPr lang="en-US" altLang="ja-JP" sz="1100" dirty="0" smtClean="0"/>
              <a:t>1</a:t>
            </a:r>
            <a:r>
              <a:rPr lang="ja-JP" altLang="en-US" sz="1100" dirty="0" smtClean="0"/>
              <a:t>ヶ月あたりおおむね</a:t>
            </a:r>
            <a:r>
              <a:rPr lang="en-US" altLang="ja-JP" sz="1100" dirty="0" smtClean="0"/>
              <a:t>80</a:t>
            </a:r>
            <a:r>
              <a:rPr lang="ja-JP" altLang="en-US" sz="1100" dirty="0" smtClean="0"/>
              <a:t>時間を超える時間外労働が認められる場合には業務と発症との間の関連性が強い」との目安が示されています。</a:t>
            </a:r>
            <a:r>
              <a:rPr lang="ja-JP" altLang="en-US" sz="1100" u="sng" dirty="0" smtClean="0"/>
              <a:t>「週</a:t>
            </a:r>
            <a:r>
              <a:rPr lang="en-US" altLang="ja-JP" sz="1100" u="sng" dirty="0" smtClean="0"/>
              <a:t>60</a:t>
            </a:r>
            <a:r>
              <a:rPr lang="ja-JP" altLang="en-US" sz="1100" u="sng" dirty="0" smtClean="0"/>
              <a:t>時間以上」は月約</a:t>
            </a:r>
            <a:r>
              <a:rPr lang="en-US" altLang="ja-JP" sz="1100" u="sng" dirty="0" smtClean="0"/>
              <a:t>86</a:t>
            </a:r>
            <a:r>
              <a:rPr lang="ja-JP" altLang="en-US" sz="1100" u="sng" dirty="0" smtClean="0"/>
              <a:t>時間の時間外労働に相当します</a:t>
            </a:r>
            <a:r>
              <a:rPr lang="ja-JP" altLang="en-US" sz="1100" dirty="0" smtClean="0"/>
              <a:t>。</a:t>
            </a:r>
            <a:endParaRPr lang="ja-JP" altLang="en-US" sz="1100" dirty="0"/>
          </a:p>
        </p:txBody>
      </p:sp>
    </p:spTree>
    <p:extLst>
      <p:ext uri="{BB962C8B-B14F-4D97-AF65-F5344CB8AC3E}">
        <p14:creationId xmlns="" xmlns:p14="http://schemas.microsoft.com/office/powerpoint/2010/main" val="1693563406"/>
      </p:ext>
    </p:extLst>
  </p:cSld>
  <p:clrMapOvr>
    <a:masterClrMapping/>
  </p:clrMapOvr>
  <p:transition advClick="0" advTm="7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51520" y="3212976"/>
            <a:ext cx="856895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行政（厚生労働大臣）は、</a:t>
            </a:r>
            <a:r>
              <a:rPr kumimoji="1" lang="ja-JP" altLang="en-US" sz="1400" dirty="0" smtClean="0">
                <a:solidFill>
                  <a:schemeClr val="tx1"/>
                </a:solidFill>
              </a:rPr>
              <a:t>労基法に基づき時間外労働の延長の限度等に関する</a:t>
            </a:r>
            <a:endParaRPr kumimoji="1" lang="en-US" altLang="ja-JP" sz="1400" dirty="0" smtClean="0">
              <a:solidFill>
                <a:schemeClr val="tx1"/>
              </a:solidFill>
            </a:endParaRPr>
          </a:p>
          <a:p>
            <a:r>
              <a:rPr kumimoji="1" lang="ja-JP" altLang="en-US" sz="1400" dirty="0" smtClean="0">
                <a:solidFill>
                  <a:schemeClr val="tx1"/>
                </a:solidFill>
              </a:rPr>
              <a:t>基準（大臣告示）を以下のように定めています</a:t>
            </a:r>
            <a:r>
              <a:rPr lang="ja-JP" altLang="en-US" sz="1400" dirty="0" smtClean="0">
                <a:solidFill>
                  <a:schemeClr val="tx1"/>
                </a:solidFill>
              </a:rPr>
              <a:t>が、強制力がないため、長時間労働</a:t>
            </a:r>
            <a:endParaRPr lang="en-US" altLang="ja-JP" sz="1400" dirty="0" smtClean="0">
              <a:solidFill>
                <a:schemeClr val="tx1"/>
              </a:solidFill>
            </a:endParaRPr>
          </a:p>
          <a:p>
            <a:r>
              <a:rPr lang="ja-JP" altLang="en-US" sz="1400" dirty="0" smtClean="0">
                <a:solidFill>
                  <a:schemeClr val="tx1"/>
                </a:solidFill>
              </a:rPr>
              <a:t>抑制への効果は大きくありません。</a:t>
            </a:r>
            <a:endParaRPr lang="en-US" altLang="ja-JP" sz="1400" dirty="0" smtClean="0">
              <a:solidFill>
                <a:schemeClr val="tx1"/>
              </a:solidFill>
            </a:endParaRPr>
          </a:p>
          <a:p>
            <a:endParaRPr lang="en-US" altLang="ja-JP" sz="1400" dirty="0" smtClean="0">
              <a:solidFill>
                <a:schemeClr val="tx1"/>
              </a:solidFill>
            </a:endParaRPr>
          </a:p>
          <a:p>
            <a:endParaRPr kumimoji="1" lang="en-US" altLang="ja-JP" sz="1600" dirty="0" smtClean="0">
              <a:solidFill>
                <a:schemeClr val="tx1"/>
              </a:solidFill>
            </a:endParaRPr>
          </a:p>
          <a:p>
            <a:endParaRPr lang="en-US" altLang="ja-JP" sz="1600" dirty="0" smtClean="0">
              <a:solidFill>
                <a:schemeClr val="tx1"/>
              </a:solidFill>
            </a:endParaRPr>
          </a:p>
          <a:p>
            <a:endParaRPr lang="en-US" altLang="ja-JP" sz="1600" dirty="0" smtClean="0">
              <a:solidFill>
                <a:schemeClr val="tx1"/>
              </a:solidFill>
            </a:endParaRPr>
          </a:p>
          <a:p>
            <a:endParaRPr kumimoji="1" lang="en-US" altLang="ja-JP" sz="1600" dirty="0" smtClean="0">
              <a:solidFill>
                <a:schemeClr val="tx1"/>
              </a:solidFill>
            </a:endParaRPr>
          </a:p>
        </p:txBody>
      </p:sp>
      <p:pic>
        <p:nvPicPr>
          <p:cNvPr id="4099" name="Picture 3"/>
          <p:cNvPicPr>
            <a:picLocks noChangeAspect="1" noChangeArrowheads="1"/>
          </p:cNvPicPr>
          <p:nvPr/>
        </p:nvPicPr>
        <p:blipFill>
          <a:blip r:embed="rId3"/>
          <a:srcRect/>
          <a:stretch>
            <a:fillRect/>
          </a:stretch>
        </p:blipFill>
        <p:spPr bwMode="auto">
          <a:xfrm>
            <a:off x="395536" y="764704"/>
            <a:ext cx="7596554" cy="165100"/>
          </a:xfrm>
          <a:prstGeom prst="rect">
            <a:avLst/>
          </a:prstGeom>
          <a:noFill/>
          <a:ln w="9525">
            <a:noFill/>
            <a:miter lim="800000"/>
            <a:headEnd/>
            <a:tailEnd/>
          </a:ln>
        </p:spPr>
      </p:pic>
      <p:sp>
        <p:nvSpPr>
          <p:cNvPr id="6" name="タイトル 3"/>
          <p:cNvSpPr txBox="1">
            <a:spLocks/>
          </p:cNvSpPr>
          <p:nvPr/>
        </p:nvSpPr>
        <p:spPr>
          <a:xfrm>
            <a:off x="395536" y="404664"/>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守られていますか？～労働時間ルールの基本②～</a:t>
            </a:r>
            <a:endParaRPr lang="en-US" altLang="ja-JP" sz="2000" kern="0" dirty="0">
              <a:solidFill>
                <a:schemeClr val="tx2"/>
              </a:solidFill>
              <a:ea typeface="ＭＳ Ｐゴシック" pitchFamily="50" charset="-128"/>
            </a:endParaRPr>
          </a:p>
        </p:txBody>
      </p:sp>
      <p:sp>
        <p:nvSpPr>
          <p:cNvPr id="16" name="スライド番号プレースホルダ 15"/>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7</a:t>
            </a:fld>
            <a:endParaRPr lang="en-US" altLang="ja-JP" dirty="0"/>
          </a:p>
        </p:txBody>
      </p:sp>
      <p:grpSp>
        <p:nvGrpSpPr>
          <p:cNvPr id="20" name="グループ化 19"/>
          <p:cNvGrpSpPr/>
          <p:nvPr/>
        </p:nvGrpSpPr>
        <p:grpSpPr>
          <a:xfrm>
            <a:off x="251520" y="980728"/>
            <a:ext cx="8640960" cy="1800200"/>
            <a:chOff x="251520" y="980728"/>
            <a:chExt cx="8640960" cy="1800200"/>
          </a:xfrm>
        </p:grpSpPr>
        <p:sp>
          <p:nvSpPr>
            <p:cNvPr id="17" name="角丸四角形 16"/>
            <p:cNvSpPr/>
            <p:nvPr/>
          </p:nvSpPr>
          <p:spPr>
            <a:xfrm>
              <a:off x="251520" y="1268760"/>
              <a:ext cx="8640960"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労働組合（または労働者の過半数代表者）と使用者が労使協定を締結し、所定の様式で労働基準監督署に届け出た場合は、法定労働時間（１日８時間、１週４０時間）を超える労働時間を設定することができます。</a:t>
              </a:r>
              <a:endParaRPr lang="en-US" altLang="ja-JP" sz="1600" dirty="0" smtClean="0">
                <a:solidFill>
                  <a:schemeClr val="tx1"/>
                </a:solidFill>
              </a:endParaRPr>
            </a:p>
            <a:p>
              <a:r>
                <a:rPr lang="ja-JP" altLang="en-US" sz="1600" dirty="0" smtClean="0">
                  <a:solidFill>
                    <a:schemeClr val="tx1"/>
                  </a:solidFill>
                  <a:latin typeface="+mn-ea"/>
                </a:rPr>
                <a:t>→</a:t>
              </a:r>
              <a:r>
                <a:rPr lang="ja-JP" altLang="en-US" sz="1600" b="1" u="sng" dirty="0" smtClean="0">
                  <a:solidFill>
                    <a:schemeClr val="tx1"/>
                  </a:solidFill>
                  <a:latin typeface="+mn-ea"/>
                </a:rPr>
                <a:t>３６協定なしに８時間を超えて</a:t>
              </a:r>
              <a:endParaRPr lang="en-US" altLang="ja-JP" sz="1600" b="1" u="sng" dirty="0" smtClean="0">
                <a:solidFill>
                  <a:schemeClr val="tx1"/>
                </a:solidFill>
                <a:latin typeface="+mn-ea"/>
              </a:endParaRPr>
            </a:p>
            <a:p>
              <a:r>
                <a:rPr lang="ja-JP" altLang="en-US" sz="1600" b="1" u="sng" dirty="0" smtClean="0">
                  <a:solidFill>
                    <a:schemeClr val="tx1"/>
                  </a:solidFill>
                  <a:latin typeface="+mn-ea"/>
                </a:rPr>
                <a:t>労働させることは</a:t>
              </a:r>
              <a:r>
                <a:rPr lang="ja-JP" altLang="en-US" sz="1600" b="1" u="sng" dirty="0" smtClean="0">
                  <a:solidFill>
                    <a:srgbClr val="FF0000"/>
                  </a:solidFill>
                  <a:latin typeface="+mn-ea"/>
                </a:rPr>
                <a:t>違法</a:t>
              </a:r>
              <a:r>
                <a:rPr lang="ja-JP" altLang="en-US" sz="1600" b="1" u="sng" dirty="0" smtClean="0">
                  <a:solidFill>
                    <a:schemeClr val="tx1"/>
                  </a:solidFill>
                  <a:latin typeface="+mn-ea"/>
                </a:rPr>
                <a:t>です！</a:t>
              </a:r>
              <a:endParaRPr lang="en-US" altLang="ja-JP" sz="1600" b="1" u="sng" dirty="0" smtClean="0">
                <a:solidFill>
                  <a:schemeClr val="tx1"/>
                </a:solidFill>
                <a:latin typeface="+mn-ea"/>
              </a:endParaRPr>
            </a:p>
          </p:txBody>
        </p:sp>
        <p:sp>
          <p:nvSpPr>
            <p:cNvPr id="15" name="角丸四角形 14"/>
            <p:cNvSpPr/>
            <p:nvPr/>
          </p:nvSpPr>
          <p:spPr>
            <a:xfrm>
              <a:off x="323528" y="980728"/>
              <a:ext cx="4320480" cy="360040"/>
            </a:xfrm>
            <a:prstGeom prst="roundRect">
              <a:avLst>
                <a:gd name="adj" fmla="val 9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時間外・休日労働に関する協定（３６協定）</a:t>
              </a:r>
              <a:endParaRPr kumimoji="1" lang="ja-JP" altLang="en-US" sz="1600" b="1" dirty="0">
                <a:solidFill>
                  <a:schemeClr val="tx1"/>
                </a:solidFill>
              </a:endParaRPr>
            </a:p>
          </p:txBody>
        </p:sp>
        <p:sp>
          <p:nvSpPr>
            <p:cNvPr id="7" name="対角する 2 つの角を丸めた四角形 6"/>
            <p:cNvSpPr/>
            <p:nvPr/>
          </p:nvSpPr>
          <p:spPr>
            <a:xfrm>
              <a:off x="3347864" y="1988840"/>
              <a:ext cx="5472608" cy="720080"/>
            </a:xfrm>
            <a:prstGeom prst="round2Diag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rPr>
                <a:t>【 </a:t>
              </a:r>
              <a:r>
                <a:rPr lang="ja-JP" altLang="en-US" sz="1200" dirty="0" smtClean="0">
                  <a:solidFill>
                    <a:schemeClr val="tx1"/>
                  </a:solidFill>
                </a:rPr>
                <a:t>３６協定で定めること</a:t>
              </a:r>
              <a:r>
                <a:rPr lang="en-US" altLang="ja-JP" sz="1200" dirty="0" smtClean="0">
                  <a:solidFill>
                    <a:schemeClr val="tx1"/>
                  </a:solidFill>
                </a:rPr>
                <a:t>】</a:t>
              </a:r>
            </a:p>
            <a:p>
              <a:r>
                <a:rPr lang="en-US" altLang="ja-JP" sz="1200" dirty="0" smtClean="0">
                  <a:solidFill>
                    <a:schemeClr val="tx1"/>
                  </a:solidFill>
                </a:rPr>
                <a:t>○</a:t>
              </a:r>
              <a:r>
                <a:rPr lang="ja-JP" altLang="en-US" sz="1200" dirty="0" smtClean="0">
                  <a:solidFill>
                    <a:schemeClr val="tx1"/>
                  </a:solidFill>
                </a:rPr>
                <a:t>時間外・休日労働の具体的事由　○業務の種類　 ○労働者の数　○有効期間</a:t>
              </a:r>
              <a:endParaRPr lang="en-US" altLang="ja-JP" sz="1200" dirty="0" smtClean="0">
                <a:solidFill>
                  <a:schemeClr val="tx1"/>
                </a:solidFill>
              </a:endParaRPr>
            </a:p>
            <a:p>
              <a:r>
                <a:rPr lang="ja-JP" altLang="en-US" sz="1200" dirty="0" smtClean="0">
                  <a:solidFill>
                    <a:schemeClr val="tx1"/>
                  </a:solidFill>
                </a:rPr>
                <a:t>○延長時間の限度・休日労働させることのできる休日の日数　　など　</a:t>
              </a:r>
              <a:endParaRPr kumimoji="1" lang="ja-JP" altLang="en-US" dirty="0">
                <a:solidFill>
                  <a:schemeClr val="tx1"/>
                </a:solidFill>
              </a:endParaRPr>
            </a:p>
          </p:txBody>
        </p:sp>
      </p:grpSp>
      <p:grpSp>
        <p:nvGrpSpPr>
          <p:cNvPr id="19" name="グループ化 18"/>
          <p:cNvGrpSpPr/>
          <p:nvPr/>
        </p:nvGrpSpPr>
        <p:grpSpPr>
          <a:xfrm>
            <a:off x="323528" y="2852936"/>
            <a:ext cx="8424936" cy="3846621"/>
            <a:chOff x="323528" y="2852936"/>
            <a:chExt cx="8424936" cy="3846621"/>
          </a:xfrm>
        </p:grpSpPr>
        <p:sp>
          <p:nvSpPr>
            <p:cNvPr id="9" name="正方形/長方形 8"/>
            <p:cNvSpPr/>
            <p:nvPr/>
          </p:nvSpPr>
          <p:spPr>
            <a:xfrm>
              <a:off x="323528" y="2924944"/>
              <a:ext cx="2304256" cy="360040"/>
            </a:xfrm>
            <a:prstGeom prst="rect">
              <a:avLst/>
            </a:prstGeom>
            <a:solidFill>
              <a:schemeClr val="accent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時間外労働の限度基準</a:t>
              </a:r>
              <a:endParaRPr kumimoji="1" lang="ja-JP" altLang="en-US" sz="1400" b="1" dirty="0"/>
            </a:p>
          </p:txBody>
        </p:sp>
        <p:sp>
          <p:nvSpPr>
            <p:cNvPr id="14" name="角丸四角形吹き出し 13"/>
            <p:cNvSpPr/>
            <p:nvPr/>
          </p:nvSpPr>
          <p:spPr>
            <a:xfrm>
              <a:off x="3419872" y="2852936"/>
              <a:ext cx="4392488" cy="432048"/>
            </a:xfrm>
            <a:prstGeom prst="wedgeRoundRectCallout">
              <a:avLst>
                <a:gd name="adj1" fmla="val 51292"/>
                <a:gd name="adj2" fmla="val 6650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P創英角ﾎﾟｯﾌﾟ体" pitchFamily="50" charset="-128"/>
                  <a:ea typeface="HGP創英角ﾎﾟｯﾌﾟ体" pitchFamily="50" charset="-128"/>
                </a:rPr>
                <a:t>３６協定で定める労働時間の長さには制限</a:t>
              </a:r>
              <a:r>
                <a:rPr lang="ja-JP" altLang="en-US" sz="1400" dirty="0" smtClean="0">
                  <a:solidFill>
                    <a:schemeClr val="tx1"/>
                  </a:solidFill>
                  <a:latin typeface="HGP創英角ﾎﾟｯﾌﾟ体" pitchFamily="50" charset="-128"/>
                  <a:ea typeface="HGP創英角ﾎﾟｯﾌﾟ体" pitchFamily="50" charset="-128"/>
                </a:rPr>
                <a:t>が</a:t>
              </a:r>
              <a:r>
                <a:rPr kumimoji="1" lang="ja-JP" altLang="en-US" sz="1400" dirty="0" smtClean="0">
                  <a:solidFill>
                    <a:schemeClr val="tx1"/>
                  </a:solidFill>
                  <a:latin typeface="HGP創英角ﾎﾟｯﾌﾟ体" pitchFamily="50" charset="-128"/>
                  <a:ea typeface="HGP創英角ﾎﾟｯﾌﾟ体" pitchFamily="50" charset="-128"/>
                </a:rPr>
                <a:t>ないの？</a:t>
              </a:r>
              <a:endParaRPr kumimoji="1" lang="ja-JP" altLang="en-US" sz="1400" dirty="0">
                <a:solidFill>
                  <a:schemeClr val="tx1"/>
                </a:solidFill>
                <a:latin typeface="HGP創英角ﾎﾟｯﾌﾟ体" pitchFamily="50" charset="-128"/>
                <a:ea typeface="HGP創英角ﾎﾟｯﾌﾟ体" pitchFamily="50" charset="-128"/>
              </a:endParaRPr>
            </a:p>
          </p:txBody>
        </p:sp>
        <p:sp>
          <p:nvSpPr>
            <p:cNvPr id="18" name="正方形/長方形 17"/>
            <p:cNvSpPr/>
            <p:nvPr/>
          </p:nvSpPr>
          <p:spPr>
            <a:xfrm>
              <a:off x="395536" y="4077072"/>
              <a:ext cx="5112568" cy="1200329"/>
            </a:xfrm>
            <a:prstGeom prst="rect">
              <a:avLst/>
            </a:prstGeom>
            <a:ln>
              <a:solidFill>
                <a:schemeClr val="tx1"/>
              </a:solidFill>
              <a:prstDash val="dash"/>
            </a:ln>
          </p:spPr>
          <p:txBody>
            <a:bodyPr wrap="square">
              <a:spAutoFit/>
            </a:bodyPr>
            <a:lstStyle/>
            <a:p>
              <a:r>
                <a:rPr lang="ja-JP" altLang="en-US" sz="1200" dirty="0" smtClean="0"/>
                <a:t>（１）限度時間</a:t>
              </a:r>
            </a:p>
            <a:p>
              <a:r>
                <a:rPr lang="ja-JP" altLang="en-US" sz="1200" dirty="0" smtClean="0"/>
                <a:t>　　時間外労働の限度は１ヶ月４５時間、１年間３６０時間　など</a:t>
              </a:r>
            </a:p>
            <a:p>
              <a:r>
                <a:rPr lang="ja-JP" altLang="en-US" sz="1200" dirty="0" smtClean="0"/>
                <a:t>（２）</a:t>
              </a:r>
              <a:r>
                <a:rPr lang="ja-JP" altLang="en-US" sz="1200" u="sng" dirty="0" smtClean="0"/>
                <a:t>特別条項</a:t>
              </a:r>
            </a:p>
            <a:p>
              <a:r>
                <a:rPr lang="ja-JP" altLang="en-US" sz="1200" dirty="0" smtClean="0"/>
                <a:t>　　</a:t>
              </a:r>
              <a:r>
                <a:rPr lang="ja-JP" altLang="en-US" sz="1200" u="sng" dirty="0" smtClean="0"/>
                <a:t>臨時的（一時的又は突発的）に限度時間を超えて時間外労働を</a:t>
              </a:r>
              <a:endParaRPr lang="en-US" altLang="ja-JP" sz="1200" u="sng" dirty="0" smtClean="0"/>
            </a:p>
            <a:p>
              <a:r>
                <a:rPr lang="ja-JP" altLang="en-US" sz="1200" dirty="0" smtClean="0"/>
                <a:t>　　</a:t>
              </a:r>
              <a:r>
                <a:rPr lang="ja-JP" altLang="en-US" sz="1200" u="sng" dirty="0" smtClean="0"/>
                <a:t>行わなければならない「特別の事情」が予想される場合に</a:t>
              </a:r>
              <a:endParaRPr lang="en-US" altLang="ja-JP" sz="1200" u="sng" dirty="0" smtClean="0"/>
            </a:p>
            <a:p>
              <a:r>
                <a:rPr lang="ja-JP" altLang="en-US" sz="1200" b="1" dirty="0" smtClean="0">
                  <a:solidFill>
                    <a:srgbClr val="FF0000"/>
                  </a:solidFill>
                </a:rPr>
                <a:t>　　</a:t>
              </a:r>
              <a:r>
                <a:rPr lang="ja-JP" altLang="en-US" sz="1200" b="1" u="sng" dirty="0" smtClean="0">
                  <a:solidFill>
                    <a:srgbClr val="FF0000"/>
                  </a:solidFill>
                </a:rPr>
                <a:t>限度時間を超えて労働時間を延長できる</a:t>
              </a:r>
              <a:r>
                <a:rPr lang="ja-JP" altLang="en-US" sz="1200" u="sng" dirty="0" smtClean="0"/>
                <a:t>旨を協定できる</a:t>
              </a:r>
              <a:endParaRPr lang="ja-JP" altLang="en-US" sz="1200" u="sng" dirty="0"/>
            </a:p>
          </p:txBody>
        </p:sp>
        <p:pic>
          <p:nvPicPr>
            <p:cNvPr id="1028" name="Picture 4"/>
            <p:cNvPicPr>
              <a:picLocks noChangeAspect="1" noChangeArrowheads="1"/>
            </p:cNvPicPr>
            <p:nvPr/>
          </p:nvPicPr>
          <p:blipFill>
            <a:blip r:embed="rId4" cstate="print"/>
            <a:srcRect/>
            <a:stretch>
              <a:fillRect/>
            </a:stretch>
          </p:blipFill>
          <p:spPr bwMode="auto">
            <a:xfrm>
              <a:off x="539552" y="5445224"/>
              <a:ext cx="4896544" cy="1237037"/>
            </a:xfrm>
            <a:prstGeom prst="rect">
              <a:avLst/>
            </a:prstGeom>
            <a:noFill/>
            <a:ln w="9525">
              <a:noFill/>
              <a:miter lim="800000"/>
              <a:headEnd/>
              <a:tailEnd/>
            </a:ln>
          </p:spPr>
        </p:pic>
        <p:sp>
          <p:nvSpPr>
            <p:cNvPr id="25" name="正方形/長方形 24"/>
            <p:cNvSpPr/>
            <p:nvPr/>
          </p:nvSpPr>
          <p:spPr>
            <a:xfrm>
              <a:off x="4644008" y="6453336"/>
              <a:ext cx="1146468" cy="246221"/>
            </a:xfrm>
            <a:prstGeom prst="rect">
              <a:avLst/>
            </a:prstGeom>
          </p:spPr>
          <p:txBody>
            <a:bodyPr wrap="none">
              <a:spAutoFit/>
            </a:bodyPr>
            <a:lstStyle/>
            <a:p>
              <a:r>
                <a:rPr lang="zh-TW" altLang="en-US" sz="1000" dirty="0" smtClean="0"/>
                <a:t>出所：厚労省資料</a:t>
              </a:r>
              <a:endParaRPr lang="zh-TW" altLang="en-US" sz="1000" dirty="0"/>
            </a:p>
          </p:txBody>
        </p:sp>
        <p:sp>
          <p:nvSpPr>
            <p:cNvPr id="26" name="ストライプ矢印 25"/>
            <p:cNvSpPr/>
            <p:nvPr/>
          </p:nvSpPr>
          <p:spPr>
            <a:xfrm>
              <a:off x="5004048" y="4725144"/>
              <a:ext cx="936104" cy="484632"/>
            </a:xfrm>
            <a:prstGeom prst="stripedRightArrow">
              <a:avLst>
                <a:gd name="adj1" fmla="val 500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012160" y="3861048"/>
              <a:ext cx="2736304" cy="2664296"/>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rPr>
                <a:t>１年間</a:t>
              </a:r>
              <a:r>
                <a:rPr lang="en-US" altLang="ja-JP" sz="1600" b="1" dirty="0" smtClean="0">
                  <a:solidFill>
                    <a:schemeClr val="tx1"/>
                  </a:solidFill>
                </a:rPr>
                <a:t>800</a:t>
              </a:r>
              <a:r>
                <a:rPr lang="ja-JP" altLang="en-US" sz="1600" b="1" dirty="0" smtClean="0">
                  <a:solidFill>
                    <a:schemeClr val="tx1"/>
                  </a:solidFill>
                </a:rPr>
                <a:t>時間や</a:t>
              </a:r>
              <a:r>
                <a:rPr lang="en-US" altLang="ja-JP" sz="1600" b="1" dirty="0" smtClean="0">
                  <a:solidFill>
                    <a:schemeClr val="tx1"/>
                  </a:solidFill>
                </a:rPr>
                <a:t>1,000</a:t>
              </a:r>
              <a:r>
                <a:rPr lang="ja-JP" altLang="en-US" sz="1600" b="1" dirty="0" smtClean="0">
                  <a:solidFill>
                    <a:schemeClr val="tx1"/>
                  </a:solidFill>
                </a:rPr>
                <a:t>時間を超える上限時間を規定した特別条項付き</a:t>
              </a:r>
              <a:r>
                <a:rPr lang="en-US" altLang="ja-JP" sz="1600" b="1" dirty="0" smtClean="0">
                  <a:solidFill>
                    <a:schemeClr val="tx1"/>
                  </a:solidFill>
                </a:rPr>
                <a:t>36</a:t>
              </a:r>
              <a:r>
                <a:rPr lang="ja-JP" altLang="en-US" sz="1600" b="1" dirty="0" smtClean="0">
                  <a:solidFill>
                    <a:schemeClr val="tx1"/>
                  </a:solidFill>
                </a:rPr>
                <a:t>協定も存在するなど、労働時間は</a:t>
              </a:r>
              <a:r>
                <a:rPr lang="ja-JP" altLang="en-US" sz="1600" b="1" u="sng" dirty="0" smtClean="0">
                  <a:solidFill>
                    <a:srgbClr val="FF0000"/>
                  </a:solidFill>
                </a:rPr>
                <a:t>実質的に青天井となっています。</a:t>
              </a:r>
              <a:endParaRPr lang="en-US" altLang="ja-JP" sz="1600" b="1" u="sng" dirty="0" smtClean="0">
                <a:solidFill>
                  <a:schemeClr val="tx1"/>
                </a:solidFill>
              </a:endParaRPr>
            </a:p>
            <a:p>
              <a:r>
                <a:rPr lang="ja-JP" altLang="en-US" sz="1600" b="1" u="sng" dirty="0" smtClean="0">
                  <a:solidFill>
                    <a:schemeClr val="tx1"/>
                  </a:solidFill>
                </a:rPr>
                <a:t>労働時間抑制のためには効果的な対策（上限時間規制の導入）が不可欠です！</a:t>
              </a:r>
              <a:endParaRPr kumimoji="1" lang="ja-JP" altLang="en-US" sz="1600" b="1" u="sng" dirty="0">
                <a:solidFill>
                  <a:schemeClr val="tx1"/>
                </a:solidFill>
              </a:endParaRPr>
            </a:p>
          </p:txBody>
        </p:sp>
      </p:grpSp>
      <p:pic>
        <p:nvPicPr>
          <p:cNvPr id="1027" name="Picture 3"/>
          <p:cNvPicPr>
            <a:picLocks noChangeAspect="1" noChangeArrowheads="1"/>
          </p:cNvPicPr>
          <p:nvPr/>
        </p:nvPicPr>
        <p:blipFill>
          <a:blip r:embed="rId5" cstate="print"/>
          <a:srcRect/>
          <a:stretch>
            <a:fillRect/>
          </a:stretch>
        </p:blipFill>
        <p:spPr bwMode="auto">
          <a:xfrm>
            <a:off x="7956376" y="2780928"/>
            <a:ext cx="720080" cy="936104"/>
          </a:xfrm>
          <a:prstGeom prst="rect">
            <a:avLst/>
          </a:prstGeom>
          <a:noFill/>
          <a:ln w="9525">
            <a:noFill/>
            <a:miter lim="800000"/>
            <a:headEnd/>
            <a:tailEnd/>
          </a:ln>
        </p:spPr>
      </p:pic>
    </p:spTree>
    <p:extLst>
      <p:ext uri="{BB962C8B-B14F-4D97-AF65-F5344CB8AC3E}">
        <p14:creationId xmlns="" xmlns:p14="http://schemas.microsoft.com/office/powerpoint/2010/main" val="1693563406"/>
      </p:ext>
    </p:extLst>
  </p:cSld>
  <p:clrMapOvr>
    <a:masterClrMapping/>
  </p:clrMapOvr>
  <p:transition advClick="0" advTm="7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395536" y="764704"/>
            <a:ext cx="7596554" cy="165100"/>
          </a:xfrm>
          <a:prstGeom prst="rect">
            <a:avLst/>
          </a:prstGeom>
          <a:noFill/>
          <a:ln w="9525">
            <a:noFill/>
            <a:miter lim="800000"/>
            <a:headEnd/>
            <a:tailEnd/>
          </a:ln>
        </p:spPr>
      </p:pic>
      <p:sp>
        <p:nvSpPr>
          <p:cNvPr id="6" name="タイトル 3"/>
          <p:cNvSpPr txBox="1">
            <a:spLocks/>
          </p:cNvSpPr>
          <p:nvPr/>
        </p:nvSpPr>
        <p:spPr>
          <a:xfrm>
            <a:off x="395536" y="404664"/>
            <a:ext cx="7596554" cy="504825"/>
          </a:xfrm>
          <a:prstGeom prst="rect">
            <a:avLst/>
          </a:prstGeom>
        </p:spPr>
        <p:txBody>
          <a:bodyPr/>
          <a:lstStyle/>
          <a:p>
            <a:pPr>
              <a:defRPr/>
            </a:pPr>
            <a:r>
              <a:rPr lang="ja-JP" altLang="en-US" sz="2000" kern="0" dirty="0" smtClean="0">
                <a:solidFill>
                  <a:schemeClr val="tx2"/>
                </a:solidFill>
                <a:ea typeface="ＭＳ Ｐゴシック" pitchFamily="50" charset="-128"/>
              </a:rPr>
              <a:t>守られていますか？～労働時間ルールの基本③～</a:t>
            </a:r>
            <a:endParaRPr lang="en-US" altLang="ja-JP" sz="2000" kern="0" dirty="0">
              <a:solidFill>
                <a:schemeClr val="tx2"/>
              </a:solidFill>
              <a:ea typeface="ＭＳ Ｐゴシック" pitchFamily="50" charset="-128"/>
            </a:endParaRPr>
          </a:p>
        </p:txBody>
      </p:sp>
      <p:sp>
        <p:nvSpPr>
          <p:cNvPr id="16" name="スライド番号プレースホルダ 15"/>
          <p:cNvSpPr>
            <a:spLocks noGrp="1"/>
          </p:cNvSpPr>
          <p:nvPr>
            <p:ph type="sldNum" sz="quarter" idx="12"/>
          </p:nvPr>
        </p:nvSpPr>
        <p:spPr>
          <a:xfrm>
            <a:off x="7010400" y="6381750"/>
            <a:ext cx="2133600" cy="476250"/>
          </a:xfrm>
        </p:spPr>
        <p:txBody>
          <a:bodyPr/>
          <a:lstStyle/>
          <a:p>
            <a:pPr>
              <a:defRPr/>
            </a:pPr>
            <a:fld id="{AD212BED-7B6B-4B2B-8C57-812BD652112D}" type="slidenum">
              <a:rPr lang="en-US" altLang="ja-JP" smtClean="0"/>
              <a:pPr>
                <a:defRPr/>
              </a:pPr>
              <a:t>8</a:t>
            </a:fld>
            <a:endParaRPr lang="en-US" altLang="ja-JP" dirty="0"/>
          </a:p>
        </p:txBody>
      </p:sp>
      <p:sp>
        <p:nvSpPr>
          <p:cNvPr id="17" name="角丸四角形 16"/>
          <p:cNvSpPr/>
          <p:nvPr/>
        </p:nvSpPr>
        <p:spPr>
          <a:xfrm>
            <a:off x="251520" y="1412776"/>
            <a:ext cx="8640960"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n-ea"/>
              </a:rPr>
              <a:t>労働安全衛生法では、過労死等の防止策として、使用者に対し、</a:t>
            </a:r>
            <a:r>
              <a:rPr lang="ja-JP" altLang="en-US" sz="1600" u="sng" dirty="0" smtClean="0">
                <a:solidFill>
                  <a:schemeClr val="tx1"/>
                </a:solidFill>
                <a:latin typeface="+mn-ea"/>
              </a:rPr>
              <a:t>１ヶ月の時間外・休日労働時間が</a:t>
            </a:r>
            <a:r>
              <a:rPr lang="ja-JP" altLang="en-US" sz="1600" u="sng" dirty="0" smtClean="0">
                <a:solidFill>
                  <a:srgbClr val="FF0000"/>
                </a:solidFill>
                <a:latin typeface="+mn-ea"/>
              </a:rPr>
              <a:t>１００時間</a:t>
            </a:r>
            <a:r>
              <a:rPr lang="ja-JP" altLang="en-US" sz="1600" u="sng" dirty="0" smtClean="0">
                <a:solidFill>
                  <a:schemeClr val="tx1"/>
                </a:solidFill>
                <a:latin typeface="+mn-ea"/>
              </a:rPr>
              <a:t>を超える労働者に、</a:t>
            </a:r>
            <a:r>
              <a:rPr lang="ja-JP" altLang="en-US" sz="1600" u="sng" dirty="0" smtClean="0">
                <a:solidFill>
                  <a:srgbClr val="FF0000"/>
                </a:solidFill>
                <a:latin typeface="+mn-ea"/>
              </a:rPr>
              <a:t>医師による面接指導を実施するよう義務づけています。</a:t>
            </a:r>
            <a:endParaRPr lang="en-US" altLang="ja-JP" sz="1600" u="sng" dirty="0" smtClean="0">
              <a:solidFill>
                <a:schemeClr val="tx1"/>
              </a:solidFill>
              <a:latin typeface="+mn-ea"/>
            </a:endParaRPr>
          </a:p>
          <a:p>
            <a:endParaRPr lang="en-US" altLang="ja-JP" sz="1400" dirty="0" smtClean="0">
              <a:solidFill>
                <a:schemeClr val="tx1"/>
              </a:solidFill>
              <a:latin typeface="+mn-ea"/>
            </a:endParaRPr>
          </a:p>
          <a:p>
            <a:r>
              <a:rPr lang="ja-JP" altLang="en-US" sz="1400" dirty="0" smtClean="0">
                <a:solidFill>
                  <a:schemeClr val="tx1"/>
                </a:solidFill>
                <a:latin typeface="+mn-ea"/>
              </a:rPr>
              <a:t>また、時間外・休日労働時間が８０時間を超える労働者などについても、面接指導または面接に準ずる措置を実施することとされています（努力義務）。</a:t>
            </a:r>
            <a:endParaRPr lang="en-US" altLang="ja-JP" sz="1400" dirty="0" smtClean="0">
              <a:solidFill>
                <a:schemeClr val="tx1"/>
              </a:solidFill>
              <a:latin typeface="+mn-ea"/>
            </a:endParaRPr>
          </a:p>
        </p:txBody>
      </p:sp>
      <p:sp>
        <p:nvSpPr>
          <p:cNvPr id="15" name="角丸四角形 14"/>
          <p:cNvSpPr/>
          <p:nvPr/>
        </p:nvSpPr>
        <p:spPr>
          <a:xfrm>
            <a:off x="323528" y="1124744"/>
            <a:ext cx="4320480" cy="360040"/>
          </a:xfrm>
          <a:prstGeom prst="roundRect">
            <a:avLst>
              <a:gd name="adj" fmla="val 9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長時間労働者への医師の面接指導</a:t>
            </a:r>
            <a:r>
              <a:rPr lang="ja-JP" altLang="en-US" sz="1600" b="1" dirty="0" smtClean="0">
                <a:solidFill>
                  <a:schemeClr val="tx1"/>
                </a:solidFill>
              </a:rPr>
              <a:t>制度</a:t>
            </a:r>
            <a:endParaRPr kumimoji="1" lang="ja-JP" altLang="en-US" sz="1600" b="1" dirty="0">
              <a:solidFill>
                <a:schemeClr val="tx1"/>
              </a:solidFill>
            </a:endParaRPr>
          </a:p>
        </p:txBody>
      </p:sp>
      <p:sp>
        <p:nvSpPr>
          <p:cNvPr id="25" name="正方形/長方形 24"/>
          <p:cNvSpPr/>
          <p:nvPr/>
        </p:nvSpPr>
        <p:spPr>
          <a:xfrm>
            <a:off x="7452320" y="6309320"/>
            <a:ext cx="1231427" cy="246221"/>
          </a:xfrm>
          <a:prstGeom prst="rect">
            <a:avLst/>
          </a:prstGeom>
        </p:spPr>
        <p:txBody>
          <a:bodyPr wrap="none">
            <a:spAutoFit/>
          </a:bodyPr>
          <a:lstStyle/>
          <a:p>
            <a:r>
              <a:rPr lang="zh-TW" altLang="en-US" sz="1000" dirty="0" smtClean="0"/>
              <a:t>出所：厚労省</a:t>
            </a:r>
            <a:r>
              <a:rPr lang="ja-JP" altLang="en-US" sz="1000" dirty="0" smtClean="0"/>
              <a:t>パンフ</a:t>
            </a:r>
            <a:endParaRPr lang="zh-TW" altLang="en-US" sz="1000" dirty="0"/>
          </a:p>
        </p:txBody>
      </p:sp>
      <p:pic>
        <p:nvPicPr>
          <p:cNvPr id="21" name="Picture 3"/>
          <p:cNvPicPr>
            <a:picLocks noChangeAspect="1" noChangeArrowheads="1"/>
          </p:cNvPicPr>
          <p:nvPr/>
        </p:nvPicPr>
        <p:blipFill>
          <a:blip r:embed="rId4" cstate="print"/>
          <a:srcRect/>
          <a:stretch>
            <a:fillRect/>
          </a:stretch>
        </p:blipFill>
        <p:spPr bwMode="auto">
          <a:xfrm>
            <a:off x="1835696" y="3573016"/>
            <a:ext cx="6264695" cy="2745203"/>
          </a:xfrm>
          <a:prstGeom prst="rect">
            <a:avLst/>
          </a:prstGeom>
          <a:noFill/>
          <a:ln w="9525">
            <a:noFill/>
            <a:miter lim="800000"/>
            <a:headEnd/>
            <a:tailEnd/>
          </a:ln>
          <a:effectLst/>
        </p:spPr>
      </p:pic>
      <p:sp>
        <p:nvSpPr>
          <p:cNvPr id="34" name="正方形/長方形 33"/>
          <p:cNvSpPr/>
          <p:nvPr/>
        </p:nvSpPr>
        <p:spPr>
          <a:xfrm>
            <a:off x="323528" y="3429000"/>
            <a:ext cx="8496944"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endParaRPr>
          </a:p>
        </p:txBody>
      </p:sp>
      <p:sp>
        <p:nvSpPr>
          <p:cNvPr id="22" name="正方形/長方形 21"/>
          <p:cNvSpPr/>
          <p:nvPr/>
        </p:nvSpPr>
        <p:spPr>
          <a:xfrm>
            <a:off x="323528" y="3068960"/>
            <a:ext cx="4104456" cy="3600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長時間労働者への医師による面接指導制度</a:t>
            </a:r>
            <a:endParaRPr lang="ja-JP" altLang="en-US" sz="1400" dirty="0"/>
          </a:p>
        </p:txBody>
      </p:sp>
      <p:pic>
        <p:nvPicPr>
          <p:cNvPr id="1026" name="Picture 2"/>
          <p:cNvPicPr>
            <a:picLocks noChangeAspect="1" noChangeArrowheads="1"/>
          </p:cNvPicPr>
          <p:nvPr/>
        </p:nvPicPr>
        <p:blipFill>
          <a:blip r:embed="rId5" cstate="print"/>
          <a:srcRect/>
          <a:stretch>
            <a:fillRect/>
          </a:stretch>
        </p:blipFill>
        <p:spPr bwMode="auto">
          <a:xfrm>
            <a:off x="539552" y="4509120"/>
            <a:ext cx="1022853" cy="1497220"/>
          </a:xfrm>
          <a:prstGeom prst="rect">
            <a:avLst/>
          </a:prstGeom>
          <a:noFill/>
          <a:ln w="9525">
            <a:noFill/>
            <a:miter lim="800000"/>
            <a:headEnd/>
            <a:tailEnd/>
          </a:ln>
        </p:spPr>
      </p:pic>
    </p:spTree>
    <p:extLst>
      <p:ext uri="{BB962C8B-B14F-4D97-AF65-F5344CB8AC3E}">
        <p14:creationId xmlns="" xmlns:p14="http://schemas.microsoft.com/office/powerpoint/2010/main" val="1693563406"/>
      </p:ext>
    </p:extLst>
  </p:cSld>
  <p:clrMapOvr>
    <a:masterClrMapping/>
  </p:clrMapOvr>
  <p:transition advClick="0" advTm="7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5536" y="980728"/>
            <a:ext cx="7344816" cy="2160240"/>
          </a:xfrm>
          <a:prstGeom prst="roundRect">
            <a:avLst/>
          </a:prstGeom>
          <a:solidFill>
            <a:srgbClr val="F5C3BB">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　</a:t>
            </a:r>
            <a:r>
              <a:rPr lang="ja-JP" altLang="en-US" b="1" u="sng" dirty="0" smtClean="0">
                <a:solidFill>
                  <a:schemeClr val="tx1"/>
                </a:solidFill>
              </a:rPr>
              <a:t> 職場の</a:t>
            </a:r>
            <a:r>
              <a:rPr lang="en-US" altLang="ja-JP" b="1" u="sng" dirty="0" smtClean="0">
                <a:solidFill>
                  <a:schemeClr val="tx1"/>
                </a:solidFill>
              </a:rPr>
              <a:t>36</a:t>
            </a:r>
            <a:r>
              <a:rPr lang="ja-JP" altLang="en-US" b="1" u="sng" dirty="0" smtClean="0">
                <a:solidFill>
                  <a:schemeClr val="tx1"/>
                </a:solidFill>
              </a:rPr>
              <a:t>協定の遵守状況を点検しましょう！</a:t>
            </a:r>
            <a:endParaRPr lang="en-US" altLang="ja-JP" b="1" u="sng" dirty="0" smtClean="0">
              <a:solidFill>
                <a:schemeClr val="tx1"/>
              </a:solidFill>
            </a:endParaRPr>
          </a:p>
          <a:p>
            <a:r>
              <a:rPr lang="ja-JP" altLang="en-US" sz="1600" b="1" dirty="0" smtClean="0">
                <a:solidFill>
                  <a:schemeClr val="tx1"/>
                </a:solidFill>
              </a:rPr>
              <a:t>　　</a:t>
            </a:r>
            <a:r>
              <a:rPr lang="ja-JP" altLang="en-US" sz="1600" dirty="0" smtClean="0">
                <a:solidFill>
                  <a:schemeClr val="tx1"/>
                </a:solidFill>
              </a:rPr>
              <a:t>①　あなたの職場ではどのような内容の</a:t>
            </a:r>
            <a:r>
              <a:rPr lang="en-US" altLang="ja-JP" sz="1600" dirty="0" smtClean="0">
                <a:solidFill>
                  <a:schemeClr val="tx1"/>
                </a:solidFill>
              </a:rPr>
              <a:t>36</a:t>
            </a:r>
            <a:r>
              <a:rPr lang="ja-JP" altLang="en-US" sz="1600" dirty="0" smtClean="0">
                <a:solidFill>
                  <a:schemeClr val="tx1"/>
                </a:solidFill>
              </a:rPr>
              <a:t>協定が締結されていますか？</a:t>
            </a:r>
            <a:endParaRPr lang="en-US" altLang="ja-JP" sz="1600" dirty="0" smtClean="0">
              <a:solidFill>
                <a:schemeClr val="tx1"/>
              </a:solidFill>
            </a:endParaRPr>
          </a:p>
          <a:p>
            <a:r>
              <a:rPr kumimoji="1" lang="ja-JP" altLang="en-US" sz="1600" dirty="0" smtClean="0">
                <a:solidFill>
                  <a:schemeClr val="tx1"/>
                </a:solidFill>
              </a:rPr>
              <a:t>　　②　</a:t>
            </a:r>
            <a:r>
              <a:rPr kumimoji="1" lang="en-US" altLang="ja-JP" sz="1600" dirty="0" smtClean="0">
                <a:solidFill>
                  <a:schemeClr val="tx1"/>
                </a:solidFill>
              </a:rPr>
              <a:t>800</a:t>
            </a:r>
            <a:r>
              <a:rPr kumimoji="1" lang="ja-JP" altLang="en-US" sz="1600" dirty="0" smtClean="0">
                <a:solidFill>
                  <a:schemeClr val="tx1"/>
                </a:solidFill>
              </a:rPr>
              <a:t>時間を超えるような特別条項付の協定が締結されていませんか？</a:t>
            </a:r>
            <a:endParaRPr kumimoji="1" lang="en-US" altLang="ja-JP" dirty="0" smtClean="0">
              <a:solidFill>
                <a:schemeClr val="tx1"/>
              </a:solidFill>
            </a:endParaRPr>
          </a:p>
          <a:p>
            <a:pPr marL="628650" indent="-628650"/>
            <a:r>
              <a:rPr lang="ja-JP" altLang="en-US" sz="1200" dirty="0" smtClean="0">
                <a:solidFill>
                  <a:schemeClr val="tx1"/>
                </a:solidFill>
              </a:rPr>
              <a:t>　　　　　</a:t>
            </a:r>
            <a:r>
              <a:rPr lang="en-US" altLang="ja-JP" sz="1100" dirty="0" smtClean="0">
                <a:solidFill>
                  <a:schemeClr val="tx1"/>
                </a:solidFill>
              </a:rPr>
              <a:t>※</a:t>
            </a:r>
            <a:r>
              <a:rPr lang="ja-JP" altLang="en-US" sz="1100" dirty="0" smtClean="0">
                <a:solidFill>
                  <a:schemeClr val="tx1"/>
                </a:solidFill>
              </a:rPr>
              <a:t>調査によると</a:t>
            </a:r>
            <a:r>
              <a:rPr lang="en-US" altLang="ja-JP" sz="1100" kern="0" dirty="0" smtClean="0">
                <a:solidFill>
                  <a:srgbClr val="000000"/>
                </a:solidFill>
              </a:rPr>
              <a:t>800</a:t>
            </a:r>
            <a:r>
              <a:rPr lang="ja-JP" altLang="ja-JP" sz="1100" kern="0" dirty="0" smtClean="0">
                <a:solidFill>
                  <a:srgbClr val="000000"/>
                </a:solidFill>
              </a:rPr>
              <a:t>時間超の上限時間数を規定した特別条項付き</a:t>
            </a:r>
            <a:r>
              <a:rPr lang="en-US" altLang="ja-JP" sz="1100" kern="0" dirty="0" smtClean="0">
                <a:solidFill>
                  <a:srgbClr val="000000"/>
                </a:solidFill>
              </a:rPr>
              <a:t>36</a:t>
            </a:r>
            <a:r>
              <a:rPr lang="ja-JP" altLang="ja-JP" sz="1100" kern="0" dirty="0" smtClean="0">
                <a:solidFill>
                  <a:srgbClr val="000000"/>
                </a:solidFill>
              </a:rPr>
              <a:t>協定の割合は</a:t>
            </a:r>
            <a:r>
              <a:rPr lang="en-US" altLang="ja-JP" sz="1100" kern="0" dirty="0" smtClean="0">
                <a:solidFill>
                  <a:srgbClr val="000000"/>
                </a:solidFill>
              </a:rPr>
              <a:t>15.0%,1,000</a:t>
            </a:r>
            <a:r>
              <a:rPr lang="ja-JP" altLang="en-US" sz="1100" kern="0" dirty="0" smtClean="0">
                <a:solidFill>
                  <a:srgbClr val="000000"/>
                </a:solidFill>
              </a:rPr>
              <a:t>時間超の割合は</a:t>
            </a:r>
            <a:r>
              <a:rPr lang="en-US" altLang="ja-JP" sz="1100" kern="0" dirty="0" smtClean="0">
                <a:solidFill>
                  <a:srgbClr val="000000"/>
                </a:solidFill>
              </a:rPr>
              <a:t>1.2%</a:t>
            </a:r>
            <a:r>
              <a:rPr lang="ja-JP" altLang="en-US" sz="1100" kern="0" dirty="0" smtClean="0">
                <a:solidFill>
                  <a:srgbClr val="000000"/>
                </a:solidFill>
              </a:rPr>
              <a:t>となっています。</a:t>
            </a:r>
            <a:endParaRPr lang="en-US" altLang="ja-JP" dirty="0" smtClean="0">
              <a:solidFill>
                <a:schemeClr val="tx1"/>
              </a:solidFill>
            </a:endParaRPr>
          </a:p>
          <a:p>
            <a:endParaRPr lang="en-US" altLang="ja-JP" dirty="0" smtClean="0">
              <a:solidFill>
                <a:schemeClr val="tx1"/>
              </a:solidFill>
            </a:endParaRPr>
          </a:p>
          <a:p>
            <a:r>
              <a:rPr lang="ja-JP" altLang="en-US" sz="1600" dirty="0" smtClean="0">
                <a:solidFill>
                  <a:schemeClr val="tx1"/>
                </a:solidFill>
              </a:rPr>
              <a:t>　</a:t>
            </a:r>
            <a:r>
              <a:rPr lang="ja-JP" altLang="en-US" sz="1600" u="sng" dirty="0" smtClean="0">
                <a:solidFill>
                  <a:schemeClr val="tx1"/>
                </a:solidFill>
              </a:rPr>
              <a:t>点検結果を踏まえ、３６協定等における延長時間を</a:t>
            </a:r>
            <a:endParaRPr lang="en-US" altLang="ja-JP" sz="1600" u="sng" dirty="0" smtClean="0">
              <a:solidFill>
                <a:schemeClr val="tx1"/>
              </a:solidFill>
            </a:endParaRPr>
          </a:p>
          <a:p>
            <a:r>
              <a:rPr lang="ja-JP" altLang="en-US" sz="1600" dirty="0" smtClean="0">
                <a:solidFill>
                  <a:schemeClr val="tx1"/>
                </a:solidFill>
              </a:rPr>
              <a:t>　</a:t>
            </a:r>
            <a:r>
              <a:rPr lang="ja-JP" altLang="en-US" sz="1600" u="sng" dirty="0" smtClean="0">
                <a:solidFill>
                  <a:schemeClr val="tx1"/>
                </a:solidFill>
              </a:rPr>
              <a:t>縮減するなど、長時間労働抑制策に取り組みましょう。</a:t>
            </a:r>
            <a:endParaRPr lang="en-US" altLang="ja-JP" u="sng" dirty="0" smtClean="0">
              <a:solidFill>
                <a:schemeClr val="tx1"/>
              </a:solidFill>
            </a:endParaRPr>
          </a:p>
        </p:txBody>
      </p:sp>
      <p:pic>
        <p:nvPicPr>
          <p:cNvPr id="7170" name="Picture 3"/>
          <p:cNvPicPr>
            <a:picLocks noChangeAspect="1" noChangeArrowheads="1"/>
          </p:cNvPicPr>
          <p:nvPr/>
        </p:nvPicPr>
        <p:blipFill>
          <a:blip r:embed="rId2"/>
          <a:srcRect/>
          <a:stretch>
            <a:fillRect/>
          </a:stretch>
        </p:blipFill>
        <p:spPr bwMode="auto">
          <a:xfrm>
            <a:off x="467544" y="692696"/>
            <a:ext cx="8229600" cy="165100"/>
          </a:xfrm>
          <a:prstGeom prst="rect">
            <a:avLst/>
          </a:prstGeom>
          <a:noFill/>
          <a:ln w="9525">
            <a:noFill/>
            <a:miter lim="800000"/>
            <a:headEnd/>
            <a:tailEnd/>
          </a:ln>
        </p:spPr>
      </p:pic>
      <p:sp>
        <p:nvSpPr>
          <p:cNvPr id="8" name="タイトル 3"/>
          <p:cNvSpPr txBox="1">
            <a:spLocks/>
          </p:cNvSpPr>
          <p:nvPr/>
        </p:nvSpPr>
        <p:spPr>
          <a:xfrm>
            <a:off x="467544" y="332656"/>
            <a:ext cx="8229600" cy="504825"/>
          </a:xfrm>
          <a:prstGeom prst="rect">
            <a:avLst/>
          </a:prstGeom>
        </p:spPr>
        <p:txBody>
          <a:bodyPr/>
          <a:lstStyle/>
          <a:p>
            <a:pPr>
              <a:defRPr/>
            </a:pPr>
            <a:r>
              <a:rPr lang="ja-JP" altLang="en-US" sz="2000" kern="0" dirty="0" smtClean="0">
                <a:solidFill>
                  <a:schemeClr val="tx2"/>
                </a:solidFill>
                <a:latin typeface="+mj-lt"/>
                <a:ea typeface="+mj-ea"/>
                <a:cs typeface="+mj-cs"/>
              </a:rPr>
              <a:t>過重労働対策には労働組合の役割が重要です！</a:t>
            </a:r>
            <a:endParaRPr lang="en-US" altLang="ja-JP" sz="2000" kern="0" dirty="0">
              <a:solidFill>
                <a:schemeClr val="tx2"/>
              </a:solidFill>
              <a:latin typeface="+mj-lt"/>
              <a:ea typeface="+mj-ea"/>
              <a:cs typeface="+mj-cs"/>
            </a:endParaRPr>
          </a:p>
        </p:txBody>
      </p:sp>
      <p:sp>
        <p:nvSpPr>
          <p:cNvPr id="13" name="スライド番号プレースホルダ 12"/>
          <p:cNvSpPr>
            <a:spLocks noGrp="1"/>
          </p:cNvSpPr>
          <p:nvPr>
            <p:ph type="sldNum" sz="quarter" idx="12"/>
          </p:nvPr>
        </p:nvSpPr>
        <p:spPr/>
        <p:txBody>
          <a:bodyPr/>
          <a:lstStyle/>
          <a:p>
            <a:pPr>
              <a:defRPr/>
            </a:pPr>
            <a:fld id="{AD212BED-7B6B-4B2B-8C57-812BD652112D}" type="slidenum">
              <a:rPr lang="en-US" altLang="ja-JP" smtClean="0"/>
              <a:pPr>
                <a:defRPr/>
              </a:pPr>
              <a:t>9</a:t>
            </a:fld>
            <a:endParaRPr lang="en-US" altLang="ja-JP" dirty="0"/>
          </a:p>
        </p:txBody>
      </p:sp>
      <p:graphicFrame>
        <p:nvGraphicFramePr>
          <p:cNvPr id="17" name="表 16"/>
          <p:cNvGraphicFramePr>
            <a:graphicFrameLocks noGrp="1"/>
          </p:cNvGraphicFramePr>
          <p:nvPr/>
        </p:nvGraphicFramePr>
        <p:xfrm>
          <a:off x="611560" y="3573016"/>
          <a:ext cx="8075977" cy="2965391"/>
        </p:xfrm>
        <a:graphic>
          <a:graphicData uri="http://schemas.openxmlformats.org/drawingml/2006/table">
            <a:tbl>
              <a:tblPr>
                <a:tableStyleId>{5940675A-B579-460E-94D1-54222C63F5DA}</a:tableStyleId>
              </a:tblPr>
              <a:tblGrid>
                <a:gridCol w="123297"/>
                <a:gridCol w="678137"/>
                <a:gridCol w="61649"/>
                <a:gridCol w="739784"/>
                <a:gridCol w="61649"/>
                <a:gridCol w="739784"/>
                <a:gridCol w="804636"/>
                <a:gridCol w="782953"/>
                <a:gridCol w="838879"/>
                <a:gridCol w="55925"/>
                <a:gridCol w="782953"/>
                <a:gridCol w="803465"/>
                <a:gridCol w="801433"/>
                <a:gridCol w="801433"/>
              </a:tblGrid>
              <a:tr h="335871">
                <a:tc rowSpan="2" gridSpan="2">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R w="28575" cap="flat" cmpd="sng" algn="ctr">
                      <a:solidFill>
                        <a:schemeClr val="tx1"/>
                      </a:solidFill>
                      <a:prstDash val="solid"/>
                      <a:round/>
                      <a:headEnd type="none" w="med" len="med"/>
                      <a:tailEnd type="none" w="med" len="med"/>
                    </a:lnR>
                  </a:tcPr>
                </a:tc>
                <a:tc rowSpan="2" hMerge="1">
                  <a:txBody>
                    <a:bodyPr/>
                    <a:lstStyle/>
                    <a:p>
                      <a:endParaRPr kumimoji="1" lang="ja-JP" altLang="en-US"/>
                    </a:p>
                  </a:txBody>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特別条項</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がある</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延長時間</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　</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平均時間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noFill/>
                      <a:prstDash val="sysDash"/>
                      <a:round/>
                      <a:headEnd type="none" w="med" len="med"/>
                      <a:tailEnd type="none" w="med" len="med"/>
                    </a:lnR>
                  </a:tcPr>
                </a:tc>
                <a:tc gridSpan="3">
                  <a:txBody>
                    <a:bodyPr/>
                    <a:lstStyle/>
                    <a:p>
                      <a:pPr algn="l" fontAlgn="ctr"/>
                      <a:r>
                        <a:rPr lang="ja-JP" altLang="en-US" sz="1200" b="0" i="0" u="none" strike="noStrike" dirty="0" smtClean="0">
                          <a:solidFill>
                            <a:srgbClr val="000000"/>
                          </a:solidFill>
                          <a:effectLst/>
                          <a:latin typeface="ＭＳ Ｐゴシック"/>
                        </a:rPr>
                        <a:t>（１箇月）</a:t>
                      </a:r>
                      <a:endParaRPr lang="ja-JP" altLang="en-US" sz="1200" b="0" i="0" u="none" strike="noStrike" dirty="0">
                        <a:solidFill>
                          <a:srgbClr val="000000"/>
                        </a:solidFill>
                        <a:effectLst/>
                        <a:latin typeface="ＭＳ Ｐゴシック"/>
                      </a:endParaRPr>
                    </a:p>
                  </a:txBody>
                  <a:tcPr marL="8285" marR="8285" marT="8975" marB="0" anchor="ctr">
                    <a:lnL w="28575" cap="flat" cmpd="sng" algn="ctr">
                      <a:noFill/>
                      <a:prstDash val="sys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1600" b="0" i="0" u="none" strike="noStrike" dirty="0">
                        <a:solidFill>
                          <a:srgbClr val="000000"/>
                        </a:solidFill>
                        <a:effectLst/>
                        <a:latin typeface="ＭＳ Ｐゴシック"/>
                      </a:endParaRPr>
                    </a:p>
                  </a:txBody>
                  <a:tcPr marL="8975" marR="897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1600" b="0" i="0" u="none" strike="noStrike" dirty="0">
                        <a:solidFill>
                          <a:srgbClr val="000000"/>
                        </a:solidFill>
                        <a:effectLst/>
                        <a:latin typeface="ＭＳ Ｐゴシック"/>
                      </a:endParaRPr>
                    </a:p>
                  </a:txBody>
                  <a:tcPr marL="8975" marR="897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rowSpan="2">
                  <a:txBody>
                    <a:bodyPr/>
                    <a:lstStyle/>
                    <a:p>
                      <a:pPr algn="ctr" fontAlgn="ctr"/>
                      <a:r>
                        <a:rPr lang="ja-JP" altLang="en-US" sz="1200" b="0" i="0" u="none" strike="noStrike" dirty="0" smtClean="0">
                          <a:solidFill>
                            <a:srgbClr val="000000"/>
                          </a:solidFill>
                          <a:effectLst/>
                          <a:latin typeface="ＭＳ Ｐゴシック"/>
                        </a:rPr>
                        <a:t>延長時間</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平均時間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mpd="sng">
                      <a:noFill/>
                    </a:lnR>
                  </a:tcPr>
                </a:tc>
                <a:tc gridSpan="3">
                  <a:txBody>
                    <a:bodyPr/>
                    <a:lstStyle/>
                    <a:p>
                      <a:pPr algn="l" fontAlgn="ctr"/>
                      <a:r>
                        <a:rPr lang="ja-JP" altLang="en-US" sz="1200" u="none" strike="noStrike" dirty="0">
                          <a:effectLst/>
                        </a:rPr>
                        <a:t>　</a:t>
                      </a:r>
                      <a:r>
                        <a:rPr lang="ja-JP" altLang="en-US" sz="1200" u="none" strike="noStrike" dirty="0" smtClean="0">
                          <a:effectLst/>
                        </a:rPr>
                        <a:t>（１年）</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mpd="sng">
                      <a:noFill/>
                    </a:lnL>
                  </a:tcPr>
                </a:tc>
                <a:tc hMerge="1">
                  <a:txBody>
                    <a:bodyPr/>
                    <a:lstStyle/>
                    <a:p>
                      <a:endParaRPr kumimoji="1" lang="ja-JP" altLang="en-US"/>
                    </a:p>
                  </a:txBody>
                  <a:tcPr/>
                </a:tc>
                <a:tc h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r>
              <a:tr h="35604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ＭＳ Ｐゴシック"/>
                        </a:rPr>
                        <a:t>60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a:rPr>
                        <a:t>80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smtClean="0">
                          <a:solidFill>
                            <a:srgbClr val="000000"/>
                          </a:solidFill>
                          <a:effectLst/>
                          <a:latin typeface="ＭＳ Ｐゴシック"/>
                        </a:rPr>
                        <a:t>100</a:t>
                      </a:r>
                      <a:r>
                        <a:rPr lang="ja-JP" altLang="en-US" sz="1200" b="0" i="0" u="none" strike="noStrike" dirty="0" smtClean="0">
                          <a:solidFill>
                            <a:srgbClr val="000000"/>
                          </a:solidFill>
                          <a:effectLst/>
                          <a:latin typeface="ＭＳ Ｐゴシック"/>
                        </a:rPr>
                        <a:t>時間超</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u="none" strike="noStrike" dirty="0" smtClean="0">
                          <a:effectLst/>
                          <a:latin typeface="+mj-ea"/>
                          <a:ea typeface="+mj-ea"/>
                        </a:rPr>
                        <a:t>600</a:t>
                      </a:r>
                      <a:r>
                        <a:rPr lang="ja-JP" altLang="en-US" sz="1200" u="none" strike="noStrike" dirty="0" smtClean="0">
                          <a:effectLst/>
                          <a:latin typeface="+mj-ea"/>
                          <a:ea typeface="+mj-ea"/>
                        </a:rPr>
                        <a:t>時間</a:t>
                      </a:r>
                      <a:endParaRPr lang="en-US" altLang="ja-JP" sz="1200" u="none" strike="noStrike" dirty="0" smtClean="0">
                        <a:effectLst/>
                        <a:latin typeface="+mj-ea"/>
                        <a:ea typeface="+mj-ea"/>
                      </a:endParaRPr>
                    </a:p>
                    <a:p>
                      <a:pPr algn="ctr" fontAlgn="ctr"/>
                      <a:r>
                        <a:rPr lang="ja-JP" altLang="en-US" sz="1200" u="none" strike="noStrike" dirty="0" smtClean="0">
                          <a:effectLst/>
                          <a:latin typeface="+mj-ea"/>
                          <a:ea typeface="+mj-ea"/>
                        </a:rPr>
                        <a:t>超</a:t>
                      </a:r>
                      <a:endParaRPr lang="ja-JP" altLang="en-US" sz="1200" b="0" i="0" u="none" strike="noStrike" dirty="0">
                        <a:solidFill>
                          <a:srgbClr val="000000"/>
                        </a:solidFill>
                        <a:effectLst/>
                        <a:latin typeface="+mj-ea"/>
                        <a:ea typeface="+mj-ea"/>
                      </a:endParaRPr>
                    </a:p>
                  </a:txBody>
                  <a:tcPr marL="8285" marR="8285" marT="8975" marB="0" anchor="ctr"/>
                </a:tc>
                <a:tc>
                  <a:txBody>
                    <a:bodyPr/>
                    <a:lstStyle/>
                    <a:p>
                      <a:pPr algn="ctr" fontAlgn="ctr"/>
                      <a:r>
                        <a:rPr lang="en-US" altLang="ja-JP" sz="1200" u="none" strike="noStrike" dirty="0" smtClean="0">
                          <a:effectLst/>
                          <a:latin typeface="+mj-ea"/>
                          <a:ea typeface="+mj-ea"/>
                        </a:rPr>
                        <a:t>800</a:t>
                      </a:r>
                      <a:r>
                        <a:rPr lang="ja-JP" altLang="en-US" sz="1200" u="none" strike="noStrike" dirty="0" smtClean="0">
                          <a:effectLst/>
                          <a:latin typeface="+mj-ea"/>
                          <a:ea typeface="+mj-ea"/>
                        </a:rPr>
                        <a:t>時間超</a:t>
                      </a:r>
                      <a:endParaRPr lang="ja-JP" altLang="en-US" sz="1200" b="0" i="0" u="none" strike="noStrike" dirty="0">
                        <a:solidFill>
                          <a:srgbClr val="000000"/>
                        </a:solidFill>
                        <a:effectLst/>
                        <a:latin typeface="+mj-ea"/>
                        <a:ea typeface="+mj-ea"/>
                      </a:endParaRPr>
                    </a:p>
                  </a:txBody>
                  <a:tcPr marL="8285" marR="8285" marT="8975" marB="0" anchor="ctr"/>
                </a:tc>
                <a:tc>
                  <a:txBody>
                    <a:bodyPr/>
                    <a:lstStyle/>
                    <a:p>
                      <a:pPr algn="ctr" fontAlgn="ctr"/>
                      <a:r>
                        <a:rPr lang="en-US" altLang="ja-JP" sz="1200" u="none" strike="noStrike" dirty="0" smtClean="0">
                          <a:effectLst/>
                          <a:latin typeface="+mj-ea"/>
                          <a:ea typeface="+mj-ea"/>
                        </a:rPr>
                        <a:t>1000</a:t>
                      </a:r>
                      <a:r>
                        <a:rPr lang="ja-JP" altLang="en-US" sz="1200" u="none" strike="noStrike" dirty="0" smtClean="0">
                          <a:effectLst/>
                          <a:latin typeface="+mj-ea"/>
                          <a:ea typeface="+mj-ea"/>
                        </a:rPr>
                        <a:t>時間超</a:t>
                      </a:r>
                      <a:endParaRPr lang="ja-JP" altLang="en-US" sz="1200" b="0" i="0" u="none" strike="noStrike" dirty="0">
                        <a:solidFill>
                          <a:srgbClr val="000000"/>
                        </a:solidFill>
                        <a:effectLst/>
                        <a:latin typeface="+mj-ea"/>
                        <a:ea typeface="+mj-ea"/>
                      </a:endParaRPr>
                    </a:p>
                  </a:txBody>
                  <a:tcPr marL="8285" marR="8285" marT="8975" marB="0" anchor="ctr"/>
                </a:tc>
              </a:tr>
              <a:tr h="381110">
                <a:tc gridSpan="2">
                  <a:txBody>
                    <a:bodyPr/>
                    <a:lstStyle/>
                    <a:p>
                      <a:pPr algn="ctr" fontAlgn="ctr"/>
                      <a:r>
                        <a:rPr lang="ja-JP" altLang="en-US" sz="1200" u="none" strike="noStrike" dirty="0">
                          <a:effectLst/>
                          <a:latin typeface="ＭＳ Ｐゴシック" pitchFamily="50" charset="-128"/>
                          <a:ea typeface="ＭＳ Ｐゴシック" pitchFamily="50" charset="-128"/>
                        </a:rPr>
                        <a:t>全体</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lnB w="12700" cmpd="sng">
                      <a:noFill/>
                    </a:lnB>
                  </a:tcPr>
                </a:tc>
                <a:tc hMerge="1">
                  <a:txBody>
                    <a:bodyPr/>
                    <a:lstStyle/>
                    <a:p>
                      <a:endParaRPr kumimoji="1" lang="ja-JP" altLang="en-US"/>
                    </a:p>
                  </a:txBody>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４０．５％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（２７．７％）</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７７：５２</a:t>
                      </a:r>
                      <a:endParaRPr lang="en-US" altLang="ja-JP" sz="1200" u="none" strike="noStrike" dirty="0" smtClean="0">
                        <a:effectLst/>
                      </a:endParaRPr>
                    </a:p>
                    <a:p>
                      <a:pPr algn="ctr" fontAlgn="ctr"/>
                      <a:r>
                        <a:rPr lang="ja-JP" altLang="en-US" sz="1200" u="none" strike="noStrike" dirty="0" smtClean="0">
                          <a:effectLst/>
                        </a:rPr>
                        <a:t>（７４：３３）</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７２．５％</a:t>
                      </a:r>
                      <a:endParaRPr lang="en-US" altLang="ja-JP" sz="1200" u="none" strike="noStrike" dirty="0" smtClean="0">
                        <a:effectLst/>
                      </a:endParaRPr>
                    </a:p>
                    <a:p>
                      <a:pPr algn="ctr" fontAlgn="ctr"/>
                      <a:r>
                        <a:rPr lang="ja-JP" altLang="en-US" sz="1200" u="none" strike="noStrike" dirty="0" smtClean="0">
                          <a:effectLst/>
                        </a:rPr>
                        <a:t>（６７．１％）</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ja-JP" altLang="en-US" sz="1200" b="0" i="0" u="none" strike="noStrike" dirty="0" smtClean="0">
                          <a:solidFill>
                            <a:srgbClr val="000000"/>
                          </a:solidFill>
                          <a:effectLst/>
                          <a:latin typeface="ＭＳ Ｐゴシック"/>
                        </a:rPr>
                        <a:t>２１．５％</a:t>
                      </a:r>
                      <a:r>
                        <a:rPr lang="en-US" altLang="ja-JP" sz="1200" b="0" i="0" u="none" strike="noStrike" dirty="0" smtClean="0">
                          <a:solidFill>
                            <a:srgbClr val="000000"/>
                          </a:solidFill>
                          <a:effectLst/>
                          <a:latin typeface="ＭＳ Ｐゴシック"/>
                        </a:rPr>
                        <a:t/>
                      </a:r>
                      <a:br>
                        <a:rPr lang="en-US" altLang="ja-JP" sz="1200" b="0" i="0" u="none" strike="noStrike" dirty="0" smtClean="0">
                          <a:solidFill>
                            <a:srgbClr val="000000"/>
                          </a:solidFill>
                          <a:effectLst/>
                          <a:latin typeface="ＭＳ Ｐゴシック"/>
                        </a:rPr>
                      </a:br>
                      <a:r>
                        <a:rPr lang="ja-JP" altLang="en-US" sz="1200" b="0" i="0" u="none" strike="noStrike" dirty="0" smtClean="0">
                          <a:solidFill>
                            <a:srgbClr val="000000"/>
                          </a:solidFill>
                          <a:effectLst/>
                          <a:latin typeface="ＭＳ Ｐゴシック"/>
                        </a:rPr>
                        <a:t>（２２．４％）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ctr"/>
                      <a:r>
                        <a:rPr lang="ja-JP" altLang="en-US" sz="1200" b="0" i="0" u="none" strike="noStrike" dirty="0" smtClean="0">
                          <a:solidFill>
                            <a:srgbClr val="000000"/>
                          </a:solidFill>
                          <a:effectLst/>
                          <a:latin typeface="ＭＳ Ｐゴシック"/>
                        </a:rPr>
                        <a:t>５．５％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（６．９％）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６５０：５４</a:t>
                      </a:r>
                      <a:endParaRPr lang="en-US" altLang="ja-JP" sz="1200" u="none" strike="noStrike" dirty="0" smtClean="0">
                        <a:effectLst/>
                      </a:endParaRPr>
                    </a:p>
                    <a:p>
                      <a:pPr algn="ctr" fontAlgn="ctr"/>
                      <a:r>
                        <a:rPr lang="ja-JP" altLang="en-US" sz="1200" u="none" strike="noStrike" dirty="0" smtClean="0">
                          <a:effectLst/>
                        </a:rPr>
                        <a:t>（６８４：２０）</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b="0" i="0" u="none" strike="noStrike" dirty="0" smtClean="0">
                          <a:solidFill>
                            <a:schemeClr val="tx1"/>
                          </a:solidFill>
                          <a:effectLst/>
                          <a:latin typeface="+mn-lt"/>
                        </a:rPr>
                        <a:t>５７．９％</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（５５．６％）</a:t>
                      </a:r>
                      <a:endParaRPr lang="ja-JP" altLang="en-US" sz="1200" b="0" i="0" u="none" strike="noStrike" dirty="0">
                        <a:solidFill>
                          <a:srgbClr val="000000"/>
                        </a:solidFill>
                        <a:effectLst/>
                        <a:latin typeface="ＭＳ Ｐゴシック"/>
                      </a:endParaRPr>
                    </a:p>
                  </a:txBody>
                  <a:tcPr marL="8285" marR="8285" marT="8975" marB="0" anchor="ctr">
                    <a:noFill/>
                  </a:tcPr>
                </a:tc>
                <a:tc>
                  <a:txBody>
                    <a:bodyPr/>
                    <a:lstStyle/>
                    <a:p>
                      <a:pPr algn="ctr" fontAlgn="ctr"/>
                      <a:r>
                        <a:rPr lang="ja-JP" altLang="en-US" sz="1200" b="0" i="0" u="none" strike="noStrike" dirty="0" smtClean="0">
                          <a:solidFill>
                            <a:schemeClr val="tx1"/>
                          </a:solidFill>
                          <a:effectLst/>
                          <a:latin typeface="+mn-lt"/>
                        </a:rPr>
                        <a:t>１５．０％</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（２７．３％）</a:t>
                      </a:r>
                      <a:endParaRPr lang="ja-JP" altLang="en-US" sz="1200" b="0" i="0" u="none" strike="noStrike" dirty="0">
                        <a:solidFill>
                          <a:srgbClr val="000000"/>
                        </a:solidFill>
                        <a:effectLst/>
                        <a:latin typeface="ＭＳ Ｐゴシック"/>
                      </a:endParaRPr>
                    </a:p>
                  </a:txBody>
                  <a:tcPr marL="8285" marR="8285" marT="8975" marB="0" anchor="ctr">
                    <a:solidFill>
                      <a:srgbClr val="FFC000"/>
                    </a:solidFill>
                  </a:tcPr>
                </a:tc>
                <a:tc>
                  <a:txBody>
                    <a:bodyPr/>
                    <a:lstStyle/>
                    <a:p>
                      <a:pPr algn="ctr" fontAlgn="ctr"/>
                      <a:r>
                        <a:rPr lang="ja-JP" altLang="en-US" sz="1200" u="none" strike="noStrike" dirty="0" smtClean="0">
                          <a:effectLst/>
                        </a:rPr>
                        <a:t>１．２％</a:t>
                      </a:r>
                      <a:endParaRPr lang="en-US" altLang="ja-JP" sz="1200" u="none" strike="noStrike" dirty="0" smtClean="0">
                        <a:effectLst/>
                      </a:endParaRPr>
                    </a:p>
                    <a:p>
                      <a:pPr algn="ctr" fontAlgn="ctr"/>
                      <a:r>
                        <a:rPr lang="ja-JP" altLang="en-US" sz="1200" u="none" strike="noStrike" dirty="0" smtClean="0">
                          <a:effectLst/>
                        </a:rPr>
                        <a:t>（４．３％）</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solidFill>
                      <a:srgbClr val="FFC000"/>
                    </a:solidFill>
                  </a:tcPr>
                </a:tc>
              </a:tr>
              <a:tr h="362962">
                <a:tc rowSpan="5">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p>
                      <a:pPr algn="l"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T w="12700" cmpd="sng">
                      <a:noFill/>
                    </a:lnT>
                  </a:tcPr>
                </a:tc>
                <a:tc>
                  <a:txBody>
                    <a:bodyPr/>
                    <a:lstStyle/>
                    <a:p>
                      <a:pPr algn="l" fontAlgn="ctr"/>
                      <a:r>
                        <a:rPr lang="ja-JP" altLang="en-US" sz="1200" u="none" strike="noStrike" dirty="0">
                          <a:effectLst/>
                          <a:latin typeface="ＭＳ Ｐゴシック" pitchFamily="50" charset="-128"/>
                          <a:ea typeface="ＭＳ Ｐゴシック" pitchFamily="50" charset="-128"/>
                        </a:rPr>
                        <a:t>１～９人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３５．７％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（２４．９％）</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７９：０２</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（７２：２８）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７５．０％</a:t>
                      </a:r>
                      <a:endParaRPr lang="en-US" altLang="ja-JP" sz="1200" u="none" strike="noStrike" dirty="0" smtClean="0">
                        <a:effectLst/>
                      </a:endParaRPr>
                    </a:p>
                    <a:p>
                      <a:pPr algn="ctr" fontAlgn="ctr"/>
                      <a:r>
                        <a:rPr lang="ja-JP" altLang="en-US" sz="1200" u="none" strike="noStrike" dirty="0" smtClean="0">
                          <a:effectLst/>
                        </a:rPr>
                        <a:t>（６５．９％）</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２０．４％</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（１７．４％）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６．２％</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（４．９％）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６５２：４４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（６９８：４８）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６０．３％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（５８．１％）</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１４．６％</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（３１．４％）</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１．３％</a:t>
                      </a:r>
                      <a:endParaRPr lang="en-US" altLang="ja-JP" sz="1200" u="none" strike="noStrike" dirty="0" smtClean="0">
                        <a:effectLst/>
                      </a:endParaRPr>
                    </a:p>
                    <a:p>
                      <a:pPr algn="ctr" fontAlgn="ctr"/>
                      <a:r>
                        <a:rPr lang="ja-JP" altLang="en-US" sz="1200" u="none" strike="noStrike" dirty="0" smtClean="0">
                          <a:effectLst/>
                        </a:rPr>
                        <a:t>（３．６％）</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62962">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10</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30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４５．６％</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（２８．１％）</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７５：３８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（７５：４４）</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６７．４％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（６６．３％）</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２２．８％</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（２７．５％）</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３．３％</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（９．３％）</a:t>
                      </a:r>
                      <a:endParaRPr lang="en-US" altLang="ja-JP" sz="1200" b="0" i="0" u="none" strike="noStrike" dirty="0" smtClean="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chemeClr val="tx1"/>
                          </a:solidFill>
                          <a:effectLst/>
                          <a:latin typeface="+mn-lt"/>
                        </a:rPr>
                        <a:t>６４８：００</a:t>
                      </a:r>
                      <a:endParaRPr lang="en-US" altLang="ja-JP" sz="1200" b="0" i="0" u="none" strike="noStrike" dirty="0" smtClean="0">
                        <a:solidFill>
                          <a:schemeClr val="tx1"/>
                        </a:solidFill>
                        <a:effectLst/>
                        <a:latin typeface="+mn-lt"/>
                      </a:endParaRPr>
                    </a:p>
                    <a:p>
                      <a:pPr algn="ctr" fontAlgn="ctr"/>
                      <a:r>
                        <a:rPr lang="ja-JP" altLang="en-US" sz="1200" b="0" i="0" u="none" strike="noStrike" dirty="0" smtClean="0">
                          <a:solidFill>
                            <a:schemeClr val="tx1"/>
                          </a:solidFill>
                          <a:effectLst/>
                          <a:latin typeface="+mn-lt"/>
                        </a:rPr>
                        <a:t>（６６６：２９）</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５４．５％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（５０．５％）</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１６．５％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（２４．９％）</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０．８％</a:t>
                      </a:r>
                      <a:endParaRPr lang="en-US" altLang="ja-JP" sz="1200" u="none" strike="noStrike" dirty="0" smtClean="0">
                        <a:effectLst/>
                      </a:endParaRPr>
                    </a:p>
                    <a:p>
                      <a:pPr algn="ctr" fontAlgn="ctr"/>
                      <a:r>
                        <a:rPr lang="ja-JP" altLang="en-US" sz="1200" u="none" strike="noStrike" dirty="0" smtClean="0">
                          <a:effectLst/>
                        </a:rPr>
                        <a:t>（６．７％）</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62962">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31</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100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５２．５％</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（３５．３％）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７６：２８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（７７：４６）</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７１．３％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２０．５％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（２６．９％）</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ja-JP" altLang="en-US" sz="1200" b="0" i="0" u="none" strike="noStrike" dirty="0" smtClean="0">
                          <a:solidFill>
                            <a:srgbClr val="000000"/>
                          </a:solidFill>
                          <a:effectLst/>
                          <a:latin typeface="ＭＳ Ｐゴシック"/>
                        </a:rPr>
                        <a:t>５．７％</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（９．２％）</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６４３：２６</a:t>
                      </a:r>
                      <a:endParaRPr lang="en-US" altLang="ja-JP" sz="1200" u="none" strike="noStrike" dirty="0" smtClean="0">
                        <a:effectLst/>
                      </a:endParaRPr>
                    </a:p>
                    <a:p>
                      <a:pPr algn="ctr" fontAlgn="ctr"/>
                      <a:r>
                        <a:rPr lang="ja-JP" altLang="en-US" sz="1200" u="none" strike="noStrike" dirty="0" smtClean="0">
                          <a:effectLst/>
                        </a:rPr>
                        <a:t>（６６５：２９）</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５３．９％</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（５４．２％）</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１２．３％</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（１６．８％）</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a:t>
                      </a:r>
                      <a:endParaRPr lang="en-US" altLang="ja-JP" sz="1200" u="none" strike="noStrike" dirty="0" smtClean="0">
                        <a:effectLst/>
                      </a:endParaRPr>
                    </a:p>
                    <a:p>
                      <a:pPr algn="ctr" fontAlgn="ctr"/>
                      <a:r>
                        <a:rPr lang="ja-JP" altLang="en-US" sz="1200" u="none" strike="noStrike" dirty="0" smtClean="0">
                          <a:effectLst/>
                        </a:rPr>
                        <a:t>（３．１％）</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62962">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101</a:t>
                      </a:r>
                      <a:r>
                        <a:rPr lang="ja-JP" altLang="en-US" sz="1200" u="none" strike="noStrike" dirty="0">
                          <a:effectLst/>
                          <a:latin typeface="ＭＳ Ｐゴシック" pitchFamily="50" charset="-128"/>
                          <a:ea typeface="ＭＳ Ｐゴシック" pitchFamily="50" charset="-128"/>
                        </a:rPr>
                        <a:t>～</a:t>
                      </a:r>
                      <a:r>
                        <a:rPr lang="en-US" altLang="ja-JP" sz="1200" u="none" strike="noStrike" dirty="0">
                          <a:effectLst/>
                          <a:latin typeface="ＭＳ Ｐゴシック" pitchFamily="50" charset="-128"/>
                          <a:ea typeface="ＭＳ Ｐゴシック" pitchFamily="50" charset="-128"/>
                        </a:rPr>
                        <a:t>300</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６８．１％</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（５０．３％）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８０：１４</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（７６：４７）</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７３．０％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（７０．５％）</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２９．５％</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（２８．６％）</a:t>
                      </a: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８．９％</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（６．４％）</a:t>
                      </a: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６５９：３０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（６６４：４３）</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５６．７％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（５６．４％）</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（２４．３％）</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２．４％</a:t>
                      </a:r>
                      <a:endParaRPr lang="en-US" altLang="ja-JP" sz="1200" u="none" strike="noStrike" dirty="0" smtClean="0">
                        <a:effectLst/>
                      </a:endParaRPr>
                    </a:p>
                    <a:p>
                      <a:pPr algn="ctr" fontAlgn="ctr"/>
                      <a:r>
                        <a:rPr lang="ja-JP" altLang="en-US" sz="1200" u="none" strike="noStrike" dirty="0" smtClean="0">
                          <a:effectLst/>
                        </a:rPr>
                        <a:t>（３．２％）</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r>
              <a:tr h="362962">
                <a:tc vMerge="1">
                  <a:txBody>
                    <a:bodyPr/>
                    <a:lstStyle/>
                    <a:p>
                      <a:pPr algn="l" fontAlgn="ctr"/>
                      <a:endParaRPr lang="ja-JP" altLang="en-US" sz="1300" b="0" i="0" u="none" strike="noStrike">
                        <a:solidFill>
                          <a:srgbClr val="000000"/>
                        </a:solidFill>
                        <a:effectLst/>
                        <a:latin typeface="ＭＳ Ｐゴシック"/>
                      </a:endParaRPr>
                    </a:p>
                  </a:txBody>
                  <a:tcPr marL="8975" marR="8975" marT="8975" marB="0" anchor="ctr"/>
                </a:tc>
                <a:tc>
                  <a:txBody>
                    <a:bodyPr/>
                    <a:lstStyle/>
                    <a:p>
                      <a:pPr algn="l" fontAlgn="ctr"/>
                      <a:r>
                        <a:rPr lang="en-US" altLang="ja-JP" sz="1200" u="none" strike="noStrike" dirty="0">
                          <a:effectLst/>
                          <a:latin typeface="ＭＳ Ｐゴシック" pitchFamily="50" charset="-128"/>
                          <a:ea typeface="ＭＳ Ｐゴシック" pitchFamily="50" charset="-128"/>
                        </a:rPr>
                        <a:t>301</a:t>
                      </a: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8285" marR="8285" marT="8975" marB="0" anchor="ctr">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９６．１％</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（９３．６％）</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８３：１０</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（８３：０８）</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８２．８％</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（８２．４％）</a:t>
                      </a:r>
                      <a:endParaRPr lang="ja-JP" altLang="en-US" sz="1200" b="0" i="0" u="none" strike="noStrike" dirty="0">
                        <a:solidFill>
                          <a:srgbClr val="000000"/>
                        </a:solidFill>
                        <a:effectLst/>
                        <a:latin typeface="ＭＳ Ｐゴシック"/>
                      </a:endParaRP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３４．７％</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（３５．８％）</a:t>
                      </a:r>
                    </a:p>
                  </a:txBody>
                  <a:tcPr marL="8285" marR="8285" marT="89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ja-JP" altLang="en-US" sz="1200" b="0" i="0" u="none" strike="noStrike" dirty="0" smtClean="0">
                          <a:solidFill>
                            <a:srgbClr val="000000"/>
                          </a:solidFill>
                          <a:effectLst/>
                          <a:latin typeface="ＭＳ Ｐゴシック"/>
                        </a:rPr>
                        <a:t>１０．６％</a:t>
                      </a:r>
                      <a:endParaRPr lang="en-US" altLang="ja-JP" sz="1200" b="0" i="0" u="none" strike="noStrike" dirty="0" smtClean="0">
                        <a:solidFill>
                          <a:srgbClr val="000000"/>
                        </a:solidFill>
                        <a:effectLst/>
                        <a:latin typeface="ＭＳ Ｐゴシック"/>
                      </a:endParaRPr>
                    </a:p>
                    <a:p>
                      <a:pPr algn="ctr" fontAlgn="ctr"/>
                      <a:r>
                        <a:rPr lang="ja-JP" altLang="en-US" sz="1200" b="0" i="0" u="none" strike="noStrike" dirty="0" smtClean="0">
                          <a:solidFill>
                            <a:srgbClr val="000000"/>
                          </a:solidFill>
                          <a:effectLst/>
                          <a:latin typeface="ＭＳ Ｐゴシック"/>
                        </a:rPr>
                        <a:t>（１１．０％）</a:t>
                      </a:r>
                    </a:p>
                  </a:txBody>
                  <a:tcPr marL="8285" marR="8285" marT="897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ctr"/>
                      <a:r>
                        <a:rPr lang="ja-JP" altLang="en-US" sz="1200" u="none" strike="noStrike" dirty="0" smtClean="0">
                          <a:effectLst/>
                        </a:rPr>
                        <a:t>６７９：２２</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（７０３：１４）</a:t>
                      </a:r>
                      <a:endParaRPr lang="ja-JP" altLang="en-US" sz="1200" b="0" i="0" u="none" strike="noStrike" dirty="0">
                        <a:solidFill>
                          <a:srgbClr val="000000"/>
                        </a:solidFill>
                        <a:effectLst/>
                        <a:latin typeface="ＭＳ Ｐゴシック"/>
                      </a:endParaRPr>
                    </a:p>
                  </a:txBody>
                  <a:tcPr marL="8285" marR="8285" marT="8975" marB="0" anchor="ctr">
                    <a:lnL w="28575" cap="flat" cmpd="sng" algn="ctr">
                      <a:solidFill>
                        <a:schemeClr val="tx1"/>
                      </a:solidFill>
                      <a:prstDash val="solid"/>
                      <a:round/>
                      <a:headEnd type="none" w="med" len="med"/>
                      <a:tailEnd type="none" w="med" len="med"/>
                    </a:lnL>
                  </a:tcPr>
                </a:tc>
                <a:tc>
                  <a:txBody>
                    <a:bodyPr/>
                    <a:lstStyle/>
                    <a:p>
                      <a:pPr algn="ctr" fontAlgn="ctr"/>
                      <a:r>
                        <a:rPr lang="ja-JP" altLang="en-US" sz="1200" u="none" strike="noStrike" dirty="0" smtClean="0">
                          <a:effectLst/>
                        </a:rPr>
                        <a:t>６２．３％</a:t>
                      </a:r>
                      <a:endParaRPr lang="en-US" altLang="ja-JP" sz="1200" u="none" strike="noStrike" dirty="0" smtClean="0">
                        <a:effectLst/>
                      </a:endParaRPr>
                    </a:p>
                    <a:p>
                      <a:pPr algn="ctr" fontAlgn="ctr"/>
                      <a:r>
                        <a:rPr lang="ja-JP" altLang="en-US" sz="1200" u="none" strike="noStrike" dirty="0" smtClean="0">
                          <a:effectLst/>
                        </a:rPr>
                        <a:t>（６４．０％）</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２２．１％</a:t>
                      </a:r>
                      <a:endParaRPr lang="en-US" altLang="ja-JP" sz="1200" u="none" strike="noStrike" dirty="0" smtClean="0">
                        <a:effectLst/>
                      </a:endParaRPr>
                    </a:p>
                    <a:p>
                      <a:pPr algn="ctr" fontAlgn="ctr"/>
                      <a:r>
                        <a:rPr lang="ja-JP" altLang="en-US" sz="1200" u="none" strike="noStrike" dirty="0" smtClean="0">
                          <a:effectLst/>
                        </a:rPr>
                        <a:t>（２５．８％）</a:t>
                      </a: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8285" marR="8285" marT="8975" marB="0" anchor="ctr"/>
                </a:tc>
                <a:tc>
                  <a:txBody>
                    <a:bodyPr/>
                    <a:lstStyle/>
                    <a:p>
                      <a:pPr algn="ctr" fontAlgn="ctr"/>
                      <a:r>
                        <a:rPr lang="ja-JP" altLang="en-US" sz="1200" u="none" strike="noStrike" dirty="0" smtClean="0">
                          <a:effectLst/>
                        </a:rPr>
                        <a:t>１．７％</a:t>
                      </a:r>
                      <a:endParaRPr lang="en-US" altLang="ja-JP" sz="1200" u="none" strike="noStrike" dirty="0" smtClean="0">
                        <a:effectLst/>
                      </a:endParaRPr>
                    </a:p>
                    <a:p>
                      <a:pPr algn="ctr" fontAlgn="ctr"/>
                      <a:r>
                        <a:rPr lang="ja-JP" altLang="en-US" sz="1200" b="0" i="0" u="none" strike="noStrike" dirty="0" smtClean="0">
                          <a:solidFill>
                            <a:srgbClr val="000000"/>
                          </a:solidFill>
                          <a:effectLst/>
                          <a:latin typeface="ＭＳ Ｐゴシック"/>
                        </a:rPr>
                        <a:t>（３．４％）</a:t>
                      </a:r>
                      <a:endParaRPr lang="ja-JP" altLang="en-US" sz="1200" b="0" i="0" u="none" strike="noStrike" dirty="0">
                        <a:solidFill>
                          <a:srgbClr val="000000"/>
                        </a:solidFill>
                        <a:effectLst/>
                        <a:latin typeface="ＭＳ Ｐゴシック"/>
                      </a:endParaRPr>
                    </a:p>
                  </a:txBody>
                  <a:tcPr marL="8285" marR="8285" marT="8975" marB="0" anchor="ctr"/>
                </a:tc>
              </a:tr>
            </a:tbl>
          </a:graphicData>
        </a:graphic>
      </p:graphicFrame>
      <p:sp>
        <p:nvSpPr>
          <p:cNvPr id="18" name="テキスト ボックス 11"/>
          <p:cNvSpPr txBox="1"/>
          <p:nvPr/>
        </p:nvSpPr>
        <p:spPr>
          <a:xfrm>
            <a:off x="611560" y="3284984"/>
            <a:ext cx="3024336" cy="307777"/>
          </a:xfrm>
          <a:prstGeom prst="rect">
            <a:avLst/>
          </a:prstGeom>
          <a:noFill/>
          <a:ln w="9528">
            <a:solidFill>
              <a:srgbClr val="000000"/>
            </a:solidFill>
            <a:custDash>
              <a:ds d="100000" sp="100000"/>
            </a:custDash>
            <a:miter/>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ja-JP" altLang="en-US" sz="1400" kern="0" dirty="0" smtClean="0">
                <a:solidFill>
                  <a:srgbClr val="000000"/>
                </a:solidFill>
                <a:latin typeface="Arial"/>
                <a:ea typeface="ＭＳ Ｐゴシック" pitchFamily="50"/>
              </a:rPr>
              <a:t>特別条項付</a:t>
            </a:r>
            <a:r>
              <a:rPr lang="en-US" altLang="ja-JP" sz="1400" kern="0" dirty="0" smtClean="0">
                <a:solidFill>
                  <a:srgbClr val="000000"/>
                </a:solidFill>
                <a:latin typeface="Arial"/>
                <a:ea typeface="ＭＳ Ｐゴシック" pitchFamily="50"/>
              </a:rPr>
              <a:t>36</a:t>
            </a:r>
            <a:r>
              <a:rPr lang="ja-JP" altLang="en-US" sz="1400" kern="0" dirty="0" smtClean="0">
                <a:solidFill>
                  <a:srgbClr val="000000"/>
                </a:solidFill>
                <a:latin typeface="Arial"/>
                <a:ea typeface="ＭＳ Ｐゴシック" pitchFamily="50"/>
              </a:rPr>
              <a:t>協定の締結状況</a:t>
            </a:r>
            <a:endParaRPr lang="ja-JP" sz="1400" kern="0" dirty="0">
              <a:solidFill>
                <a:srgbClr val="000000"/>
              </a:solidFill>
              <a:latin typeface="Calibri"/>
              <a:ea typeface="ＭＳ Ｐゴシック"/>
            </a:endParaRPr>
          </a:p>
        </p:txBody>
      </p:sp>
      <p:sp>
        <p:nvSpPr>
          <p:cNvPr id="19" name="角丸四角形 18"/>
          <p:cNvSpPr/>
          <p:nvPr/>
        </p:nvSpPr>
        <p:spPr>
          <a:xfrm>
            <a:off x="7020272" y="3861048"/>
            <a:ext cx="1728192" cy="27363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24"/>
          <p:cNvSpPr txBox="1"/>
          <p:nvPr/>
        </p:nvSpPr>
        <p:spPr>
          <a:xfrm>
            <a:off x="467544" y="6581001"/>
            <a:ext cx="4853057" cy="276999"/>
          </a:xfrm>
          <a:prstGeom prst="rect">
            <a:avLst/>
          </a:prstGeom>
          <a:noFill/>
          <a:ln>
            <a:no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ja-JP" altLang="en-US" sz="1200" kern="0" dirty="0" smtClean="0">
                <a:solidFill>
                  <a:srgbClr val="000000"/>
                </a:solidFill>
                <a:latin typeface="Arial"/>
                <a:ea typeface="ＭＳ Ｐゴシック"/>
              </a:rPr>
              <a:t>出所：</a:t>
            </a:r>
            <a:r>
              <a:rPr lang="ja-JP" sz="1200" kern="0" dirty="0" smtClean="0">
                <a:solidFill>
                  <a:srgbClr val="000000"/>
                </a:solidFill>
                <a:latin typeface="Arial"/>
                <a:ea typeface="ＭＳ Ｐゴシック"/>
              </a:rPr>
              <a:t>第</a:t>
            </a:r>
            <a:r>
              <a:rPr lang="en-US" sz="1200" kern="0" dirty="0" smtClean="0">
                <a:solidFill>
                  <a:srgbClr val="000000"/>
                </a:solidFill>
                <a:latin typeface="Arial"/>
                <a:ea typeface="ＭＳ Ｐゴシック"/>
              </a:rPr>
              <a:t>10</a:t>
            </a:r>
            <a:r>
              <a:rPr lang="en-US" altLang="ja-JP" sz="1200" kern="0" dirty="0" smtClean="0">
                <a:solidFill>
                  <a:srgbClr val="000000"/>
                </a:solidFill>
                <a:latin typeface="Arial"/>
                <a:ea typeface="ＭＳ Ｐゴシック"/>
              </a:rPr>
              <a:t>4</a:t>
            </a:r>
            <a:r>
              <a:rPr lang="ja-JP" sz="1200" kern="0" dirty="0">
                <a:solidFill>
                  <a:srgbClr val="000000"/>
                </a:solidFill>
                <a:latin typeface="Arial"/>
                <a:ea typeface="ＭＳ Ｐゴシック"/>
              </a:rPr>
              <a:t>回</a:t>
            </a:r>
            <a:r>
              <a:rPr lang="ja-JP" altLang="en-US" sz="1200" kern="0" dirty="0">
                <a:solidFill>
                  <a:srgbClr val="000000"/>
                </a:solidFill>
                <a:latin typeface="Arial"/>
                <a:ea typeface="+mn-ea"/>
              </a:rPr>
              <a:t>労働政策審議会</a:t>
            </a:r>
            <a:r>
              <a:rPr lang="ja-JP" sz="1200" kern="0" dirty="0">
                <a:solidFill>
                  <a:srgbClr val="000000"/>
                </a:solidFill>
                <a:latin typeface="Arial"/>
                <a:ea typeface="ＭＳ Ｐゴシック"/>
              </a:rPr>
              <a:t>労働条件分科会</a:t>
            </a:r>
            <a:r>
              <a:rPr lang="ja-JP" sz="1200" kern="0" dirty="0" smtClean="0">
                <a:solidFill>
                  <a:srgbClr val="000000"/>
                </a:solidFill>
                <a:latin typeface="Arial"/>
                <a:ea typeface="ＭＳ Ｐゴシック"/>
              </a:rPr>
              <a:t>資料</a:t>
            </a:r>
            <a:r>
              <a:rPr lang="ja-JP" altLang="en-US" sz="1200" kern="0" dirty="0" smtClean="0">
                <a:solidFill>
                  <a:srgbClr val="000000"/>
                </a:solidFill>
                <a:latin typeface="Arial"/>
                <a:ea typeface="ＭＳ Ｐゴシック"/>
              </a:rPr>
              <a:t>（</a:t>
            </a:r>
            <a:r>
              <a:rPr lang="en-US" altLang="ja-JP" sz="1200" kern="0" dirty="0" smtClean="0">
                <a:solidFill>
                  <a:srgbClr val="000000"/>
                </a:solidFill>
                <a:latin typeface="Arial"/>
                <a:ea typeface="ＭＳ Ｐゴシック"/>
              </a:rPr>
              <a:t>201310.30</a:t>
            </a:r>
            <a:r>
              <a:rPr lang="ja-JP" altLang="en-US" sz="1200" kern="0" dirty="0" smtClean="0">
                <a:solidFill>
                  <a:srgbClr val="000000"/>
                </a:solidFill>
                <a:latin typeface="Arial"/>
                <a:ea typeface="ＭＳ Ｐゴシック"/>
              </a:rPr>
              <a:t>）</a:t>
            </a:r>
            <a:endParaRPr lang="en-US" sz="1200" kern="0" dirty="0">
              <a:solidFill>
                <a:srgbClr val="000000"/>
              </a:solidFill>
              <a:latin typeface="Arial"/>
              <a:ea typeface="ＭＳ Ｐゴシック"/>
            </a:endParaRPr>
          </a:p>
        </p:txBody>
      </p:sp>
      <p:sp>
        <p:nvSpPr>
          <p:cNvPr id="21" name="テキスト ボックス 20"/>
          <p:cNvSpPr txBox="1"/>
          <p:nvPr/>
        </p:nvSpPr>
        <p:spPr>
          <a:xfrm>
            <a:off x="5940152" y="6581001"/>
            <a:ext cx="2791695" cy="276999"/>
          </a:xfrm>
          <a:prstGeom prst="rect">
            <a:avLst/>
          </a:prstGeom>
          <a:noFill/>
        </p:spPr>
        <p:txBody>
          <a:bodyPr wrap="square" rtlCol="0">
            <a:spAutoFit/>
          </a:bodyPr>
          <a:lstStyle/>
          <a:p>
            <a:r>
              <a:rPr kumimoji="1" lang="en-US" altLang="ja-JP" sz="1200" dirty="0" smtClean="0"/>
              <a:t>※</a:t>
            </a:r>
            <a:r>
              <a:rPr lang="en-US" altLang="ja-JP" sz="1200" dirty="0" smtClean="0"/>
              <a:t>2013</a:t>
            </a:r>
            <a:r>
              <a:rPr lang="ja-JP" altLang="en-US" sz="1200" dirty="0" smtClean="0"/>
              <a:t>年調査、</a:t>
            </a:r>
            <a:r>
              <a:rPr kumimoji="1" lang="ja-JP" altLang="en-US" sz="1200" dirty="0" smtClean="0"/>
              <a:t>括弧内は</a:t>
            </a:r>
            <a:r>
              <a:rPr kumimoji="1" lang="en-US" altLang="ja-JP" sz="1200" dirty="0" smtClean="0"/>
              <a:t>2005</a:t>
            </a:r>
            <a:r>
              <a:rPr lang="ja-JP" altLang="en-US" sz="1200" dirty="0" smtClean="0"/>
              <a:t>年調査</a:t>
            </a:r>
            <a:endParaRPr kumimoji="1" lang="ja-JP" altLang="en-US" sz="1200" dirty="0"/>
          </a:p>
        </p:txBody>
      </p:sp>
      <p:sp>
        <p:nvSpPr>
          <p:cNvPr id="22" name="下矢印 21"/>
          <p:cNvSpPr/>
          <p:nvPr/>
        </p:nvSpPr>
        <p:spPr>
          <a:xfrm>
            <a:off x="2339752" y="2276872"/>
            <a:ext cx="792088" cy="216024"/>
          </a:xfrm>
          <a:prstGeom prst="downArrow">
            <a:avLst/>
          </a:prstGeom>
          <a:solidFill>
            <a:srgbClr val="F5C3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a:off x="7956376" y="2348880"/>
            <a:ext cx="977453" cy="1239969"/>
          </a:xfrm>
          <a:prstGeom prst="rect">
            <a:avLst/>
          </a:prstGeom>
          <a:noFill/>
          <a:ln w="9525">
            <a:noFill/>
            <a:miter lim="800000"/>
            <a:headEnd/>
            <a:tailEnd/>
          </a:ln>
        </p:spPr>
      </p:pic>
      <p:sp>
        <p:nvSpPr>
          <p:cNvPr id="24" name="角丸四角形吹き出し 23"/>
          <p:cNvSpPr/>
          <p:nvPr/>
        </p:nvSpPr>
        <p:spPr>
          <a:xfrm>
            <a:off x="5724128" y="2276872"/>
            <a:ext cx="2160240" cy="1008112"/>
          </a:xfrm>
          <a:prstGeom prst="wedgeRoundRectCallout">
            <a:avLst>
              <a:gd name="adj1" fmla="val 53552"/>
              <a:gd name="adj2" fmla="val 58190"/>
              <a:gd name="adj3" fmla="val 16667"/>
            </a:avLst>
          </a:prstGeom>
          <a:solidFill>
            <a:schemeClr val="accent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u="sng" dirty="0" smtClean="0">
                <a:solidFill>
                  <a:srgbClr val="FF0000"/>
                </a:solidFill>
              </a:rPr>
              <a:t>2015</a:t>
            </a:r>
            <a:r>
              <a:rPr kumimoji="1" lang="ja-JP" altLang="en-US" sz="1600" u="sng" dirty="0" smtClean="0">
                <a:solidFill>
                  <a:srgbClr val="FF0000"/>
                </a:solidFill>
              </a:rPr>
              <a:t>春闘の重点課題</a:t>
            </a:r>
            <a:endParaRPr kumimoji="1" lang="en-US" altLang="ja-JP" sz="1600" u="sng" dirty="0" smtClean="0">
              <a:solidFill>
                <a:srgbClr val="FF0000"/>
              </a:solidFill>
            </a:endParaRPr>
          </a:p>
          <a:p>
            <a:pPr algn="ctr"/>
            <a:r>
              <a:rPr kumimoji="1" lang="ja-JP" altLang="en-US" sz="1600" dirty="0" smtClean="0">
                <a:solidFill>
                  <a:schemeClr val="tx1"/>
                </a:solidFill>
              </a:rPr>
              <a:t>として、</a:t>
            </a:r>
            <a:r>
              <a:rPr lang="ja-JP" altLang="en-US" sz="1600" dirty="0" smtClean="0">
                <a:solidFill>
                  <a:schemeClr val="tx1"/>
                </a:solidFill>
              </a:rPr>
              <a:t>各職場で</a:t>
            </a:r>
            <a:endParaRPr lang="en-US" altLang="ja-JP" sz="1600" dirty="0" smtClean="0">
              <a:solidFill>
                <a:schemeClr val="tx1"/>
              </a:solidFill>
            </a:endParaRPr>
          </a:p>
          <a:p>
            <a:pPr algn="ctr"/>
            <a:r>
              <a:rPr lang="ja-JP" altLang="en-US" sz="1600" dirty="0" smtClean="0">
                <a:solidFill>
                  <a:schemeClr val="tx1"/>
                </a:solidFill>
              </a:rPr>
              <a:t>取り組みましょう！</a:t>
            </a:r>
            <a:endParaRPr kumimoji="1" lang="en-US" altLang="ja-JP" sz="1600" dirty="0" smtClean="0">
              <a:solidFill>
                <a:schemeClr val="tx1"/>
              </a:solidFill>
            </a:endParaRPr>
          </a:p>
        </p:txBody>
      </p:sp>
    </p:spTree>
  </p:cSld>
  <p:clrMapOvr>
    <a:masterClrMapping/>
  </p:clrMapOvr>
  <p:transition advClick="0" advTm="70000"/>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8802</TotalTime>
  <Words>1745</Words>
  <Application>Microsoft Office PowerPoint</Application>
  <PresentationFormat>画面に合わせる (4:3)</PresentationFormat>
  <Paragraphs>334</Paragraphs>
  <Slides>10</Slides>
  <Notes>8</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標準デザイン</vt:lpstr>
      <vt:lpstr>デザインの設定</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vector>
  </TitlesOfParts>
  <Company>SY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jtuc-koyou</dc:creator>
  <cp:lastModifiedBy>自治労本部</cp:lastModifiedBy>
  <cp:revision>1135</cp:revision>
  <dcterms:created xsi:type="dcterms:W3CDTF">2010-04-05T03:33:09Z</dcterms:created>
  <dcterms:modified xsi:type="dcterms:W3CDTF">2014-10-22T03:45:21Z</dcterms:modified>
</cp:coreProperties>
</file>